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4" r:id="rId6"/>
    <p:sldId id="257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70" r:id="rId26"/>
    <p:sldId id="276" r:id="rId27"/>
    <p:sldId id="275" r:id="rId28"/>
    <p:sldId id="277" r:id="rId29"/>
    <p:sldId id="271" r:id="rId30"/>
  </p:sldIdLst>
  <p:sldSz cx="9144000" cy="6858000" type="screen4x3"/>
  <p:notesSz cx="6797675" cy="9926638"/>
  <p:defaultTextStyle>
    <a:defPPr>
      <a:defRPr lang="sr-Latn-R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09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09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09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09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09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-109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-109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-109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-109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77" d="100"/>
          <a:sy n="77" d="100"/>
        </p:scale>
        <p:origin x="-90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61E7-BCCD-4292-AF20-9D6299CF6028}" type="datetimeFigureOut">
              <a:rPr lang="hr-HR"/>
              <a:pPr>
                <a:defRPr/>
              </a:pPr>
              <a:t>23.1.2015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37BE7-7B54-49C1-91EA-1D19C309DE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817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CE7A-C2F2-44E0-9674-D3DFC5E5FEFE}" type="datetimeFigureOut">
              <a:rPr lang="hr-HR"/>
              <a:pPr>
                <a:defRPr/>
              </a:pPr>
              <a:t>23.1.2015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D86C-E2EF-442F-87B4-02B40ADB81D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9D58C-B459-4597-AC20-CDEADBAF5E82}" type="datetimeFigureOut">
              <a:rPr lang="hr-HR"/>
              <a:pPr>
                <a:defRPr/>
              </a:pPr>
              <a:t>23.1.2015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DA60-3F97-4994-8FC1-E075E9C1BC0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399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0E2A-9ADD-4679-A102-12B6EB49D127}" type="datetimeFigureOut">
              <a:rPr lang="hr-HR"/>
              <a:pPr>
                <a:defRPr/>
              </a:pPr>
              <a:t>23.1.2015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2D773-BEBB-4FC5-A661-594A5ABAAE7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732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90B7-9A84-47E3-B2F9-00C77F5579B0}" type="datetimeFigureOut">
              <a:rPr lang="hr-HR"/>
              <a:pPr>
                <a:defRPr/>
              </a:pPr>
              <a:t>23.1.2015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4B64-8A65-4B02-9987-3E18957F808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496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73D52-DA05-463D-852C-8786D268FE21}" type="datetimeFigureOut">
              <a:rPr lang="hr-HR"/>
              <a:pPr>
                <a:defRPr/>
              </a:pPr>
              <a:t>23.1.2015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28BD3-5DCB-43DB-805E-00CB75D5E47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182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D7C5C-8F60-4D80-974A-477143054FBE}" type="datetimeFigureOut">
              <a:rPr lang="hr-HR"/>
              <a:pPr>
                <a:defRPr/>
              </a:pPr>
              <a:t>23.1.2015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F0E4A-2958-4458-A8DF-E329F7F663D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798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893D6-21AB-4492-929D-B2F64A755478}" type="datetimeFigureOut">
              <a:rPr lang="hr-HR"/>
              <a:pPr>
                <a:defRPr/>
              </a:pPr>
              <a:t>23.1.2015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35C8-DA5B-48DF-827A-A4709A4B60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324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B8EAF-1370-4AC9-BE53-B28B394A1F72}" type="datetimeFigureOut">
              <a:rPr lang="hr-HR"/>
              <a:pPr>
                <a:defRPr/>
              </a:pPr>
              <a:t>23.1.2015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F4B1-055F-4C53-984C-0CB565C22B8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926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F3C3-2AD2-4A63-BDBC-2426AD3F96B7}" type="datetimeFigureOut">
              <a:rPr lang="hr-HR"/>
              <a:pPr>
                <a:defRPr/>
              </a:pPr>
              <a:t>23.1.2015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9BD8-F325-47FA-8FB2-C6A3686C168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81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388F2-A9BA-4743-9448-3DDE248D3A64}" type="datetimeFigureOut">
              <a:rPr lang="hr-HR"/>
              <a:pPr>
                <a:defRPr/>
              </a:pPr>
              <a:t>23.1.2015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98A9D-93D1-495C-A51F-FDB00DDA5A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390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hr-HR" alt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hr-HR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E580FB-E1B9-4DF8-A760-166FB32AFDB0}" type="datetimeFigureOut">
              <a:rPr lang="hr-HR"/>
              <a:pPr>
                <a:defRPr/>
              </a:pPr>
              <a:t>23.1.2015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A97948-832E-4803-B2EB-225802199EF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onude@apprrr.hr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mailto:ponude@apprrr.h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mailto:ponude@apprrr.h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onude@apprrr.h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onude@apprrr.h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mtClean="0"/>
          </a:p>
        </p:txBody>
      </p:sp>
      <p:pic>
        <p:nvPicPr>
          <p:cNvPr id="2052" name="Picture 4" descr="AP-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8313" y="2205038"/>
            <a:ext cx="8229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3200" dirty="0">
              <a:latin typeface="+mn-lt"/>
              <a:ea typeface="ＭＳ Ｐゴシック" pitchFamily="-65" charset="-128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3200" b="1" dirty="0">
                <a:latin typeface="+mn-lt"/>
                <a:ea typeface="ＭＳ Ｐゴシック" pitchFamily="-65" charset="-128"/>
                <a:cs typeface="+mn-cs"/>
              </a:rPr>
              <a:t>Upute za objavu Poziva na dostavu ponuda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3200" b="1" dirty="0">
              <a:latin typeface="+mn-lt"/>
              <a:ea typeface="ＭＳ Ｐゴシック" pitchFamily="-65" charset="-128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400" b="1" dirty="0">
                <a:latin typeface="+mn-lt"/>
                <a:ea typeface="ＭＳ Ｐゴシック" pitchFamily="-65" charset="-128"/>
                <a:cs typeface="+mn-cs"/>
              </a:rPr>
              <a:t>SRR </a:t>
            </a:r>
            <a:endParaRPr lang="hr-HR" sz="2400" b="1" dirty="0">
              <a:latin typeface="+mn-lt"/>
              <a:ea typeface="ＭＳ Ｐゴシック" pitchFamily="-65" charset="-128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800" b="1" dirty="0">
                <a:latin typeface="+mn-lt"/>
                <a:ea typeface="ＭＳ Ｐゴシック" pitchFamily="-65" charset="-128"/>
                <a:cs typeface="+mn-cs"/>
              </a:rPr>
              <a:t>Služba za tehničke analize (STA)</a:t>
            </a:r>
            <a:endParaRPr lang="hr-HR" sz="2000" dirty="0">
              <a:latin typeface="+mn-lt"/>
              <a:ea typeface="ＭＳ Ｐゴシック" pitchFamily="-65" charset="-128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3200" dirty="0">
              <a:latin typeface="+mn-lt"/>
              <a:ea typeface="ＭＳ Ｐゴシック" pitchFamily="-65" charset="-128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dirty="0">
                <a:latin typeface="+mn-lt"/>
                <a:ea typeface="ＭＳ Ｐゴシック" pitchFamily="-65" charset="-128"/>
                <a:cs typeface="+mn-cs"/>
              </a:rPr>
              <a:t>Siječanj 2015</a:t>
            </a:r>
            <a:endParaRPr lang="hr-HR" dirty="0">
              <a:latin typeface="+mn-lt"/>
              <a:ea typeface="ＭＳ Ｐゴシック" pitchFamily="-65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126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3" y="1752600"/>
            <a:ext cx="6924675" cy="4221163"/>
          </a:xfrm>
        </p:spPr>
      </p:pic>
      <p:pic>
        <p:nvPicPr>
          <p:cNvPr id="11268" name="Picture 8" descr="AP-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15900" y="1317625"/>
            <a:ext cx="871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/>
              <a:t>3.korak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i="1"/>
              <a:t>	- </a:t>
            </a:r>
            <a:r>
              <a:rPr lang="hr-HR" altLang="sr-Latn-RS" sz="1600"/>
              <a:t>ovako izgleda sažeta/komprimirana datoteka</a:t>
            </a:r>
            <a:endParaRPr lang="hr-HR" altLang="sr-Latn-RS" sz="1600" i="1"/>
          </a:p>
        </p:txBody>
      </p:sp>
      <p:pic>
        <p:nvPicPr>
          <p:cNvPr id="1127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060575"/>
            <a:ext cx="17526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578100"/>
            <a:ext cx="5667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5900" y="4724400"/>
            <a:ext cx="8712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latin typeface="+mn-lt"/>
                <a:cs typeface="+mn-cs"/>
              </a:rPr>
              <a:t>Dobili smo 2 arhivirane (sažete/komprimirane) datoteke (001 File i 002 File) za slanje na e-mail </a:t>
            </a:r>
            <a:r>
              <a:rPr lang="hr-HR" sz="1600" dirty="0">
                <a:latin typeface="+mn-lt"/>
                <a:cs typeface="+mn-cs"/>
                <a:hlinkClick r:id="rId6"/>
              </a:rPr>
              <a:t>ponude@</a:t>
            </a:r>
            <a:r>
              <a:rPr lang="hr-HR" sz="1600" dirty="0" err="1">
                <a:latin typeface="+mn-lt"/>
                <a:cs typeface="+mn-cs"/>
                <a:hlinkClick r:id="rId6"/>
              </a:rPr>
              <a:t>apprrr.hr</a:t>
            </a:r>
            <a:endParaRPr lang="hr-HR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600" i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229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5950" y="1600200"/>
            <a:ext cx="5372100" cy="4525963"/>
          </a:xfrm>
        </p:spPr>
      </p:pic>
      <p:pic>
        <p:nvPicPr>
          <p:cNvPr id="12292" name="Picture 8" descr="AP-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15900" y="1317625"/>
            <a:ext cx="871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/>
              <a:t>Slanje 1. datoteke </a:t>
            </a:r>
            <a:endParaRPr lang="hr-HR" altLang="sr-Latn-RS" sz="1600" i="1"/>
          </a:p>
        </p:txBody>
      </p:sp>
      <p:pic>
        <p:nvPicPr>
          <p:cNvPr id="1229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05038"/>
            <a:ext cx="4608513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5038725" y="2882900"/>
            <a:ext cx="3860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/>
              <a:t>Nakon slanja prve datoteke zaprimiti ćete automatsku poruku Agencije na koju </a:t>
            </a:r>
            <a:r>
              <a:rPr lang="hr-HR" altLang="sr-Latn-RS" sz="1600" u="sng"/>
              <a:t>ne odgovarate.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 i="1"/>
          </a:p>
        </p:txBody>
      </p:sp>
      <p:pic>
        <p:nvPicPr>
          <p:cNvPr id="1229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4076700"/>
            <a:ext cx="399732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1258888" y="1773238"/>
            <a:ext cx="568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r-HR" altLang="sr-Latn-RS" sz="1400"/>
              <a:t>Kao privitak umetnete prvi dio komprimirane datoteke (001 File)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331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22438"/>
            <a:ext cx="8229600" cy="4281487"/>
          </a:xfrm>
        </p:spPr>
      </p:pic>
      <p:pic>
        <p:nvPicPr>
          <p:cNvPr id="13316" name="Picture 8" descr="AP-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15900" y="1317625"/>
            <a:ext cx="871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/>
              <a:t>Slanje 2. datoteke </a:t>
            </a:r>
            <a:endParaRPr lang="hr-HR" altLang="sr-Latn-RS" sz="1600" i="1"/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1258888" y="1773238"/>
            <a:ext cx="568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r-HR" altLang="sr-Latn-RS" sz="1400"/>
              <a:t>U sandučiću </a:t>
            </a:r>
            <a:r>
              <a:rPr lang="hr-HR" altLang="sr-Latn-RS" sz="1400" i="1"/>
              <a:t>Poslana pošta </a:t>
            </a:r>
            <a:r>
              <a:rPr lang="hr-HR" altLang="sr-Latn-RS" sz="1400"/>
              <a:t>kliknete na prvi e-mail upućen Agenciji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1400"/>
              <a:t>Kliknete </a:t>
            </a:r>
            <a:r>
              <a:rPr lang="hr-HR" altLang="sr-Latn-RS" sz="1400" i="1"/>
              <a:t>Forward/Proslijedi</a:t>
            </a:r>
            <a:r>
              <a:rPr lang="hr-HR" altLang="sr-Latn-RS" sz="1400"/>
              <a:t> te ponovno upišite adresu primatelja  </a:t>
            </a:r>
            <a:r>
              <a:rPr lang="hr-HR" altLang="sr-Latn-RS" sz="1400">
                <a:hlinkClick r:id="rId4"/>
              </a:rPr>
              <a:t>ponude@apprrr.hr</a:t>
            </a:r>
            <a:endParaRPr lang="hr-HR" altLang="sr-Latn-RS" sz="1400"/>
          </a:p>
          <a:p>
            <a:pPr eaLnBrk="1" hangingPunct="1">
              <a:spcBef>
                <a:spcPct val="0"/>
              </a:spcBef>
            </a:pPr>
            <a:r>
              <a:rPr lang="hr-HR" altLang="sr-Latn-RS" sz="1400"/>
              <a:t>Kao privitak umetnete drugi dio komprimirane datoteke (002 File)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1400" b="1"/>
              <a:t>Pošaljite! </a:t>
            </a:r>
          </a:p>
          <a:p>
            <a:pPr eaLnBrk="1" hangingPunct="1">
              <a:spcBef>
                <a:spcPct val="0"/>
              </a:spcBef>
            </a:pPr>
            <a:endParaRPr lang="hr-HR" altLang="sr-Latn-RS" sz="1400"/>
          </a:p>
          <a:p>
            <a:pPr eaLnBrk="1" hangingPunct="1">
              <a:spcBef>
                <a:spcPct val="0"/>
              </a:spcBef>
            </a:pPr>
            <a:endParaRPr lang="hr-HR" altLang="sr-Latn-RS" sz="1400"/>
          </a:p>
        </p:txBody>
      </p:sp>
      <p:pic>
        <p:nvPicPr>
          <p:cNvPr id="1331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997200"/>
            <a:ext cx="74104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433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" y="2452688"/>
            <a:ext cx="7905750" cy="2819400"/>
          </a:xfrm>
        </p:spPr>
      </p:pic>
      <p:pic>
        <p:nvPicPr>
          <p:cNvPr id="14340" name="Picture 8" descr="AP-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15900" y="1341438"/>
            <a:ext cx="87122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r-HR" altLang="sr-Latn-RS" sz="1600"/>
              <a:t>U slučaju da je vaša datoteka podijeljena na više manjih prilikom komprimiranja, ponovite korak </a:t>
            </a:r>
            <a:r>
              <a:rPr lang="hr-HR" altLang="sr-Latn-RS" sz="1600" i="1"/>
              <a:t>Slanje 2.datoteke</a:t>
            </a:r>
            <a:r>
              <a:rPr lang="hr-HR" altLang="sr-Latn-RS" sz="1600"/>
              <a:t>.</a:t>
            </a:r>
            <a:endParaRPr lang="hr-HR" altLang="sr-Latn-RS" sz="1600" i="1"/>
          </a:p>
          <a:p>
            <a:pPr eaLnBrk="1" hangingPunct="1">
              <a:spcBef>
                <a:spcPct val="0"/>
              </a:spcBef>
            </a:pPr>
            <a:endParaRPr lang="hr-HR" altLang="sr-Latn-RS" sz="1600"/>
          </a:p>
          <a:p>
            <a:pPr eaLnBrk="1" hangingPunct="1">
              <a:spcBef>
                <a:spcPct val="0"/>
              </a:spcBef>
            </a:pPr>
            <a:endParaRPr lang="hr-HR" altLang="sr-Latn-RS" sz="1400" i="1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15900" y="4581525"/>
            <a:ext cx="87122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r-HR" altLang="sr-Latn-RS" sz="1600"/>
              <a:t>U slučaju bilo kakvih problema s dostavom dokumentacije na adresu e-pošte </a:t>
            </a:r>
            <a:r>
              <a:rPr lang="hr-HR" altLang="sr-Latn-RS" sz="1600">
                <a:hlinkClick r:id="rId4"/>
              </a:rPr>
              <a:t>ponude@apprrr.hr</a:t>
            </a:r>
            <a:r>
              <a:rPr lang="hr-HR" altLang="sr-Latn-RS" sz="1600"/>
              <a:t>, moguće je kontaktirati APPRRR na broj telefona </a:t>
            </a:r>
            <a:r>
              <a:rPr lang="hr-HR" altLang="sr-Latn-RS" sz="1600" b="1"/>
              <a:t>01/6446-352.</a:t>
            </a:r>
            <a:endParaRPr lang="hr-HR" altLang="sr-Latn-RS" sz="1600" b="1" i="1"/>
          </a:p>
          <a:p>
            <a:pPr eaLnBrk="1" hangingPunct="1">
              <a:spcBef>
                <a:spcPct val="0"/>
              </a:spcBef>
            </a:pPr>
            <a:endParaRPr lang="hr-HR" altLang="sr-Latn-RS" sz="1600"/>
          </a:p>
          <a:p>
            <a:pPr eaLnBrk="1" hangingPunct="1">
              <a:spcBef>
                <a:spcPct val="0"/>
              </a:spcBef>
            </a:pPr>
            <a:endParaRPr lang="hr-HR" altLang="sr-Latn-RS" sz="1400" i="1"/>
          </a:p>
        </p:txBody>
      </p:sp>
      <p:sp>
        <p:nvSpPr>
          <p:cNvPr id="7" name="TextBox 6"/>
          <p:cNvSpPr txBox="1"/>
          <p:nvPr/>
        </p:nvSpPr>
        <p:spPr>
          <a:xfrm>
            <a:off x="215900" y="5694363"/>
            <a:ext cx="87122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latin typeface="+mn-lt"/>
                <a:cs typeface="+mn-cs"/>
              </a:rPr>
              <a:t>Nakon što su poslani svi potrebni podatci, preporučamo kontaktirati APPRRR na broj telefona </a:t>
            </a:r>
            <a:r>
              <a:rPr lang="hr-HR" sz="1600" b="1" dirty="0">
                <a:latin typeface="+mn-lt"/>
                <a:cs typeface="+mn-cs"/>
              </a:rPr>
              <a:t>01/6446-352</a:t>
            </a:r>
            <a:r>
              <a:rPr lang="hr-HR" sz="1600" dirty="0">
                <a:latin typeface="+mn-lt"/>
                <a:cs typeface="+mn-cs"/>
              </a:rPr>
              <a:t>, kako bi provjerili da su svi poslani podatci zaista zaprimljeni te da je moguća njihova obrada i otvaranje.</a:t>
            </a:r>
            <a:endParaRPr lang="hr-HR" sz="16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600" dirty="0">
              <a:latin typeface="+mn-lt"/>
              <a:cs typeface="+mn-cs"/>
            </a:endParaRP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168275" y="2060575"/>
            <a:ext cx="8712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r-HR" altLang="sr-Latn-RS" sz="1800"/>
              <a:t>Prilikom komprimiranja/sažimanja ili slanja datoteke može doći do oštećenja iste stoga je </a:t>
            </a:r>
            <a:r>
              <a:rPr lang="hr-HR" altLang="sr-Latn-RS" sz="1800" b="1"/>
              <a:t>u tijelu poruke</a:t>
            </a:r>
            <a:r>
              <a:rPr lang="hr-HR" altLang="sr-Latn-RS" sz="1800"/>
              <a:t> (1.e-mail koji šaljete) potrebno </a:t>
            </a:r>
            <a:r>
              <a:rPr lang="hr-HR" altLang="sr-Latn-RS" sz="1800" b="1"/>
              <a:t>napisati vaše kontakt podatke!</a:t>
            </a:r>
            <a:endParaRPr lang="hr-HR" altLang="sr-Latn-RS" sz="1800" b="1" i="1"/>
          </a:p>
          <a:p>
            <a:pPr algn="ctr" eaLnBrk="1" hangingPunct="1">
              <a:spcBef>
                <a:spcPct val="0"/>
              </a:spcBef>
            </a:pPr>
            <a:endParaRPr lang="hr-HR" altLang="sr-Latn-RS" sz="1800"/>
          </a:p>
          <a:p>
            <a:pPr algn="ctr" eaLnBrk="1" hangingPunct="1">
              <a:spcBef>
                <a:spcPct val="0"/>
              </a:spcBef>
            </a:pPr>
            <a:endParaRPr lang="hr-HR" altLang="sr-Latn-RS" sz="1600" i="1"/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52738"/>
            <a:ext cx="446405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5364" name="Picture 8" descr="AP-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476375" y="981075"/>
            <a:ext cx="597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VAŽNO!!!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215900" y="1628775"/>
            <a:ext cx="8712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r-HR" altLang="sr-Latn-RS" sz="1800"/>
              <a:t>Za projekte ukupne vrijednosti ulaganja do 75.000,00 HRK korisnik nije dužan prilikom pribavljanja ponuda za pojedinu nabavu/ulaganje objaviti Poziv na dostavu ponuda na mrežnim stranicama Agencije za plaćanja.</a:t>
            </a:r>
          </a:p>
          <a:p>
            <a:pPr eaLnBrk="1" hangingPunct="1">
              <a:spcBef>
                <a:spcPct val="0"/>
              </a:spcBef>
            </a:pPr>
            <a:endParaRPr lang="hr-HR" altLang="sr-Latn-RS" sz="1800"/>
          </a:p>
          <a:p>
            <a:pPr eaLnBrk="1" hangingPunct="1">
              <a:spcBef>
                <a:spcPct val="0"/>
              </a:spcBef>
            </a:pPr>
            <a:r>
              <a:rPr lang="hr-HR" altLang="sr-Latn-RS" sz="1800"/>
              <a:t>Agencija za plaćanja će najkasnije četvrti dan od dana zaprimanja Poziva na dostavu ponuda elektronskim putem isti objaviti na svojim mrežnim stranicama.</a:t>
            </a:r>
          </a:p>
          <a:p>
            <a:pPr eaLnBrk="1" hangingPunct="1">
              <a:spcBef>
                <a:spcPct val="0"/>
              </a:spcBef>
            </a:pPr>
            <a:endParaRPr lang="hr-HR" altLang="sr-Latn-RS" sz="1800"/>
          </a:p>
          <a:p>
            <a:pPr eaLnBrk="1" hangingPunct="1">
              <a:spcBef>
                <a:spcPct val="0"/>
              </a:spcBef>
            </a:pPr>
            <a:r>
              <a:rPr lang="hr-HR" altLang="sr-Latn-RS" sz="1800" b="1"/>
              <a:t>Troškovi</a:t>
            </a:r>
            <a:r>
              <a:rPr lang="hr-HR" altLang="sr-Latn-RS" sz="1800"/>
              <a:t> za koje </a:t>
            </a:r>
            <a:r>
              <a:rPr lang="hr-HR" altLang="sr-Latn-RS" sz="1800" u="sng"/>
              <a:t>natječajna dokumentacija </a:t>
            </a:r>
            <a:r>
              <a:rPr lang="hr-HR" altLang="sr-Latn-RS" sz="1800"/>
              <a:t>nije zaprimljena u APPRRR </a:t>
            </a:r>
            <a:r>
              <a:rPr lang="hr-HR" altLang="sr-Latn-RS" sz="1800" u="sng"/>
              <a:t>najmanje 14 dana </a:t>
            </a:r>
            <a:r>
              <a:rPr lang="hr-HR" altLang="sr-Latn-RS" sz="1800"/>
              <a:t>prije Potvrde o podnošenju Zahtjeva za potporu </a:t>
            </a:r>
            <a:r>
              <a:rPr lang="hr-HR" altLang="sr-Latn-RS" sz="1800" b="1"/>
              <a:t>neće biti prihvatljivi za dodjelu potpore</a:t>
            </a:r>
            <a:r>
              <a:rPr lang="hr-HR" altLang="sr-Latn-RS" sz="1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6388" name="Picture 8" descr="AP-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476375" y="981075"/>
            <a:ext cx="597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ČESTA PITANJA!!!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215900" y="1628775"/>
            <a:ext cx="8712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/>
              <a:t>Nakon što Agencija za plaćanja zaprimi prvi navedeni e-mail, korisnik će dobiti automatski generiranu obavijest o zaprimanju.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/>
              <a:t>Poštovani,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/>
              <a:t> Vaš email je zaprimljen.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/>
              <a:t> Ova poruka je automatski poslana, te Vas molimo da na nju ne odgovarate.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/>
              <a:t> Srdačan pozdrav,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/>
              <a:t>Agencija za plaćanja u poljoprivredi, ribarstvu i ruralnom razvoju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 b="1">
                <a:solidFill>
                  <a:srgbClr val="00B050"/>
                </a:solidFill>
              </a:rPr>
              <a:t>Pitanje: Što ako ne primim automatski generiranu obavijest o zaprimanju?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hr-HR" altLang="en-US" sz="1800">
              <a:latin typeface="Arial" charset="0"/>
            </a:endParaRP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860800"/>
            <a:ext cx="7108825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7412" name="Picture 8" descr="AP-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476375" y="981075"/>
            <a:ext cx="597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ČESTA PITANJA!!!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215900" y="1628775"/>
            <a:ext cx="8712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 b="1">
                <a:solidFill>
                  <a:srgbClr val="00B050"/>
                </a:solidFill>
              </a:rPr>
              <a:t>Pitanje: Što ako ne primim automatski generiranu obavijest o zaprimanju?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hr-HR" altLang="en-US" sz="1800"/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/>
              <a:t>Odgovor: Ako ne dobijete odgovor tada e-mail nije stigao u APPRRR.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/>
              <a:t>Postupak za provjeru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/>
              <a:t>Provjerite naziv pošte da li ste ispravno napisali email ( </a:t>
            </a:r>
            <a:r>
              <a:rPr lang="hr-HR" altLang="en-US" sz="1800" u="sng">
                <a:solidFill>
                  <a:srgbClr val="0070C0"/>
                </a:solidFill>
              </a:rPr>
              <a:t>ponude@apprrr.hr</a:t>
            </a:r>
            <a:r>
              <a:rPr lang="hr-HR" altLang="en-US" sz="1800"/>
              <a:t> ).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/>
              <a:t>U polje Predmet obavezan je upis -  napišite vašu tvrtku, OPG,obrt i mjeru,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/>
              <a:t>npr: Poziv na dostavu ponuda VašNaziv d.o.o, mjera 4.1.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/>
              <a:t>Maksimalna veličina privitka za slanje na email </a:t>
            </a:r>
            <a:r>
              <a:rPr lang="hr-HR" altLang="en-US" sz="1800" u="sng">
                <a:solidFill>
                  <a:srgbClr val="0070C0"/>
                </a:solidFill>
              </a:rPr>
              <a:t>ponude@apprrr.hr</a:t>
            </a:r>
            <a:r>
              <a:rPr lang="hr-HR" altLang="en-US" sz="1800"/>
              <a:t> je 50 MB.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/>
              <a:t>Pokušajte još jednom slanje. Ako opet ne primite obavijest nazovite  01/6446-352  gdje će Vam pomoći djelatnici APPRRR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8436" name="Picture 8" descr="AP-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476375" y="981075"/>
            <a:ext cx="597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ČESTA PITANJA!!!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215900" y="1628775"/>
            <a:ext cx="8712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hr-HR" sz="1800" b="1" dirty="0" smtClean="0">
                <a:solidFill>
                  <a:srgbClr val="00B050"/>
                </a:solidFill>
              </a:rPr>
              <a:t>Pitanje: Da li moram u e-mailu upisati svoje kontakt podatke ili osobe koja šalje email?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hr-HR" sz="1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hr-HR" sz="1800" dirty="0" smtClean="0"/>
              <a:t>Odgovor: Napišite svoje podatke  ali bitno je da u e-mailu napišete i kontakt podatke osobe koja šalje e-mail ( Ime, Prezime telefon/mobitel ) kako bi ga djelatnici kontaktirali ako bude problema prilikom slanja/primanja e-maila.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hr-HR" sz="18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hr-HR" sz="1800" dirty="0" smtClean="0"/>
              <a:t> </a:t>
            </a:r>
            <a:r>
              <a:rPr lang="hr-HR" sz="1800" b="1" dirty="0" smtClean="0">
                <a:solidFill>
                  <a:srgbClr val="00B050"/>
                </a:solidFill>
              </a:rPr>
              <a:t>Pitanje: Poslao sam Poziv na  dostavu ponuda na email ponude@apprrr.hr  dana 20.01.2015, a na web stranicama APPRRR je stavljen 24.01.2015. Koji datum se uzima za računanje 14 dana za podnošenje zahtjeva za potporu?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hr-HR" sz="18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hr-HR" sz="1800" dirty="0" smtClean="0"/>
              <a:t>Odgovor: Uzima se datum slanja Poziva za dostavu ponuda na email ponude@apprrr.hr tj. 20.01.2015.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hr-H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9460" name="Picture 8" descr="AP-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476375" y="981075"/>
            <a:ext cx="597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ČESTA PITANJA!!!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215900" y="1628775"/>
            <a:ext cx="8712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 b="1">
                <a:solidFill>
                  <a:srgbClr val="00B050"/>
                </a:solidFill>
              </a:rPr>
              <a:t>Pitanje: Poslao sam zahtjev za dostavu ponuda i stavljeno je na stranice APPRRR.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 b="1">
                <a:solidFill>
                  <a:srgbClr val="00B050"/>
                </a:solidFill>
              </a:rPr>
              <a:t>Htio bih promijeniti jednu od specifikacija. Da li moram opet slati kompletnu dokumentaciju na </a:t>
            </a:r>
            <a:r>
              <a:rPr lang="hr-HR" altLang="en-US" sz="1800" b="1" u="sng">
                <a:solidFill>
                  <a:srgbClr val="0070C0"/>
                </a:solidFill>
              </a:rPr>
              <a:t>ponude@apprrr.hr</a:t>
            </a:r>
            <a:r>
              <a:rPr lang="hr-HR" altLang="en-US" sz="1800" b="1">
                <a:solidFill>
                  <a:srgbClr val="00B050"/>
                </a:solidFill>
              </a:rPr>
              <a:t> ili samo specifikaciju koju mijenjam.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 b="1">
                <a:solidFill>
                  <a:srgbClr val="00B050"/>
                </a:solidFill>
              </a:rPr>
              <a:t>Koji dan mi se računa da sam poslao kompletnu dokumentaciju?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 b="1">
                <a:solidFill>
                  <a:srgbClr val="00B050"/>
                </a:solidFill>
              </a:rPr>
              <a:t>Da li vrijede ponude pristigle na prvi zahtjev za dostavu ponuda ako su u skladu sa troškovnikom i specifikacijama?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hr-HR" altLang="en-US" sz="1800" b="1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/>
              <a:t>Odgovor: Dokumentaciju za poziv na dostavu ponuda može se mijenjati po želji korisnika više puta ali korisnik šalje opet kompletnu dokumentaciju ( i onu koja se ne mijenja  i onu koja se mijenja).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/>
              <a:t>Djelatnici stavljaju novu dokumentaciju na stranicu APPRRR i taj dan se računa da je poslana kompletna dokumentacija i od toga dana se nakon 14 dana može podnijeti Zahtjev za potporu.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/>
              <a:t>Poziv za dostavu ponuda koji je prije poslan na web stranicama APPRRR upisuje kao nevažeća.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altLang="en-US" sz="1800"/>
              <a:t>Ponude koje su pristigle a u skladu su sa troškovnicima/specifikacijama su važeće bez obzira koliko je puta podnijet zahtjev za dostavu ponuda.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20484" name="Picture 8" descr="AP-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476375" y="981075"/>
            <a:ext cx="597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ČESTA PITANJA!!!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215900" y="1628775"/>
            <a:ext cx="8712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vi-VN" altLang="en-US" sz="1800" b="1">
                <a:solidFill>
                  <a:srgbClr val="00B050"/>
                </a:solidFill>
              </a:rPr>
              <a:t>Pitanje: Da li je moguće da isti ponuditelj pošalje više ponuda za isto ulaganje ( npr.  nakon slanja prve ponude i pregovora sa ponuditeljem dobio sam povoljnije uvijete)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vi-VN" altLang="en-US" sz="1800" b="1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vi-VN" altLang="en-US" sz="1800"/>
              <a:t>Odgovor: Ponuditelj može poslati više ponuda za isto ulaganje. Ponude mora slati također na </a:t>
            </a:r>
            <a:r>
              <a:rPr lang="vi-VN" altLang="en-US" sz="1800" u="sng">
                <a:solidFill>
                  <a:srgbClr val="0070C0"/>
                </a:solidFill>
              </a:rPr>
              <a:t>ponude@apprrr.hr.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vi-VN" altLang="en-US" sz="1800" b="1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vi-VN" altLang="en-US" sz="1800" b="1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vi-VN" altLang="en-US" sz="1800" b="1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vi-VN" altLang="en-US" sz="1800" b="1">
                <a:solidFill>
                  <a:srgbClr val="00B050"/>
                </a:solidFill>
              </a:rPr>
              <a:t>Pitanje: Da li moram izabrati najjeftiniju ponudu?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vi-VN" altLang="en-US" sz="1800" b="1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vi-VN" altLang="en-US" sz="1800"/>
              <a:t>Odgovor: Možete izabrati bilo koju ponud</a:t>
            </a:r>
            <a:r>
              <a:rPr lang="hr-HR" altLang="en-US" sz="1800"/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3076" name="Picture 8" descr="AP-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1476375" y="981075"/>
            <a:ext cx="597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Priprema dokumentacije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388" y="1773238"/>
            <a:ext cx="87137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+mn-lt"/>
                <a:cs typeface="+mn-cs"/>
              </a:rPr>
              <a:t>Priprema potrebne dokumentacije za dobivanje ponude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>
                <a:latin typeface="+mn-lt"/>
                <a:cs typeface="+mn-cs"/>
              </a:rPr>
              <a:t>Tehnička specifikacija opreme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>
                <a:latin typeface="+mn-lt"/>
                <a:cs typeface="+mn-cs"/>
              </a:rPr>
              <a:t>Troškovnici planiranih radova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>
                <a:latin typeface="+mn-lt"/>
                <a:cs typeface="+mn-cs"/>
              </a:rPr>
              <a:t>Tehnološki projekti, nacrti, situacije, geodetske podloge…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038" y="3429000"/>
            <a:ext cx="87122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u="sng" dirty="0">
                <a:latin typeface="+mn-lt"/>
                <a:cs typeface="+mn-cs"/>
              </a:rPr>
              <a:t>TEHNIČKA SPECIFIKACIJA OPREME </a:t>
            </a:r>
            <a:r>
              <a:rPr lang="hr-HR" dirty="0">
                <a:latin typeface="+mn-lt"/>
                <a:cs typeface="+mn-cs"/>
              </a:rPr>
              <a:t>trebala bi: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>
                <a:latin typeface="+mn-lt"/>
                <a:cs typeface="+mn-cs"/>
              </a:rPr>
              <a:t>Sadržavati </a:t>
            </a:r>
            <a:r>
              <a:rPr lang="hr-HR" b="1" dirty="0">
                <a:latin typeface="+mn-lt"/>
                <a:cs typeface="+mn-cs"/>
              </a:rPr>
              <a:t>naziv, OIB, adresu, telefon/mobitel/e-mail </a:t>
            </a:r>
            <a:r>
              <a:rPr lang="hr-HR" dirty="0">
                <a:latin typeface="+mn-lt"/>
                <a:cs typeface="+mn-cs"/>
              </a:rPr>
              <a:t>korisnika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>
                <a:latin typeface="+mn-lt"/>
                <a:cs typeface="+mn-cs"/>
              </a:rPr>
              <a:t>Biti jasna, sažeta, neutralna!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>
                <a:latin typeface="+mn-lt"/>
                <a:cs typeface="+mn-cs"/>
              </a:rPr>
              <a:t>Definirati glavne karakteristike proizvoda kao i dodatnu opremu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>
                <a:latin typeface="+mn-lt"/>
                <a:cs typeface="+mn-cs"/>
              </a:rPr>
              <a:t>Svaki navedeni zahtjev je obavezan – nema opcionalnih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>
                <a:latin typeface="+mn-lt"/>
                <a:cs typeface="+mn-cs"/>
              </a:rPr>
              <a:t>Pr. </a:t>
            </a:r>
            <a:r>
              <a:rPr lang="hr-HR" i="1" dirty="0">
                <a:latin typeface="+mn-lt"/>
                <a:cs typeface="+mn-cs"/>
              </a:rPr>
              <a:t>DA&gt;pogon na sva 4 kotača; NE&gt;pogon na 2 ili 4 kotača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r-HR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>
                <a:latin typeface="+mn-lt"/>
                <a:cs typeface="+mn-cs"/>
              </a:rPr>
              <a:t>Izbjegavati: „</a:t>
            </a:r>
            <a:r>
              <a:rPr lang="hr-HR" i="1" dirty="0">
                <a:latin typeface="+mn-lt"/>
                <a:cs typeface="+mn-cs"/>
              </a:rPr>
              <a:t>vrhunska kvaliteta</a:t>
            </a:r>
            <a:r>
              <a:rPr lang="hr-HR" dirty="0">
                <a:latin typeface="+mn-lt"/>
                <a:cs typeface="+mn-cs"/>
              </a:rPr>
              <a:t>”, „</a:t>
            </a:r>
            <a:r>
              <a:rPr lang="hr-HR" i="1" dirty="0">
                <a:latin typeface="+mn-lt"/>
                <a:cs typeface="+mn-cs"/>
              </a:rPr>
              <a:t>najbolje</a:t>
            </a:r>
            <a:r>
              <a:rPr lang="hr-HR" dirty="0">
                <a:latin typeface="+mn-lt"/>
                <a:cs typeface="+mn-cs"/>
              </a:rPr>
              <a:t>”, „</a:t>
            </a:r>
            <a:r>
              <a:rPr lang="hr-HR" i="1" dirty="0">
                <a:latin typeface="+mn-lt"/>
                <a:cs typeface="+mn-cs"/>
              </a:rPr>
              <a:t>minimalno</a:t>
            </a:r>
            <a:r>
              <a:rPr lang="hr-HR" dirty="0">
                <a:latin typeface="+mn-lt"/>
                <a:cs typeface="+mn-cs"/>
              </a:rPr>
              <a:t>”, „</a:t>
            </a:r>
            <a:r>
              <a:rPr lang="hr-HR" i="1" dirty="0" err="1">
                <a:latin typeface="+mn-lt"/>
                <a:cs typeface="+mn-cs"/>
              </a:rPr>
              <a:t>cca</a:t>
            </a:r>
            <a:r>
              <a:rPr lang="hr-HR" dirty="0">
                <a:latin typeface="+mn-lt"/>
                <a:cs typeface="+mn-cs"/>
              </a:rPr>
              <a:t>.”, „</a:t>
            </a:r>
            <a:r>
              <a:rPr lang="hr-HR" i="1" dirty="0">
                <a:latin typeface="+mn-lt"/>
                <a:cs typeface="+mn-cs"/>
              </a:rPr>
              <a:t>više od</a:t>
            </a:r>
            <a:r>
              <a:rPr lang="hr-HR" dirty="0">
                <a:latin typeface="+mn-lt"/>
                <a:cs typeface="+mn-cs"/>
              </a:rPr>
              <a:t>”…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>
                <a:latin typeface="+mn-lt"/>
                <a:cs typeface="+mn-cs"/>
              </a:rPr>
              <a:t>Moguće opisati što se od opreme želi, opisati okruženje u kojem bi se trebala upotrebljavati…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r-HR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21508" name="Picture 8" descr="AP-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215900" y="963613"/>
            <a:ext cx="871220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vi-VN" altLang="en-US" sz="1800" b="1">
                <a:solidFill>
                  <a:srgbClr val="00B050"/>
                </a:solidFill>
              </a:rPr>
              <a:t>Pitanje: U Pozivu na dostavu ponuda sam napisao da se ponuda pošalje i na email </a:t>
            </a:r>
            <a:r>
              <a:rPr lang="vi-VN" altLang="en-US" sz="1800" b="1" u="sng">
                <a:solidFill>
                  <a:srgbClr val="0070C0"/>
                </a:solidFill>
              </a:rPr>
              <a:t>ponude@apprrr.hr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vi-VN" altLang="en-US" sz="1800" b="1">
                <a:solidFill>
                  <a:srgbClr val="00B050"/>
                </a:solidFill>
              </a:rPr>
              <a:t>Kako ću znati da li je ponuditelj poslao?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vi-VN" altLang="en-US" sz="1800" b="1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vi-VN" altLang="en-US" sz="1800"/>
              <a:t>Odgovor: Korisnik je u obavezi da ispuni uvjete iz Pravilnika.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vi-VN" altLang="en-US" sz="1800"/>
              <a:t>Kada dobijete ponudu putem e-maila, provjerite da li je u polju  Primatelj/Kopija upisana točna e-mail adresa </a:t>
            </a:r>
            <a:r>
              <a:rPr lang="vi-VN" altLang="en-US" sz="1800" u="sng">
                <a:solidFill>
                  <a:srgbClr val="0070C0"/>
                </a:solidFill>
              </a:rPr>
              <a:t>ponude@apprrr.hr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vi-VN" altLang="en-US" sz="1800"/>
              <a:t>Ako nije vidljivo da je poslano na </a:t>
            </a:r>
            <a:r>
              <a:rPr lang="vi-VN" altLang="en-US" sz="1800" u="sng">
                <a:solidFill>
                  <a:srgbClr val="0070C0"/>
                </a:solidFill>
              </a:rPr>
              <a:t>ponude@apprrr.hr</a:t>
            </a:r>
            <a:r>
              <a:rPr lang="vi-VN" altLang="en-US" sz="1800"/>
              <a:t> kontaktirati ponuditelja da ponudu još jednom pošalje vama i na </a:t>
            </a:r>
            <a:r>
              <a:rPr lang="vi-VN" altLang="en-US" sz="1800" u="sng">
                <a:solidFill>
                  <a:srgbClr val="0070C0"/>
                </a:solidFill>
              </a:rPr>
              <a:t>ponude@apprrr.hr</a:t>
            </a:r>
            <a:r>
              <a:rPr lang="vi-VN" altLang="en-US" sz="1800"/>
              <a:t>. </a:t>
            </a:r>
            <a:endParaRPr lang="hr-HR" altLang="en-US" sz="1800"/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vi-VN" altLang="en-US" sz="1800"/>
              <a:t>Također možete poslati upit o pristiglim ponudama  na mail </a:t>
            </a:r>
            <a:r>
              <a:rPr lang="vi-VN" altLang="en-US" sz="1800" u="sng">
                <a:solidFill>
                  <a:srgbClr val="0070C0"/>
                </a:solidFill>
              </a:rPr>
              <a:t>ponude@apprrr.hr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vi-VN" altLang="en-US" sz="18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22532" name="Picture 8" descr="AP-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215900" y="963613"/>
            <a:ext cx="8712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vi-VN" altLang="en-US" sz="1800" b="1">
                <a:solidFill>
                  <a:srgbClr val="00B050"/>
                </a:solidFill>
              </a:rPr>
              <a:t>Pitanje: Ponude sam skupljao prije slanja objave poziva za ponudu. Da li su to važeće ponude?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vi-VN" altLang="en-US" sz="1800" b="1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vi-VN" altLang="en-US" sz="1800"/>
              <a:t>Odgovor: Korisnik može prikupljati ponude i prije slanja poziva za objavu ponuda na stranice APPRRR.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vi-VN" altLang="en-US" sz="1800"/>
              <a:t>Obavezno je te ponude poslati na ponude@apprrr.hr.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vi-VN" altLang="en-US" sz="1800"/>
              <a:t>Ponude prikupljene prije slanja poziva za ponude moraju biti u skladu sa specifikacijama/troškovnicima koje su objavljene na stranicama APPRRR.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vi-VN" altLang="en-US" sz="1800"/>
              <a:t>Ponude će se kontrolirati da li su u skladu sa specifikacijama/troškovnicima.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vi-VN" altLang="en-US" sz="1800" b="1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vi-VN" altLang="en-US" sz="1800" b="1">
                <a:solidFill>
                  <a:srgbClr val="00B050"/>
                </a:solidFill>
              </a:rPr>
              <a:t>Pitanje: U aplikaciju sam zaboravio učitati jednu ponudu, a poslao sam potvrdu o podnošenju zahtjeva za potporu. Da li imam mogućnosti da je naknadno učitam u aplikaciji?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vi-VN" altLang="en-US" sz="1800" b="1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vi-VN" altLang="en-US" sz="1800"/>
              <a:t>Odgovor: Možete brisati ponude , učitavati druge ponude sve dok ne podnesete potvrdu o podnošenju zahtjeva za potporu. Poslije toga nije moguće dodavati ponude.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vi-VN" altLang="en-US" sz="18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23556" name="Picture 8" descr="AP-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476375" y="981075"/>
            <a:ext cx="597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Podnošenje Zahtjeva za potporu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900" y="1628775"/>
            <a:ext cx="8712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>
                <a:latin typeface="+mn-lt"/>
                <a:cs typeface="+mn-cs"/>
              </a:rPr>
              <a:t>14 dana nakon zaprimanja kompletne natječajne dokumentacije putem elektroničke pošte na adresu </a:t>
            </a:r>
            <a:r>
              <a:rPr lang="hr-HR" dirty="0">
                <a:latin typeface="+mn-lt"/>
                <a:cs typeface="+mn-cs"/>
                <a:hlinkClick r:id="rId3"/>
              </a:rPr>
              <a:t>ponude@</a:t>
            </a:r>
            <a:r>
              <a:rPr lang="hr-HR" dirty="0" err="1">
                <a:latin typeface="+mn-lt"/>
                <a:cs typeface="+mn-cs"/>
                <a:hlinkClick r:id="rId3"/>
              </a:rPr>
              <a:t>apprrr.hr</a:t>
            </a:r>
            <a:r>
              <a:rPr lang="hr-HR" dirty="0">
                <a:latin typeface="+mn-lt"/>
                <a:cs typeface="+mn-cs"/>
              </a:rPr>
              <a:t>, </a:t>
            </a:r>
            <a:r>
              <a:rPr lang="hr-HR" dirty="0"/>
              <a:t>Potvrda o Podnošenju zahtjeva za potporu </a:t>
            </a:r>
            <a:r>
              <a:rPr lang="hr-HR" dirty="0">
                <a:latin typeface="+mn-lt"/>
                <a:cs typeface="+mn-cs"/>
              </a:rPr>
              <a:t>može biti podnesena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b="1" i="1" u="sng" dirty="0">
                <a:latin typeface="+mn-lt"/>
                <a:cs typeface="+mn-cs"/>
              </a:rPr>
              <a:t>Pr.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+mn-lt"/>
                <a:cs typeface="+mn-cs"/>
              </a:rPr>
              <a:t>	</a:t>
            </a:r>
            <a:r>
              <a:rPr lang="hr-HR" i="1" dirty="0">
                <a:latin typeface="+mn-lt"/>
                <a:cs typeface="+mn-cs"/>
              </a:rPr>
              <a:t>E-mail s natječajnom dokumentacijom je zaprimljen u APPRRR 	</a:t>
            </a:r>
            <a:r>
              <a:rPr lang="hr-HR" i="1" dirty="0">
                <a:latin typeface="+mn-lt"/>
                <a:cs typeface="+mn-cs"/>
              </a:rPr>
              <a:t>15.07.2015. </a:t>
            </a:r>
            <a:r>
              <a:rPr lang="hr-HR" i="1" dirty="0">
                <a:latin typeface="+mn-lt"/>
                <a:cs typeface="+mn-cs"/>
              </a:rPr>
              <a:t>godine.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i="1" dirty="0">
                <a:latin typeface="+mn-lt"/>
                <a:cs typeface="+mn-cs"/>
              </a:rPr>
              <a:t>	Potvrda o Podnošenju Zahtjeva za potporu može biti podnesena 	najranije </a:t>
            </a:r>
            <a:r>
              <a:rPr lang="hr-HR" i="1" dirty="0">
                <a:latin typeface="+mn-lt"/>
                <a:cs typeface="+mn-cs"/>
              </a:rPr>
              <a:t>29.07.2015.</a:t>
            </a:r>
            <a:endParaRPr lang="hr-HR" i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24580" name="Picture 8" descr="AP-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1476375" y="981075"/>
            <a:ext cx="597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Primjer pravilnog pisanja ponuda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900" y="1628775"/>
            <a:ext cx="87122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latin typeface="Calibri" panose="020F0502020204030204" pitchFamily="34" charset="0"/>
                <a:cs typeface="+mn-cs"/>
              </a:rPr>
              <a:t>Članak 21.</a:t>
            </a:r>
            <a:r>
              <a:rPr lang="hr-HR" dirty="0">
                <a:latin typeface="Calibri" panose="020F0502020204030204" pitchFamily="34" charset="0"/>
                <a:cs typeface="+mn-cs"/>
              </a:rPr>
              <a:t>/19.</a:t>
            </a:r>
            <a:endParaRPr lang="vi-VN" dirty="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latin typeface="Calibri" panose="020F0502020204030204" pitchFamily="34" charset="0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latin typeface="Calibri" panose="020F0502020204030204" pitchFamily="34" charset="0"/>
                <a:cs typeface="+mn-cs"/>
              </a:rPr>
              <a:t>(12)         Dostavljene ponude navedene u stavku 2. i 5. ovoga članka moraju sadržavati bitne tehničke karakteristike opreme i dodatne opreme uključujući naziv proizvođača, model/tip/šifra proizvođača te ostale bitne karakteristike, a svaka stavka u ponudama mora sadržavati: jedinicu mjere, količinu, jediničnu cijenu i ukupnu cijenu stavke te ukupnu cijenu ponude. PDV treba biti posebno iskazan. Dodatna oprema mora biti iskazana po jedinici mjere, količini i cijeni. Usluge u ponudama kao što su prijevoz, montaža, obuka moraju se napisati u jedinicama mjere (km, sati) te iskazati jediničnom cijenom po jedinici mjere i ukupnom cijenom usluge. Agencija za plaćanje može zatražiti od ponuditelja detaljnije informacije ili obrazloženja o stavkama iz ponude</a:t>
            </a:r>
            <a:endParaRPr lang="hr-HR" dirty="0"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25604" name="Picture 8" descr="AP-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476375" y="9810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•"/>
              <a:defRPr/>
            </a:pPr>
            <a:r>
              <a:rPr lang="hr-HR" sz="1800" b="1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Primjer ponude koja je u skladu sa Pravilnikom za malčer</a:t>
            </a:r>
            <a:r>
              <a:rPr lang="hr-HR" sz="18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lang="hr-HR" sz="1050" dirty="0" smtClean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hr-HR" sz="18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( upisane cijene ne odgovaraju stvarnim vrijednostima </a:t>
            </a:r>
            <a:r>
              <a:rPr lang="hr-HR" sz="1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hr-HR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900" y="1628775"/>
            <a:ext cx="8712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i="1" dirty="0">
              <a:latin typeface="+mn-lt"/>
              <a:cs typeface="+mn-cs"/>
            </a:endParaRP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85963"/>
            <a:ext cx="8218487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26628" name="Picture 8" descr="AP-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476375" y="981075"/>
            <a:ext cx="59753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hr-HR" altLang="en-US" sz="1600" b="1">
                <a:solidFill>
                  <a:srgbClr val="000000"/>
                </a:solidFill>
                <a:ea typeface="Times New Roman" pitchFamily="18" charset="0"/>
              </a:rPr>
              <a:t>Primjer ponude </a:t>
            </a:r>
            <a:r>
              <a:rPr lang="hr-HR" altLang="en-US" sz="1600" b="1" u="sng">
                <a:solidFill>
                  <a:srgbClr val="000000"/>
                </a:solidFill>
                <a:ea typeface="Times New Roman" pitchFamily="18" charset="0"/>
              </a:rPr>
              <a:t>koja nije u skladu </a:t>
            </a:r>
            <a:r>
              <a:rPr lang="hr-HR" altLang="en-US" sz="1600" b="1">
                <a:solidFill>
                  <a:srgbClr val="000000"/>
                </a:solidFill>
                <a:ea typeface="Times New Roman" pitchFamily="18" charset="0"/>
              </a:rPr>
              <a:t>sa Pravilnikom za malčer;</a:t>
            </a:r>
            <a:r>
              <a:rPr lang="hr-HR" altLang="en-US" sz="1600">
                <a:solidFill>
                  <a:srgbClr val="000000"/>
                </a:solidFill>
                <a:ea typeface="Times New Roman" pitchFamily="18" charset="0"/>
              </a:rPr>
              <a:t> </a:t>
            </a:r>
            <a:endParaRPr lang="hr-HR" altLang="en-US" sz="1000">
              <a:solidFill>
                <a:srgbClr val="000000"/>
              </a:solidFill>
              <a:ea typeface="Times New Roman" pitchFamily="18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hr-HR" altLang="en-US" sz="1600">
                <a:solidFill>
                  <a:srgbClr val="000000"/>
                </a:solidFill>
                <a:ea typeface="Times New Roman" pitchFamily="18" charset="0"/>
              </a:rPr>
              <a:t>U ponudi nije napisano koja je dodatna oprema i cijena dodatne opreme.  </a:t>
            </a:r>
            <a:endParaRPr lang="hr-HR" altLang="en-US" sz="100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hr-HR" altLang="en-US" sz="1600">
                <a:solidFill>
                  <a:srgbClr val="000000"/>
                </a:solidFill>
                <a:cs typeface="Times New Roman" pitchFamily="18" charset="0"/>
              </a:rPr>
              <a:t>U ponudi usluge nisu napisane u jedinicama mjere (km, sati) te iskazane u jediničnim cijenama po jedinici mjere i ukupnom cijenom usluge</a:t>
            </a:r>
            <a:endParaRPr lang="hr-HR" altLang="en-US" sz="100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endParaRPr lang="hr-HR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900" y="1628775"/>
            <a:ext cx="8712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i="1" dirty="0">
              <a:latin typeface="+mn-lt"/>
              <a:cs typeface="+mn-cs"/>
            </a:endParaRP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636838"/>
            <a:ext cx="8072437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27652" name="Picture 8" descr="AP-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403350" y="4508500"/>
            <a:ext cx="5976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Zahvaljujem na pažnji!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1331913" y="1585913"/>
            <a:ext cx="5976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/>
              <a:t>{ Vrijeme za pitanja }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sr-Latn-RS" sz="2000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8913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4100" name="Picture 8" descr="AP-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038" y="1125538"/>
            <a:ext cx="8712200" cy="5692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2001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eaLnBrk="1" hangingPunct="1"/>
            <a:r>
              <a:rPr lang="hr-HR" altLang="en-US" sz="2000" b="1" u="sng"/>
              <a:t>TROŠKOVNIK RADOVA </a:t>
            </a:r>
            <a:r>
              <a:rPr lang="hr-HR" altLang="en-US"/>
              <a:t>sastoji se od </a:t>
            </a:r>
            <a:r>
              <a:rPr lang="hr-HR" altLang="en-US" b="1"/>
              <a:t>Troškovnika građevinsko – obrtničkih i instalaterskih radova.</a:t>
            </a:r>
            <a:r>
              <a:rPr lang="hr-HR" altLang="en-US"/>
              <a:t> </a:t>
            </a:r>
          </a:p>
          <a:p>
            <a:pPr eaLnBrk="1" hangingPunct="1">
              <a:buFontTx/>
              <a:buChar char="-"/>
            </a:pPr>
            <a:endParaRPr lang="hr-HR" altLang="en-US"/>
          </a:p>
          <a:p>
            <a:pPr eaLnBrk="1" hangingPunct="1"/>
            <a:r>
              <a:rPr lang="hr-HR" altLang="en-US" sz="2000" b="1" u="sng"/>
              <a:t>Prateća dokumentacija </a:t>
            </a:r>
            <a:r>
              <a:rPr lang="hr-HR" altLang="en-US"/>
              <a:t>sadržavati će opis namjeravanog zahvata s osnovnim informacijama: </a:t>
            </a:r>
            <a:r>
              <a:rPr lang="hr-HR" altLang="en-US" b="1"/>
              <a:t>građevinska bruto površina, visina objekta, specifičnosti, smještaj u prostoru, buduća funkcija objekta</a:t>
            </a:r>
          </a:p>
          <a:p>
            <a:pPr eaLnBrk="1" hangingPunct="1"/>
            <a:endParaRPr lang="hr-HR" altLang="en-US" b="1"/>
          </a:p>
          <a:p>
            <a:pPr eaLnBrk="1" hangingPunct="1"/>
            <a:r>
              <a:rPr lang="hr-HR" altLang="en-US" b="1" u="sng"/>
              <a:t>1</a:t>
            </a:r>
            <a:r>
              <a:rPr lang="hr-HR" altLang="en-US" u="sng"/>
              <a:t>. GLAVNI PROJEKT</a:t>
            </a:r>
          </a:p>
          <a:p>
            <a:pPr eaLnBrk="1" hangingPunct="1"/>
            <a:r>
              <a:rPr lang="hr-HR" altLang="en-US"/>
              <a:t>	Nacrti dostatni za pripremu ponuda:</a:t>
            </a:r>
          </a:p>
          <a:p>
            <a:pPr lvl="2" eaLnBrk="1" hangingPunct="1">
              <a:buFontTx/>
              <a:buChar char="-"/>
            </a:pPr>
            <a:r>
              <a:rPr lang="hr-HR" altLang="en-US" sz="1600" i="1"/>
              <a:t>Situacije</a:t>
            </a:r>
          </a:p>
          <a:p>
            <a:pPr lvl="2" eaLnBrk="1" hangingPunct="1">
              <a:buFontTx/>
              <a:buChar char="-"/>
            </a:pPr>
            <a:r>
              <a:rPr lang="hr-HR" altLang="en-US" sz="1600" i="1"/>
              <a:t>Postojeće stanje – prema potrebi (ulaganje u rekonstrukciju)</a:t>
            </a:r>
          </a:p>
          <a:p>
            <a:pPr lvl="2" eaLnBrk="1" hangingPunct="1">
              <a:buFontTx/>
              <a:buChar char="-"/>
            </a:pPr>
            <a:r>
              <a:rPr lang="hr-HR" altLang="en-US" sz="1600" i="1"/>
              <a:t>Tlocrte, presjeke, pročelja</a:t>
            </a:r>
          </a:p>
          <a:p>
            <a:pPr lvl="2" eaLnBrk="1" hangingPunct="1">
              <a:buFontTx/>
              <a:buChar char="-"/>
            </a:pPr>
            <a:r>
              <a:rPr lang="hr-HR" altLang="en-US" sz="1600" i="1"/>
              <a:t>Instalaterske nacrte</a:t>
            </a:r>
          </a:p>
          <a:p>
            <a:pPr lvl="2" eaLnBrk="1" hangingPunct="1">
              <a:buFontTx/>
              <a:buChar char="-"/>
            </a:pPr>
            <a:r>
              <a:rPr lang="hr-HR" altLang="en-US" sz="1600" i="1"/>
              <a:t>Sheme stolarije i bravarije – prema potrebi</a:t>
            </a:r>
          </a:p>
          <a:p>
            <a:pPr lvl="2" eaLnBrk="1" hangingPunct="1">
              <a:buFontTx/>
              <a:buChar char="-"/>
            </a:pPr>
            <a:r>
              <a:rPr lang="hr-HR" altLang="en-US" sz="1600" i="1"/>
              <a:t>Bitne detalje – prema potrebi</a:t>
            </a:r>
          </a:p>
          <a:p>
            <a:pPr lvl="2" eaLnBrk="1" hangingPunct="1"/>
            <a:r>
              <a:rPr lang="hr-HR" altLang="en-US"/>
              <a:t>Dokumenti moraju imati odgovarajući naziv s poveznicom na oznaku Glavnog projekta!</a:t>
            </a:r>
          </a:p>
          <a:p>
            <a:pPr lvl="2" eaLnBrk="1" hangingPunct="1"/>
            <a:endParaRPr lang="hr-HR" altLang="en-US"/>
          </a:p>
          <a:p>
            <a:pPr eaLnBrk="1" hangingPunct="1"/>
            <a:r>
              <a:rPr lang="hr-HR" altLang="en-US" b="1" u="sng"/>
              <a:t>2</a:t>
            </a:r>
            <a:r>
              <a:rPr lang="hr-HR" altLang="en-US"/>
              <a:t>. Za radove za koje, sukladno posebnim propisima koji reguliraju građenje, </a:t>
            </a:r>
            <a:r>
              <a:rPr lang="hr-HR" altLang="en-US" u="sng"/>
              <a:t>nije potrebno izraditi GP</a:t>
            </a:r>
            <a:r>
              <a:rPr lang="hr-HR" altLang="en-US"/>
              <a:t> trebalo bi izraditi troškovnike/specifikacije i prateću dokumentaciju iz koje će se moći jasno iščitati potrebna </a:t>
            </a:r>
            <a:r>
              <a:rPr lang="hr-HR" altLang="en-US" b="1"/>
              <a:t>količina i jedinica mjere </a:t>
            </a:r>
            <a:r>
              <a:rPr lang="hr-HR" altLang="en-US"/>
              <a:t>za sve potrebne radove.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5123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150" y="3506788"/>
            <a:ext cx="7505700" cy="714375"/>
          </a:xfrm>
        </p:spPr>
      </p:pic>
      <p:pic>
        <p:nvPicPr>
          <p:cNvPr id="5124" name="Picture 8" descr="AP-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476375" y="981075"/>
            <a:ext cx="5975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Spremanje dokumentacije u elektronskom obliku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179388" y="1773238"/>
            <a:ext cx="8713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Potrebnu dokumentaciju za svaki pojedinačni trošak spremiti u jedan direktorij (folder) s nazivom troška. Pr:</a:t>
            </a: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419350"/>
            <a:ext cx="66579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215900" y="3052763"/>
            <a:ext cx="871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Dokumenti koji se nalaze unutar jednog direktorija (foldera) moraju imati odgovarajući naziv iz kojeg će biti vidljivo što oni predstavljaju te biti u odgovarajućem formatu. Pr:</a:t>
            </a:r>
          </a:p>
        </p:txBody>
      </p:sp>
      <p:pic>
        <p:nvPicPr>
          <p:cNvPr id="512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65538"/>
            <a:ext cx="43910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Box 12"/>
          <p:cNvSpPr txBox="1">
            <a:spLocks noChangeArrowheads="1"/>
          </p:cNvSpPr>
          <p:nvPr/>
        </p:nvSpPr>
        <p:spPr bwMode="auto">
          <a:xfrm>
            <a:off x="303213" y="4724400"/>
            <a:ext cx="8712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Tako pripremljene direktorije (foldere) sa natječajnom dokumentacijom za sve pojedinačne troškove spremiti u </a:t>
            </a:r>
            <a:r>
              <a:rPr lang="hr-HR" altLang="sr-Latn-RS" sz="1800" b="1"/>
              <a:t>jedan zajednički direktorij (folder) </a:t>
            </a:r>
            <a:r>
              <a:rPr lang="hr-HR" altLang="sr-Latn-RS" sz="1800"/>
              <a:t>nazvan na sljedeći način: </a:t>
            </a:r>
          </a:p>
        </p:txBody>
      </p:sp>
      <p:pic>
        <p:nvPicPr>
          <p:cNvPr id="5131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372100"/>
            <a:ext cx="42862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76863"/>
            <a:ext cx="452913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Box 15"/>
          <p:cNvSpPr txBox="1">
            <a:spLocks noChangeArrowheads="1"/>
          </p:cNvSpPr>
          <p:nvPr/>
        </p:nvSpPr>
        <p:spPr bwMode="auto">
          <a:xfrm>
            <a:off x="4211638" y="5589588"/>
            <a:ext cx="576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6148" name="Picture 8" descr="AP-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476375" y="981075"/>
            <a:ext cx="597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Priprema Poziva na dostavu ponuda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88" y="1773238"/>
            <a:ext cx="87137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latin typeface="+mn-lt"/>
                <a:cs typeface="+mn-cs"/>
              </a:rPr>
              <a:t>1 projekt -&gt; 1 Poziv na dostavu ponuda!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 Poziv na dostavu ponuda &gt; popis pojedinačnih nabava ili troškova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788" y="2782888"/>
            <a:ext cx="8713787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+mn-lt"/>
                <a:cs typeface="+mn-cs"/>
              </a:rPr>
              <a:t>Poziv za dostavu ponuda treba sadržavati: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>
                <a:latin typeface="+mn-lt"/>
                <a:cs typeface="+mn-cs"/>
              </a:rPr>
              <a:t>Naziv Korisnika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>
                <a:latin typeface="+mn-lt"/>
                <a:cs typeface="+mn-cs"/>
              </a:rPr>
              <a:t>Naziv projekta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>
                <a:latin typeface="+mn-lt"/>
                <a:cs typeface="+mn-cs"/>
              </a:rPr>
              <a:t>Podatke o korisniku i podatke osobe zadužene za komunikaciju s ponuditeljima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>
                <a:latin typeface="+mn-lt"/>
                <a:cs typeface="+mn-cs"/>
              </a:rPr>
              <a:t>Popis pojedinačnih nabava/troškova od kojih se sastoji projekt i za koje se prikupljaju ponude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>
                <a:latin typeface="+mn-lt"/>
                <a:cs typeface="+mn-cs"/>
              </a:rPr>
              <a:t>Mjesto isporuke ili Mjesto izvršenja radova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>
                <a:latin typeface="+mn-lt"/>
                <a:cs typeface="+mn-cs"/>
              </a:rPr>
              <a:t>Način izrade, oblik, sadržaj i način dostave ponuda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>
                <a:latin typeface="+mn-lt"/>
                <a:cs typeface="+mn-cs"/>
              </a:rPr>
              <a:t>Kriterij za odabir ponuda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>
                <a:latin typeface="+mn-lt"/>
                <a:cs typeface="+mn-cs"/>
              </a:rPr>
              <a:t>Način dostave ponuda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b="1" dirty="0">
                <a:latin typeface="+mn-lt"/>
                <a:cs typeface="+mn-cs"/>
              </a:rPr>
              <a:t>Obvezu dostave primjerka ponude u elektronskom obliku Agenciji za plaćanja na adresu e-pošte </a:t>
            </a:r>
            <a:r>
              <a:rPr lang="hr-HR" b="1" dirty="0">
                <a:latin typeface="+mn-lt"/>
                <a:cs typeface="+mn-cs"/>
                <a:hlinkClick r:id="rId3"/>
              </a:rPr>
              <a:t>ponude@</a:t>
            </a:r>
            <a:r>
              <a:rPr lang="hr-HR" b="1" dirty="0" err="1">
                <a:latin typeface="+mn-lt"/>
                <a:cs typeface="+mn-cs"/>
                <a:hlinkClick r:id="rId3"/>
              </a:rPr>
              <a:t>apprrr.hr</a:t>
            </a:r>
            <a:r>
              <a:rPr lang="hr-HR" b="1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7171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9900" y="1600200"/>
            <a:ext cx="3124200" cy="4525963"/>
          </a:xfrm>
        </p:spPr>
      </p:pic>
      <p:pic>
        <p:nvPicPr>
          <p:cNvPr id="7172" name="Picture 8" descr="AP-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476375" y="981075"/>
            <a:ext cx="597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Primjer dobre prakse </a:t>
            </a:r>
          </a:p>
        </p:txBody>
      </p:sp>
      <p:pic>
        <p:nvPicPr>
          <p:cNvPr id="717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7488"/>
            <a:ext cx="35147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628775"/>
            <a:ext cx="43910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8195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960688"/>
            <a:ext cx="8229600" cy="1804987"/>
          </a:xfrm>
        </p:spPr>
      </p:pic>
      <p:pic>
        <p:nvPicPr>
          <p:cNvPr id="8196" name="Picture 8" descr="AP-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79388" y="1557338"/>
            <a:ext cx="8713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r-HR" altLang="sr-Latn-RS" sz="1800"/>
              <a:t>Pripremljeni Poziv na dostavu ponuda </a:t>
            </a:r>
            <a:r>
              <a:rPr lang="hr-HR" altLang="sr-Latn-RS" sz="1800" b="1"/>
              <a:t>spremiti u</a:t>
            </a:r>
            <a:r>
              <a:rPr lang="hr-HR" altLang="sr-Latn-RS" sz="1800"/>
              <a:t> gore navedeni </a:t>
            </a:r>
            <a:r>
              <a:rPr lang="hr-HR" altLang="sr-Latn-RS" sz="1800" b="1"/>
              <a:t>zajednički direktorij</a:t>
            </a:r>
            <a:r>
              <a:rPr lang="hr-HR" altLang="sr-Latn-RS" sz="1800"/>
              <a:t>.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476375" y="981075"/>
            <a:ext cx="597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Završna priprema i slanje dokumentacije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205038"/>
            <a:ext cx="8518525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5900" y="4248150"/>
            <a:ext cx="8712200" cy="22764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hr-HR" altLang="en-US"/>
              <a:t>U slučaju da kompletna pripremljena dokumentacija za određeni projekt (sve što se nalazi u zajedničkom direktoriju/folderu) ima veliki broj MB, potrebno ju je sažeti (komprimirati) odgovarajućim programom te poslati u APPRRR elektroničkom poštom.</a:t>
            </a:r>
          </a:p>
          <a:p>
            <a:pPr eaLnBrk="1" hangingPunct="1"/>
            <a:r>
              <a:rPr lang="hr-HR" altLang="en-US"/>
              <a:t>	</a:t>
            </a:r>
            <a:r>
              <a:rPr lang="hr-HR" altLang="en-US" sz="1600" i="1"/>
              <a:t>Programi za sažimanje podataka: winrar, winzip, 7zip i sl</a:t>
            </a:r>
            <a:r>
              <a:rPr lang="hr-HR" altLang="en-US" sz="1600"/>
              <a:t>.</a:t>
            </a:r>
          </a:p>
          <a:p>
            <a:pPr eaLnBrk="1" hangingPunct="1"/>
            <a:endParaRPr lang="hr-HR" altLang="en-US"/>
          </a:p>
          <a:p>
            <a:pPr eaLnBrk="1" hangingPunct="1">
              <a:buFont typeface="Arial" charset="0"/>
              <a:buChar char="•"/>
            </a:pPr>
            <a:r>
              <a:rPr lang="hr-HR" altLang="en-US"/>
              <a:t>Ako je jako velika datoteka za slanje, može se poslati na neki cloud prostor pa se potom u e-mailu upućenom Agenciji šalje link za download.</a:t>
            </a:r>
          </a:p>
          <a:p>
            <a:pPr lvl="2" eaLnBrk="1" hangingPunct="1"/>
            <a:r>
              <a:rPr lang="hr-HR" altLang="en-US" sz="1600" i="1"/>
              <a:t>Programi za besplatni cloud prostor: Google Drive (15GB), DropBox (2GB) itd.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921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3088"/>
            <a:ext cx="8229600" cy="4040187"/>
          </a:xfrm>
        </p:spPr>
      </p:pic>
      <p:pic>
        <p:nvPicPr>
          <p:cNvPr id="9220" name="Picture 8" descr="AP-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476375" y="981075"/>
            <a:ext cx="5975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Sažimanje (komprimiranje) te upload (smještaj) na cloud prostor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215900" y="1825625"/>
            <a:ext cx="871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Sažimanje (komprimiranje) direktorija sa svom potrebnom dokumentacijom.</a:t>
            </a:r>
            <a:endParaRPr lang="hr-HR" altLang="sr-Latn-RS" sz="1600" i="1"/>
          </a:p>
        </p:txBody>
      </p:sp>
      <p:pic>
        <p:nvPicPr>
          <p:cNvPr id="922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41663"/>
            <a:ext cx="61579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263525" y="2308225"/>
            <a:ext cx="871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/>
              <a:t>1.korak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/>
              <a:t>	-odabrati 7-Zip -&gt; Add to archive… </a:t>
            </a:r>
            <a:endParaRPr lang="hr-HR" altLang="sr-Latn-RS" sz="1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0243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1313" y="1600200"/>
            <a:ext cx="5921375" cy="4525963"/>
          </a:xfrm>
        </p:spPr>
      </p:pic>
      <p:pic>
        <p:nvPicPr>
          <p:cNvPr id="10244" name="Picture 8" descr="AP-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215900" y="1317625"/>
            <a:ext cx="871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/>
              <a:t>2.korak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 i="1"/>
              <a:t>	</a:t>
            </a:r>
            <a:r>
              <a:rPr lang="hr-HR" altLang="sr-Latn-RS" sz="1600"/>
              <a:t>-odabrati veličinu za podjelu te nakon toga -&gt; OK</a:t>
            </a:r>
          </a:p>
        </p:txBody>
      </p:sp>
      <p:pic>
        <p:nvPicPr>
          <p:cNvPr id="1024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349500"/>
            <a:ext cx="41052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89363"/>
            <a:ext cx="4918075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4356100" y="3357563"/>
            <a:ext cx="367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09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09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09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/>
              <a:t>-pričekati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0D47F1CCDB1949A02E45CB9A03468A" ma:contentTypeVersion="0" ma:contentTypeDescription="Create a new document." ma:contentTypeScope="" ma:versionID="884d8d4544a6bae3100b38e52c2acf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D41916-2488-48EC-B382-4A2B6AD045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E214E6-98F7-4B86-8FF4-C3C7A39B1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9647745-4B7A-4970-B3BE-AADA2BD54D41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1521</Words>
  <Application>Microsoft Office PowerPoint</Application>
  <PresentationFormat>On-screen Show (4:3)</PresentationFormat>
  <Paragraphs>169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Arial</vt:lpstr>
      <vt:lpstr>ＭＳ Ｐゴシック</vt:lpstr>
      <vt:lpstr>Wingdings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APPRRR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Željka Markiš</dc:creator>
  <cp:lastModifiedBy>Acer</cp:lastModifiedBy>
  <cp:revision>39</cp:revision>
  <cp:lastPrinted>2014-08-12T13:02:41Z</cp:lastPrinted>
  <dcterms:created xsi:type="dcterms:W3CDTF">2014-08-12T06:21:45Z</dcterms:created>
  <dcterms:modified xsi:type="dcterms:W3CDTF">2015-01-23T08:06:17Z</dcterms:modified>
</cp:coreProperties>
</file>