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4" r:id="rId11"/>
    <p:sldId id="273" r:id="rId12"/>
    <p:sldId id="278" r:id="rId13"/>
    <p:sldId id="275" r:id="rId14"/>
    <p:sldId id="276" r:id="rId15"/>
    <p:sldId id="277" r:id="rId16"/>
    <p:sldId id="279" r:id="rId17"/>
    <p:sldId id="280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E15"/>
    <a:srgbClr val="B8E08C"/>
    <a:srgbClr val="070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943853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81690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32215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584295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23205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646738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56316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180041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906682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963268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772540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1E39-835F-48F4-88BE-706E42E8F76E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4127-988D-4772-9341-F8DAF1434A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904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70989" y="2276872"/>
            <a:ext cx="7772400" cy="28803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>Informacijski sustav i</a:t>
            </a:r>
            <a:r>
              <a:rPr lang="hr-HR" b="1" dirty="0">
                <a:solidFill>
                  <a:srgbClr val="070903"/>
                </a:solidFill>
                <a:latin typeface="Book Antiqua" panose="02040602050305030304" pitchFamily="18" charset="0"/>
              </a:rPr>
              <a:t/>
            </a:r>
            <a:br>
              <a:rPr lang="hr-HR" b="1" dirty="0">
                <a:solidFill>
                  <a:srgbClr val="070903"/>
                </a:solidFill>
                <a:latin typeface="Book Antiqua" panose="02040602050305030304" pitchFamily="18" charset="0"/>
              </a:rPr>
            </a:br>
            <a:r>
              <a:rPr lang="hr-HR" b="1" dirty="0">
                <a:solidFill>
                  <a:srgbClr val="070903"/>
                </a:solidFill>
                <a:latin typeface="Book Antiqua" panose="02040602050305030304" pitchFamily="18" charset="0"/>
              </a:rPr>
              <a:t>r</a:t>
            </a:r>
            <a: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>aspolaganje državnim poljoprivrednim zemljištem</a:t>
            </a:r>
            <a:endParaRPr lang="hr-HR" dirty="0">
              <a:solidFill>
                <a:srgbClr val="070903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Slika 6" descr="APZ_znak_bi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2051720" y="414199"/>
            <a:ext cx="5328592" cy="4749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b="1" dirty="0">
                <a:solidFill>
                  <a:srgbClr val="070903"/>
                </a:solidFill>
                <a:latin typeface="Book Antiqua" panose="02040602050305030304" pitchFamily="18" charset="0"/>
              </a:rPr>
              <a:t>Ministarstvo poljoprivrede</a:t>
            </a:r>
            <a:endParaRPr lang="hr-HR" sz="1800" dirty="0">
              <a:solidFill>
                <a:srgbClr val="070903"/>
              </a:solidFill>
              <a:latin typeface="Book Antiqua" panose="02040602050305030304" pitchFamily="18" charset="0"/>
            </a:endParaRPr>
          </a:p>
          <a:p>
            <a:r>
              <a:rPr lang="hr-HR" sz="1800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>Agencija za poljoprivredno zemljište</a:t>
            </a:r>
          </a:p>
        </p:txBody>
      </p:sp>
      <p:cxnSp>
        <p:nvCxnSpPr>
          <p:cNvPr id="17" name="Ravni poveznik 16"/>
          <p:cNvCxnSpPr/>
          <p:nvPr/>
        </p:nvCxnSpPr>
        <p:spPr>
          <a:xfrm>
            <a:off x="611560" y="1268760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718746" y="5805264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niOkvir 20"/>
          <p:cNvSpPr txBox="1"/>
          <p:nvPr/>
        </p:nvSpPr>
        <p:spPr>
          <a:xfrm>
            <a:off x="3173272" y="6093296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9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94028" y="1758396"/>
            <a:ext cx="8229600" cy="448588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Podaci?</a:t>
            </a:r>
          </a:p>
          <a:p>
            <a:pPr algn="just"/>
            <a:r>
              <a:rPr lang="hr-HR" b="1" i="1" dirty="0" smtClean="0">
                <a:latin typeface="Book Antiqua" panose="02040602050305030304" pitchFamily="18" charset="0"/>
              </a:rPr>
              <a:t>OSNOVA - Poljoprivredno zemljište RH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b="1" i="1" dirty="0" smtClean="0">
                <a:latin typeface="Book Antiqua" panose="02040602050305030304" pitchFamily="18" charset="0"/>
              </a:rPr>
              <a:t>upisano u DGU (RH, ONI, DV)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b="1" i="1" dirty="0" smtClean="0">
                <a:latin typeface="Book Antiqua" panose="02040602050305030304" pitchFamily="18" charset="0"/>
              </a:rPr>
              <a:t>upisano </a:t>
            </a:r>
            <a:r>
              <a:rPr lang="hr-HR" b="1" i="1" dirty="0">
                <a:latin typeface="Book Antiqua" panose="02040602050305030304" pitchFamily="18" charset="0"/>
              </a:rPr>
              <a:t>u </a:t>
            </a:r>
            <a:r>
              <a:rPr lang="hr-HR" b="1" i="1" dirty="0" smtClean="0">
                <a:latin typeface="Book Antiqua" panose="02040602050305030304" pitchFamily="18" charset="0"/>
              </a:rPr>
              <a:t>APPRRR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b="1" i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upisano zemljišnu knjigu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b="1" i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Podaci o naplati Ugovora – FINA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b="1" i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HŠ, HV, MZOP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b="1" i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…..</a:t>
            </a:r>
            <a:endParaRPr lang="hr-HR" b="1" i="1" dirty="0"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solidFill>
                <a:srgbClr val="129E15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0"/>
            <a:ext cx="6569996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INFORMACIJSKI SUSTAV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42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1" name="Ravni poveznik 10"/>
          <p:cNvCxnSpPr/>
          <p:nvPr/>
        </p:nvCxnSpPr>
        <p:spPr>
          <a:xfrm>
            <a:off x="718746" y="6414805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807" y="6395359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0"/>
            <a:ext cx="6569996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INFORMACIJSKI SUSTAV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61206"/>
              </p:ext>
            </p:extLst>
          </p:nvPr>
        </p:nvGraphicFramePr>
        <p:xfrm>
          <a:off x="467545" y="1556790"/>
          <a:ext cx="8424934" cy="4780850"/>
        </p:xfrm>
        <a:graphic>
          <a:graphicData uri="http://schemas.openxmlformats.org/drawingml/2006/table">
            <a:tbl>
              <a:tblPr/>
              <a:tblGrid>
                <a:gridCol w="969184"/>
                <a:gridCol w="4509896"/>
                <a:gridCol w="2945854"/>
              </a:tblGrid>
              <a:tr h="55028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Način uporabe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Ukupna površina </a:t>
                      </a:r>
                      <a:b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</a:br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(ha)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NERAZVRSTANO POLJOPRIVREDNO ZEMLJIŠTE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14,85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VRT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59,26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MOČVARA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786,31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MASLINIK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1.033,49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VOĆNJAK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5.241,90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VINOGRAD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6.525,95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RIBNJAK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7.594,47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TRSTIK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8.388,17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LIVADA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46.879,96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79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ORANICA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261.961,63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62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PAŠNJAK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399.639,53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6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UKUPNO: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738.125,52</a:t>
                      </a:r>
                      <a:endParaRPr lang="hr-HR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249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0709"/>
              </p:ext>
            </p:extLst>
          </p:nvPr>
        </p:nvGraphicFramePr>
        <p:xfrm>
          <a:off x="107505" y="-10"/>
          <a:ext cx="8928992" cy="6741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024"/>
                <a:gridCol w="4375151"/>
                <a:gridCol w="3872817"/>
              </a:tblGrid>
              <a:tr h="39772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hr-HR" sz="16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Book Antiqua" panose="02040602050305030304" pitchFamily="18" charset="0"/>
                        </a:rPr>
                        <a:t>NAZIV ŽUPANIJE</a:t>
                      </a:r>
                      <a:endParaRPr lang="hr-HR" sz="16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Book Antiqua" panose="02040602050305030304" pitchFamily="18" charset="0"/>
                        </a:rPr>
                        <a:t>Državno poljoprivredno zemljište (ha)</a:t>
                      </a:r>
                      <a:endParaRPr lang="hr-HR" sz="16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Krapinsko-zagorska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219,04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Grad Zagreb      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1.084,70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Varaždinska             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2.355,46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Međimurska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5.308,93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Koprivničko-križevačka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6.218,46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Dubrovačko-neretvanska  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13.551,80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Zagrebačka       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16.486,54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Primorsko-goranska      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17.478,04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Bjelovarsko-bilogorska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21.360,45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Požeško-slavonska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27.111,12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Vukovarsko-srijemska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34.117,37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Karlovačka       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34.244,29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13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Istarska         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37.143,82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14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Brodsko-posavska 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38.282,74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15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Virovitičko-podravska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46.646,09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16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Sisačko-moslavačka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46.826,62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17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Splitsko-dalmatinska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48.341,40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18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Šibensko-kninska 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68.363,34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19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Zadarska         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73.510,58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20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Osječko-baranjska       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85.486,42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21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Ličko-senjska           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113.973,48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>
                          <a:effectLst/>
                          <a:latin typeface="Book Antiqua" panose="02040602050305030304" pitchFamily="18" charset="0"/>
                        </a:rPr>
                        <a:t>nerazvrstano zemljište</a:t>
                      </a:r>
                      <a:endParaRPr lang="hr-HR" sz="16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effectLst/>
                          <a:latin typeface="Book Antiqua" panose="02040602050305030304" pitchFamily="18" charset="0"/>
                        </a:rPr>
                        <a:t>14,85</a:t>
                      </a:r>
                      <a:endParaRPr lang="hr-HR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687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hr-HR" sz="18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u="none" strike="noStrike" dirty="0">
                          <a:effectLst/>
                          <a:latin typeface="Book Antiqua" panose="02040602050305030304" pitchFamily="18" charset="0"/>
                        </a:rPr>
                        <a:t>UKUPNO</a:t>
                      </a:r>
                      <a:endParaRPr lang="hr-HR" sz="18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  <a:latin typeface="Book Antiqua" panose="02040602050305030304" pitchFamily="18" charset="0"/>
                        </a:rPr>
                        <a:t>738.125,52</a:t>
                      </a:r>
                      <a:endParaRPr lang="hr-HR" sz="18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309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0"/>
            <a:ext cx="6569996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INFORMACIJSKI SUSTAV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  <p:sp>
        <p:nvSpPr>
          <p:cNvPr id="14" name="Rezervirano mjesto sadržaja 4"/>
          <p:cNvSpPr>
            <a:spLocks noGrp="1"/>
          </p:cNvSpPr>
          <p:nvPr>
            <p:ph idx="1"/>
          </p:nvPr>
        </p:nvSpPr>
        <p:spPr>
          <a:xfrm>
            <a:off x="494028" y="1758396"/>
            <a:ext cx="8229600" cy="448588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Usporedba?</a:t>
            </a:r>
          </a:p>
          <a:p>
            <a:pPr algn="just"/>
            <a:r>
              <a:rPr lang="hr-HR" sz="2800" b="1" i="1" dirty="0" smtClean="0">
                <a:latin typeface="Book Antiqua" panose="02040602050305030304" pitchFamily="18" charset="0"/>
              </a:rPr>
              <a:t>MINISTARSTVO: </a:t>
            </a:r>
            <a:r>
              <a:rPr lang="hr-HR" sz="2800" b="1" dirty="0">
                <a:latin typeface="Book Antiqua" panose="02040602050305030304" pitchFamily="18" charset="0"/>
              </a:rPr>
              <a:t>552.504,04 ha</a:t>
            </a:r>
          </a:p>
          <a:p>
            <a:pPr algn="just"/>
            <a:r>
              <a:rPr lang="hr-HR" sz="2800" b="1" dirty="0">
                <a:latin typeface="Book Antiqua" panose="02040602050305030304" pitchFamily="18" charset="0"/>
              </a:rPr>
              <a:t>DZS: 703.461,00 </a:t>
            </a:r>
            <a:r>
              <a:rPr lang="hr-HR" sz="2800" b="1" dirty="0" smtClean="0">
                <a:latin typeface="Book Antiqua" panose="02040602050305030304" pitchFamily="18" charset="0"/>
              </a:rPr>
              <a:t>ha</a:t>
            </a:r>
            <a:endParaRPr lang="hr-HR" sz="2800" b="1" i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r-HR" sz="4400" b="1" i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APZ</a:t>
            </a:r>
            <a:r>
              <a:rPr lang="hr-HR" sz="4400" b="1" i="1" dirty="0">
                <a:solidFill>
                  <a:srgbClr val="129E15"/>
                </a:solidFill>
                <a:latin typeface="Book Antiqua" panose="02040602050305030304" pitchFamily="18" charset="0"/>
              </a:rPr>
              <a:t>: </a:t>
            </a:r>
            <a:r>
              <a:rPr lang="hr-HR" sz="4400" b="1" i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738.125,52 ha</a:t>
            </a:r>
          </a:p>
          <a:p>
            <a:pPr marL="0" indent="0" algn="ctr">
              <a:buNone/>
            </a:pPr>
            <a:r>
              <a:rPr lang="hr-HR" sz="4400" b="1" i="1" dirty="0" err="1">
                <a:solidFill>
                  <a:srgbClr val="129E15"/>
                </a:solidFill>
                <a:latin typeface="Book Antiqua" panose="02040602050305030304" pitchFamily="18" charset="0"/>
              </a:rPr>
              <a:t>p</a:t>
            </a:r>
            <a:r>
              <a:rPr lang="hr-HR" sz="4400" b="1" i="1" dirty="0" err="1" smtClean="0">
                <a:solidFill>
                  <a:srgbClr val="129E15"/>
                </a:solidFill>
                <a:latin typeface="Book Antiqua" panose="02040602050305030304" pitchFamily="18" charset="0"/>
              </a:rPr>
              <a:t>š</a:t>
            </a:r>
            <a:r>
              <a:rPr lang="hr-HR" sz="4400" b="1" i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: 399.639,53 ha</a:t>
            </a:r>
          </a:p>
          <a:p>
            <a:pPr marL="0" indent="0" algn="ctr">
              <a:buNone/>
            </a:pPr>
            <a:r>
              <a:rPr lang="hr-HR" sz="4400" b="1" i="1" dirty="0">
                <a:solidFill>
                  <a:srgbClr val="129E15"/>
                </a:solidFill>
                <a:latin typeface="Book Antiqua" panose="02040602050305030304" pitchFamily="18" charset="0"/>
              </a:rPr>
              <a:t>o</a:t>
            </a:r>
            <a:r>
              <a:rPr lang="hr-HR" sz="4400" b="1" i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r: 261.961,63 ha</a:t>
            </a:r>
            <a:endParaRPr lang="hr-HR" sz="4400" b="1" dirty="0">
              <a:solidFill>
                <a:srgbClr val="129E15"/>
              </a:solidFill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solidFill>
                <a:srgbClr val="129E1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72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0"/>
            <a:ext cx="6569996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INFORMACIJSKI SUSTAV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  <p:sp>
        <p:nvSpPr>
          <p:cNvPr id="14" name="Rezervirano mjesto sadržaja 4"/>
          <p:cNvSpPr>
            <a:spLocks noGrp="1"/>
          </p:cNvSpPr>
          <p:nvPr>
            <p:ph idx="1"/>
          </p:nvPr>
        </p:nvSpPr>
        <p:spPr>
          <a:xfrm>
            <a:off x="494028" y="1758396"/>
            <a:ext cx="8229600" cy="448588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Podaci APPRRR</a:t>
            </a:r>
            <a:endParaRPr lang="hr-HR" sz="2800" b="1" i="1" dirty="0" smtClean="0">
              <a:latin typeface="Book Antiqua" panose="02040602050305030304" pitchFamily="18" charset="0"/>
            </a:endParaRPr>
          </a:p>
          <a:p>
            <a:pPr algn="just"/>
            <a:r>
              <a:rPr lang="hr-HR" b="1" i="1" dirty="0" smtClean="0">
                <a:latin typeface="Book Antiqua" panose="02040602050305030304" pitchFamily="18" charset="0"/>
              </a:rPr>
              <a:t>Stanje posjeda 30.06.2014</a:t>
            </a:r>
          </a:p>
          <a:p>
            <a:pPr algn="just"/>
            <a:r>
              <a:rPr lang="hr-HR" b="1" i="1" dirty="0">
                <a:latin typeface="Book Antiqua" panose="02040602050305030304" pitchFamily="18" charset="0"/>
              </a:rPr>
              <a:t>U</a:t>
            </a:r>
            <a:r>
              <a:rPr lang="hr-HR" b="1" i="1" dirty="0" smtClean="0">
                <a:latin typeface="Book Antiqua" panose="02040602050305030304" pitchFamily="18" charset="0"/>
              </a:rPr>
              <a:t>pisani </a:t>
            </a:r>
          </a:p>
          <a:p>
            <a:pPr lvl="1" algn="just"/>
            <a:r>
              <a:rPr lang="hr-HR" b="1" i="1" dirty="0" smtClean="0">
                <a:latin typeface="Book Antiqua" panose="02040602050305030304" pitchFamily="18" charset="0"/>
              </a:rPr>
              <a:t>Ugovori o zakupu, </a:t>
            </a:r>
          </a:p>
          <a:p>
            <a:pPr lvl="1" algn="just"/>
            <a:r>
              <a:rPr lang="hr-HR" b="1" i="1" dirty="0" smtClean="0">
                <a:latin typeface="Book Antiqua" panose="02040602050305030304" pitchFamily="18" charset="0"/>
              </a:rPr>
              <a:t>privremeno korištenje, </a:t>
            </a:r>
          </a:p>
          <a:p>
            <a:pPr lvl="1" algn="just"/>
            <a:r>
              <a:rPr lang="hr-HR" b="1" i="1" dirty="0" smtClean="0">
                <a:latin typeface="Book Antiqua" panose="02040602050305030304" pitchFamily="18" charset="0"/>
              </a:rPr>
              <a:t>potvrde, </a:t>
            </a:r>
          </a:p>
          <a:p>
            <a:pPr lvl="1" algn="just"/>
            <a:r>
              <a:rPr lang="hr-HR" b="1" i="1" dirty="0" smtClean="0">
                <a:latin typeface="Book Antiqua" panose="02040602050305030304" pitchFamily="18" charset="0"/>
              </a:rPr>
              <a:t>koncesije</a:t>
            </a:r>
          </a:p>
          <a:p>
            <a:pPr algn="just"/>
            <a:endParaRPr lang="hr-HR" b="1" i="1" dirty="0"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solidFill>
                <a:srgbClr val="129E1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82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zervirano mjesto sadržaja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036739"/>
              </p:ext>
            </p:extLst>
          </p:nvPr>
        </p:nvGraphicFramePr>
        <p:xfrm>
          <a:off x="0" y="-11"/>
          <a:ext cx="9144001" cy="6858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880"/>
                <a:gridCol w="2266573"/>
                <a:gridCol w="2111151"/>
                <a:gridCol w="1640567"/>
                <a:gridCol w="2555830"/>
              </a:tblGrid>
              <a:tr h="4046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NAZIV ŽUPANIJE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APZ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APPRRR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Slobodno za raspolaganje (ha)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Krapinsko-zagorska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219,04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103,77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115,27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Grad Zagreb      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1.084,70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494,92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589,78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Varaždinska             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2.355,46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1.345,66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1.009,79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1" u="none" strike="noStrike" dirty="0">
                          <a:effectLst/>
                        </a:rPr>
                        <a:t>Međimurska              </a:t>
                      </a:r>
                      <a:endParaRPr lang="vi-VN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5.308,93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3.606,04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1.702,89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Koprivničko-križevačka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6.218,46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3.655,09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2.563,36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Osječko-baranjska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85.486,42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81.659,71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3.826,71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Vukovarsko-srijemska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34.117,37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29.671,68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4.445,69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Virovitičko-podravska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46.646,09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39.626,93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7.019,16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Zagrebačka       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16.486,54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8.496,61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7.989,94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Bjelovarsko-bilogorska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21.360,45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11.385,51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9.974,94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Dubrovačko-neretvanska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13.551,80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2.372,52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11.179,28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Požeško-slavonska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27.111,12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11.719,77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15.391,35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13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Primorsko-goranska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17.478,04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1.666,15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15.811,90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Brodsko-posavska 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38.282,74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18.592,96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19.689,77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15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Istarska         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37.143,82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6.266,52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30.877,30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16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Karlovačka       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34.244,29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1.476,45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32.767,84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17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Sisačko-moslavačka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46.826,62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13.093,46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33.733,16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18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Splitsko-dalmatinska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48.341,40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9.706,76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38.634,64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19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Šibensko-kninska        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68.363,34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10.931,32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57.432,02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20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Zadarska         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73.510,58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11.195,44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62.315,14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21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Ličko-senjska           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113.973,48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9.041,45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104.932,03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62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nerazvrstano zemljište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14,85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hr-HR" sz="1400" b="1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hr-HR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685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hr-HR" sz="1800" b="1" i="0" u="none" strike="noStrike" dirty="0">
                        <a:solidFill>
                          <a:srgbClr val="129E15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UKUPNO</a:t>
                      </a:r>
                      <a:endParaRPr lang="hr-HR" sz="1800" b="1" i="0" u="none" strike="noStrike" dirty="0">
                        <a:solidFill>
                          <a:srgbClr val="129E15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738.125,52</a:t>
                      </a:r>
                      <a:endParaRPr lang="hr-HR" sz="1800" b="1" i="0" u="none" strike="noStrike" dirty="0">
                        <a:solidFill>
                          <a:srgbClr val="129E15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276.108,71</a:t>
                      </a:r>
                      <a:endParaRPr lang="hr-HR" sz="1800" b="1" i="0" u="none" strike="noStrike" dirty="0">
                        <a:solidFill>
                          <a:srgbClr val="129E15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solidFill>
                            <a:srgbClr val="129E15"/>
                          </a:solidFill>
                          <a:effectLst/>
                          <a:latin typeface="Book Antiqua" panose="02040602050305030304" pitchFamily="18" charset="0"/>
                        </a:rPr>
                        <a:t>462.016,81</a:t>
                      </a:r>
                      <a:endParaRPr lang="hr-HR" sz="1800" b="1" i="0" u="none" strike="noStrike" dirty="0">
                        <a:solidFill>
                          <a:srgbClr val="129E15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03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0"/>
            <a:ext cx="6569996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INFORMACIJSKI SUSTAV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  <p:sp>
        <p:nvSpPr>
          <p:cNvPr id="14" name="Rezervirano mjesto sadržaja 4"/>
          <p:cNvSpPr>
            <a:spLocks noGrp="1"/>
          </p:cNvSpPr>
          <p:nvPr>
            <p:ph idx="1"/>
          </p:nvPr>
        </p:nvSpPr>
        <p:spPr>
          <a:xfrm>
            <a:off x="494028" y="1758396"/>
            <a:ext cx="8229600" cy="448588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Što slijedi?</a:t>
            </a:r>
            <a:endParaRPr lang="hr-HR" sz="2800" b="1" i="1" dirty="0" smtClean="0">
              <a:latin typeface="Book Antiqua" panose="02040602050305030304" pitchFamily="18" charset="0"/>
            </a:endParaRPr>
          </a:p>
          <a:p>
            <a:pPr algn="just"/>
            <a:r>
              <a:rPr lang="hr-HR" b="1" i="1" dirty="0" smtClean="0">
                <a:latin typeface="Book Antiqua" panose="02040602050305030304" pitchFamily="18" charset="0"/>
              </a:rPr>
              <a:t>Povezivanje s ostalim </a:t>
            </a:r>
            <a:r>
              <a:rPr lang="hr-HR" b="1" i="1" dirty="0" err="1" smtClean="0">
                <a:latin typeface="Book Antiqua" panose="02040602050305030304" pitchFamily="18" charset="0"/>
              </a:rPr>
              <a:t>insititucijama</a:t>
            </a:r>
            <a:endParaRPr lang="hr-HR" b="1" i="1" dirty="0" smtClean="0">
              <a:latin typeface="Book Antiqua" panose="02040602050305030304" pitchFamily="18" charset="0"/>
            </a:endParaRPr>
          </a:p>
          <a:p>
            <a:pPr algn="just"/>
            <a:r>
              <a:rPr lang="hr-HR" b="1" i="1" dirty="0" smtClean="0">
                <a:latin typeface="Book Antiqua" panose="02040602050305030304" pitchFamily="18" charset="0"/>
              </a:rPr>
              <a:t>Upis prava vlasništva RH</a:t>
            </a:r>
          </a:p>
          <a:p>
            <a:pPr algn="just"/>
            <a:r>
              <a:rPr lang="hr-HR" b="1" i="1" dirty="0" smtClean="0">
                <a:latin typeface="Book Antiqua" panose="02040602050305030304" pitchFamily="18" charset="0"/>
              </a:rPr>
              <a:t>Usklađivanje stvarnog stanja sa stanjem u registrima</a:t>
            </a:r>
          </a:p>
          <a:p>
            <a:pPr algn="just"/>
            <a:r>
              <a:rPr lang="hr-HR" b="1" i="1" dirty="0" smtClean="0">
                <a:latin typeface="Book Antiqua" panose="02040602050305030304" pitchFamily="18" charset="0"/>
              </a:rPr>
              <a:t>Okrupnjavanja i komasacije</a:t>
            </a:r>
          </a:p>
          <a:p>
            <a:pPr algn="just"/>
            <a:r>
              <a:rPr lang="hr-HR" b="1" i="1" dirty="0" smtClean="0">
                <a:latin typeface="Book Antiqua" panose="02040602050305030304" pitchFamily="18" charset="0"/>
              </a:rPr>
              <a:t>Evidencije naplate</a:t>
            </a:r>
          </a:p>
          <a:p>
            <a:pPr algn="just"/>
            <a:r>
              <a:rPr lang="hr-HR" b="1" i="1" dirty="0" smtClean="0">
                <a:latin typeface="Book Antiqua" panose="02040602050305030304" pitchFamily="18" charset="0"/>
              </a:rPr>
              <a:t>Javni portal – 2015.g.</a:t>
            </a:r>
          </a:p>
          <a:p>
            <a:pPr algn="just"/>
            <a:endParaRPr lang="hr-HR" b="1" i="1" dirty="0" smtClean="0"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solidFill>
                <a:srgbClr val="129E1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801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0"/>
            <a:ext cx="6569996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INFORMACIJSKI SUSTAV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  <p:sp>
        <p:nvSpPr>
          <p:cNvPr id="14" name="Rezervirano mjesto sadržaja 4"/>
          <p:cNvSpPr>
            <a:spLocks noGrp="1"/>
          </p:cNvSpPr>
          <p:nvPr>
            <p:ph idx="1"/>
          </p:nvPr>
        </p:nvSpPr>
        <p:spPr>
          <a:xfrm>
            <a:off x="494028" y="1758396"/>
            <a:ext cx="8229600" cy="448588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endParaRPr lang="hr-HR" b="1" dirty="0">
              <a:solidFill>
                <a:srgbClr val="129E15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http</a:t>
            </a:r>
            <a:r>
              <a:rPr lang="hr-HR" b="1" dirty="0">
                <a:solidFill>
                  <a:srgbClr val="129E15"/>
                </a:solidFill>
                <a:latin typeface="Book Antiqua" panose="02040602050305030304" pitchFamily="18" charset="0"/>
              </a:rPr>
              <a:t>://10.230.180.43/APZ/</a:t>
            </a:r>
            <a:endParaRPr lang="hr-HR" b="1" i="1" dirty="0" smtClean="0">
              <a:latin typeface="Book Antiqua" panose="02040602050305030304" pitchFamily="18" charset="0"/>
            </a:endParaRPr>
          </a:p>
          <a:p>
            <a:pPr algn="just"/>
            <a:endParaRPr lang="hr-HR" b="1" i="1" dirty="0" smtClean="0"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latin typeface="Book Antiqua" panose="02040602050305030304" pitchFamily="18" charset="0"/>
            </a:endParaRPr>
          </a:p>
          <a:p>
            <a:pPr algn="just"/>
            <a:endParaRPr lang="hr-HR" b="1" i="1" dirty="0">
              <a:solidFill>
                <a:srgbClr val="129E1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55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747"/>
            <a:ext cx="95885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190"/>
            <a:ext cx="609709" cy="8699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1"/>
            <a:ext cx="6569996" cy="475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RASPOLAGANJE-zakup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405258"/>
              </p:ext>
            </p:extLst>
          </p:nvPr>
        </p:nvGraphicFramePr>
        <p:xfrm>
          <a:off x="462920" y="712473"/>
          <a:ext cx="8496944" cy="5932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0802"/>
                <a:gridCol w="1745040"/>
                <a:gridCol w="2091102"/>
              </a:tblGrid>
              <a:tr h="30059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ŽUPANIJA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JLS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HEKTARA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BJELOVARSKO-BILOGORSKA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486,36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BRODSKO-POSAVSKA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2.636,01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DUBROVAČKO-NERETVANSKA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36,80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GRAD ZAGREB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494,62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ISTARSKA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 smtClean="0">
                          <a:effectLst/>
                          <a:latin typeface="Book Antiqua" panose="02040602050305030304" pitchFamily="18" charset="0"/>
                        </a:rPr>
                        <a:t>303,32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KARLOVAČKA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73,85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KOPRIVNIČKO-KRIŽEVAČKA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29,36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LIČKO-SENJSKA 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154,49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MEĐIMURSKA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 smtClean="0">
                          <a:effectLst/>
                          <a:latin typeface="Book Antiqua" panose="02040602050305030304" pitchFamily="18" charset="0"/>
                        </a:rPr>
                        <a:t>60,94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OSJEČKO-BARANJSKA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15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2.619,55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POŽESKO SLAVONSKA 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1.274,65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PRIMORSKO-GORANSKA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415,20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SISAČKO-MOSLAVAČKA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1.144,06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ŠIBENSKO-KNINSKA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177,96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VARAŽDINSKA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60,98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VIROVITIČKO-PODRAVSKA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481,97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VUKOVARSKO-SRIJEMSKA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312,18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ZADARSKA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40,</a:t>
                      </a:r>
                      <a:r>
                        <a:rPr lang="hr-HR" sz="1400" u="none" strike="noStrike" dirty="0" err="1">
                          <a:effectLst/>
                          <a:latin typeface="Book Antiqua" panose="02040602050305030304" pitchFamily="18" charset="0"/>
                        </a:rPr>
                        <a:t>40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ZAGREBAČKA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hr-HR" sz="1400" b="0" i="0" u="none" strike="noStrike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Book Antiqua" panose="02040602050305030304" pitchFamily="18" charset="0"/>
                        </a:rPr>
                        <a:t>170,47</a:t>
                      </a:r>
                      <a:endParaRPr lang="hr-HR" sz="14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57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 dirty="0">
                          <a:effectLst/>
                          <a:latin typeface="Book Antiqua" panose="02040602050305030304" pitchFamily="18" charset="0"/>
                        </a:rPr>
                        <a:t>Ukupni zbroj</a:t>
                      </a:r>
                      <a:endParaRPr lang="hr-HR" sz="16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effectLst/>
                          <a:latin typeface="Book Antiqua" panose="02040602050305030304" pitchFamily="18" charset="0"/>
                        </a:rPr>
                        <a:t>81</a:t>
                      </a:r>
                      <a:endParaRPr lang="hr-HR" sz="16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effectLst/>
                          <a:latin typeface="Book Antiqua" panose="02040602050305030304" pitchFamily="18" charset="0"/>
                        </a:rPr>
                        <a:t>10.973,17</a:t>
                      </a:r>
                      <a:endParaRPr lang="hr-HR" sz="16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468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747"/>
            <a:ext cx="95885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190"/>
            <a:ext cx="609709" cy="8699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1"/>
            <a:ext cx="6569996" cy="475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RASPOLAGANJE-prodaja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3" name="Rezervirano mjesto sadržaja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213206"/>
              </p:ext>
            </p:extLst>
          </p:nvPr>
        </p:nvGraphicFramePr>
        <p:xfrm>
          <a:off x="323528" y="620688"/>
          <a:ext cx="8712968" cy="6237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5678"/>
                <a:gridCol w="1772129"/>
                <a:gridCol w="2215161"/>
              </a:tblGrid>
              <a:tr h="35448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effectLst/>
                          <a:latin typeface="Book Antiqua" panose="02040602050305030304" pitchFamily="18" charset="0"/>
                        </a:rPr>
                        <a:t>ŽUPANIJA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effectLst/>
                          <a:latin typeface="Book Antiqua" panose="02040602050305030304" pitchFamily="18" charset="0"/>
                        </a:rPr>
                        <a:t>zahtjeva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effectLst/>
                          <a:latin typeface="Book Antiqua" panose="02040602050305030304" pitchFamily="18" charset="0"/>
                        </a:rPr>
                        <a:t>hektara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Bjelovarsko-bilogorska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106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926,0432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Brodsko-posavska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149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58,8751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Dubrovačko-neretvanska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0,5968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Grad Zagreb 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0,986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Istarska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88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44,60374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Karlovačka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28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11,2369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Koprivničko-križevačka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34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8,6259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Ličko-senjska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1,0417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1" u="none" strike="noStrike">
                          <a:effectLst/>
                        </a:rPr>
                        <a:t>Međimurska </a:t>
                      </a:r>
                      <a:endParaRPr lang="vi-V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0,5074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Osječko-baranjska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36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30,7891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Požeško-slavonska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94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60,6167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Primorsko-goranska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15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1,263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Sisačko-moslavačka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74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50,7085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Šibensko-kninska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0,3379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Varaždinska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2,2507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Virovitičko-podravska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47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18,4079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Vukovarsko-srijemska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6,6899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Zadarska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38,187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Zagrebačka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49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37,4773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82483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Splitsko-dalmatinska 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26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5,6829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  <a:tr h="23316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Ukupni zbroj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>
                          <a:effectLst/>
                          <a:latin typeface="Book Antiqua" panose="02040602050305030304" pitchFamily="18" charset="0"/>
                        </a:rPr>
                        <a:t>1592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Book Antiqua" panose="02040602050305030304" pitchFamily="18" charset="0"/>
                        </a:rPr>
                        <a:t>1773,30484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125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50013" y="300207"/>
            <a:ext cx="8229600" cy="864096"/>
          </a:xfrm>
        </p:spPr>
        <p:txBody>
          <a:bodyPr/>
          <a:lstStyle/>
          <a:p>
            <a:r>
              <a:rPr lang="hr-HR" dirty="0" smtClean="0">
                <a:latin typeface="Book Antiqua" panose="02040602050305030304" pitchFamily="18" charset="0"/>
              </a:rPr>
              <a:t>SADRŽAJ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088232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hr-HR" dirty="0">
                <a:latin typeface="Book Antiqua" panose="02040602050305030304" pitchFamily="18" charset="0"/>
              </a:rPr>
              <a:t>Podaci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dirty="0" smtClean="0">
                <a:latin typeface="Book Antiqua" panose="02040602050305030304" pitchFamily="18" charset="0"/>
              </a:rPr>
              <a:t>Informacijski sustav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dirty="0">
                <a:latin typeface="Book Antiqua" panose="02040602050305030304" pitchFamily="18" charset="0"/>
              </a:rPr>
              <a:t>Raspolaganje 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1" name="Ravni poveznik 10"/>
          <p:cNvCxnSpPr/>
          <p:nvPr/>
        </p:nvCxnSpPr>
        <p:spPr>
          <a:xfrm>
            <a:off x="611560" y="1484784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718746" y="5805264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niOkvir 12"/>
          <p:cNvSpPr txBox="1"/>
          <p:nvPr/>
        </p:nvSpPr>
        <p:spPr>
          <a:xfrm>
            <a:off x="3347864" y="6040485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45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70989" y="1268760"/>
            <a:ext cx="7772400" cy="453650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>HVALA NA PAŽNJI</a:t>
            </a:r>
            <a:b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</a:br>
            <a: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/>
            </a:r>
            <a:b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</a:br>
            <a:r>
              <a:rPr lang="hr-HR" b="1" dirty="0">
                <a:solidFill>
                  <a:srgbClr val="070903"/>
                </a:solidFill>
                <a:latin typeface="Book Antiqua" panose="02040602050305030304" pitchFamily="18" charset="0"/>
              </a:rPr>
              <a:t/>
            </a:r>
            <a:br>
              <a:rPr lang="hr-HR" b="1" dirty="0">
                <a:solidFill>
                  <a:srgbClr val="070903"/>
                </a:solidFill>
                <a:latin typeface="Book Antiqua" panose="02040602050305030304" pitchFamily="18" charset="0"/>
              </a:rPr>
            </a:br>
            <a: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/>
            </a:r>
            <a:b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</a:br>
            <a:r>
              <a:rPr lang="hr-HR" b="1" dirty="0">
                <a:solidFill>
                  <a:srgbClr val="070903"/>
                </a:solidFill>
                <a:latin typeface="Book Antiqua" panose="02040602050305030304" pitchFamily="18" charset="0"/>
              </a:rPr>
              <a:t/>
            </a:r>
            <a:br>
              <a:rPr lang="hr-HR" b="1" dirty="0">
                <a:solidFill>
                  <a:srgbClr val="070903"/>
                </a:solidFill>
                <a:latin typeface="Book Antiqua" panose="02040602050305030304" pitchFamily="18" charset="0"/>
              </a:rPr>
            </a:br>
            <a: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/>
            </a:r>
            <a:b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</a:br>
            <a: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/>
            </a:r>
            <a:br>
              <a:rPr lang="hr-HR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</a:br>
            <a:r>
              <a:rPr lang="hr-HR" sz="3100" b="1" dirty="0" err="1" smtClean="0">
                <a:solidFill>
                  <a:srgbClr val="070903"/>
                </a:solidFill>
                <a:latin typeface="Book Antiqua" panose="02040602050305030304" pitchFamily="18" charset="0"/>
              </a:rPr>
              <a:t>ured.ravnateljice</a:t>
            </a:r>
            <a:r>
              <a:rPr lang="hr-HR" sz="3100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>@</a:t>
            </a:r>
            <a:r>
              <a:rPr lang="hr-HR" sz="3100" b="1" dirty="0" err="1" smtClean="0">
                <a:solidFill>
                  <a:srgbClr val="070903"/>
                </a:solidFill>
                <a:latin typeface="Book Antiqua" panose="02040602050305030304" pitchFamily="18" charset="0"/>
              </a:rPr>
              <a:t>mps.hr</a:t>
            </a:r>
            <a:endParaRPr lang="hr-HR" sz="3100" dirty="0">
              <a:solidFill>
                <a:srgbClr val="070903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Slika 6" descr="APZ_znak_bi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2051720" y="414199"/>
            <a:ext cx="5328592" cy="4749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b="1" dirty="0">
                <a:solidFill>
                  <a:srgbClr val="070903"/>
                </a:solidFill>
                <a:latin typeface="Book Antiqua" panose="02040602050305030304" pitchFamily="18" charset="0"/>
              </a:rPr>
              <a:t>Ministarstvo poljoprivrede</a:t>
            </a:r>
            <a:endParaRPr lang="hr-HR" sz="1800" dirty="0">
              <a:solidFill>
                <a:srgbClr val="070903"/>
              </a:solidFill>
              <a:latin typeface="Book Antiqua" panose="02040602050305030304" pitchFamily="18" charset="0"/>
            </a:endParaRPr>
          </a:p>
          <a:p>
            <a:r>
              <a:rPr lang="hr-HR" sz="1800" b="1" dirty="0" smtClean="0">
                <a:solidFill>
                  <a:srgbClr val="070903"/>
                </a:solidFill>
                <a:latin typeface="Book Antiqua" panose="02040602050305030304" pitchFamily="18" charset="0"/>
              </a:rPr>
              <a:t>Agencija za poljoprivredno zemljište</a:t>
            </a:r>
          </a:p>
        </p:txBody>
      </p:sp>
      <p:cxnSp>
        <p:nvCxnSpPr>
          <p:cNvPr id="17" name="Ravni poveznik 16"/>
          <p:cNvCxnSpPr/>
          <p:nvPr/>
        </p:nvCxnSpPr>
        <p:spPr>
          <a:xfrm>
            <a:off x="611560" y="1130597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718746" y="6065796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niOkvir 20"/>
          <p:cNvSpPr txBox="1"/>
          <p:nvPr/>
        </p:nvSpPr>
        <p:spPr>
          <a:xfrm>
            <a:off x="3173272" y="6093296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272" y="2132856"/>
            <a:ext cx="2550856" cy="291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9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691680" y="216700"/>
            <a:ext cx="6304710" cy="1340091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latin typeface="Book Antiqua" panose="02040602050305030304" pitchFamily="18" charset="0"/>
              </a:rPr>
              <a:t>PODACI</a:t>
            </a:r>
            <a:br>
              <a:rPr lang="hr-HR" sz="4000" b="1" dirty="0" smtClean="0">
                <a:latin typeface="Book Antiqua" panose="02040602050305030304" pitchFamily="18" charset="0"/>
              </a:rPr>
            </a:br>
            <a:r>
              <a:rPr lang="hr-HR" sz="4000" b="1" dirty="0" smtClean="0">
                <a:latin typeface="Book Antiqua" panose="02040602050305030304" pitchFamily="18" charset="0"/>
              </a:rPr>
              <a:t>TRENUTNO STANJE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94029" y="1988840"/>
            <a:ext cx="8229600" cy="3528392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hr-HR" i="1" dirty="0" smtClean="0">
                <a:latin typeface="Book Antiqua" panose="02040602050305030304" pitchFamily="18" charset="0"/>
              </a:rPr>
              <a:t>MINISTARSTVO POLJOPRIVREDE </a:t>
            </a:r>
          </a:p>
          <a:p>
            <a:pPr marL="400050" lvl="1" indent="0" algn="just">
              <a:buNone/>
            </a:pPr>
            <a:r>
              <a:rPr lang="hr-HR" dirty="0">
                <a:latin typeface="Book Antiqua" panose="02040602050305030304" pitchFamily="18" charset="0"/>
              </a:rPr>
              <a:t>	</a:t>
            </a:r>
            <a:r>
              <a:rPr lang="hr-HR" dirty="0" smtClean="0">
                <a:latin typeface="Book Antiqua" panose="02040602050305030304" pitchFamily="18" charset="0"/>
              </a:rPr>
              <a:t>	</a:t>
            </a:r>
            <a:r>
              <a:rPr lang="hr-HR" sz="3200" dirty="0" smtClean="0">
                <a:latin typeface="Book Antiqua" panose="02040602050305030304" pitchFamily="18" charset="0"/>
              </a:rPr>
              <a:t>Programi raspolaganja</a:t>
            </a:r>
            <a:endParaRPr lang="hr-HR" sz="3200" dirty="0">
              <a:latin typeface="Book Antiqua" panose="0204060205030503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hr-HR" dirty="0" smtClean="0">
              <a:latin typeface="Book Antiqua" panose="0204060205030503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hr-HR" i="1" dirty="0" smtClean="0">
                <a:latin typeface="Book Antiqua" panose="02040602050305030304" pitchFamily="18" charset="0"/>
              </a:rPr>
              <a:t>DRŽAVNI ZAVOD ZA STATISTIKU</a:t>
            </a:r>
            <a:endParaRPr lang="hr-HR" i="1" dirty="0">
              <a:latin typeface="Book Antiqua" panose="0204060205030503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093296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34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94029" y="1772816"/>
            <a:ext cx="8229600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800" b="1" i="1" dirty="0" smtClean="0">
                <a:latin typeface="Book Antiqua" panose="02040602050305030304" pitchFamily="18" charset="0"/>
              </a:rPr>
              <a:t>Programi raspolaganja</a:t>
            </a:r>
          </a:p>
          <a:p>
            <a:pPr algn="just"/>
            <a:r>
              <a:rPr lang="hr-HR" sz="2600" dirty="0" smtClean="0">
                <a:latin typeface="Book Antiqua" panose="02040602050305030304" pitchFamily="18" charset="0"/>
              </a:rPr>
              <a:t>2001</a:t>
            </a:r>
            <a:r>
              <a:rPr lang="hr-HR" sz="2600" dirty="0">
                <a:latin typeface="Book Antiqua" panose="02040602050305030304" pitchFamily="18" charset="0"/>
              </a:rPr>
              <a:t>.- svibnja 2011.g. </a:t>
            </a:r>
            <a:endParaRPr lang="hr-HR" sz="2600" dirty="0" smtClean="0">
              <a:latin typeface="Book Antiqua" panose="02040602050305030304" pitchFamily="18" charset="0"/>
            </a:endParaRPr>
          </a:p>
          <a:p>
            <a:pPr algn="just"/>
            <a:r>
              <a:rPr lang="hr-HR" sz="2600" dirty="0" smtClean="0">
                <a:latin typeface="Book Antiqua" panose="02040602050305030304" pitchFamily="18" charset="0"/>
              </a:rPr>
              <a:t>od </a:t>
            </a:r>
            <a:r>
              <a:rPr lang="hr-HR" sz="2600" dirty="0">
                <a:latin typeface="Book Antiqua" panose="02040602050305030304" pitchFamily="18" charset="0"/>
              </a:rPr>
              <a:t>547 JLS njih 398 je dostavilo Program na suglasnost nadležnom ministarstvu (73 </a:t>
            </a:r>
            <a:r>
              <a:rPr lang="hr-HR" sz="2600" dirty="0" smtClean="0">
                <a:latin typeface="Book Antiqua" panose="02040602050305030304" pitchFamily="18" charset="0"/>
              </a:rPr>
              <a:t>%)</a:t>
            </a:r>
          </a:p>
          <a:p>
            <a:pPr algn="just"/>
            <a:r>
              <a:rPr lang="hr-HR" sz="2600" dirty="0" smtClean="0">
                <a:latin typeface="Book Antiqua" panose="02040602050305030304" pitchFamily="18" charset="0"/>
              </a:rPr>
              <a:t>Suglasnost </a:t>
            </a:r>
            <a:r>
              <a:rPr lang="hr-HR" sz="2600" dirty="0">
                <a:latin typeface="Book Antiqua" panose="02040602050305030304" pitchFamily="18" charset="0"/>
              </a:rPr>
              <a:t>je dobilo 384 JLS (96%) </a:t>
            </a:r>
            <a:endParaRPr lang="hr-HR" sz="2600" dirty="0" smtClean="0">
              <a:latin typeface="Book Antiqua" panose="02040602050305030304" pitchFamily="18" charset="0"/>
            </a:endParaRPr>
          </a:p>
          <a:p>
            <a:pPr algn="just"/>
            <a:r>
              <a:rPr lang="hr-HR" sz="2600" dirty="0" smtClean="0">
                <a:latin typeface="Book Antiqua" panose="02040602050305030304" pitchFamily="18" charset="0"/>
              </a:rPr>
              <a:t>74 </a:t>
            </a:r>
            <a:r>
              <a:rPr lang="hr-HR" sz="2600" dirty="0">
                <a:latin typeface="Book Antiqua" panose="02040602050305030304" pitchFamily="18" charset="0"/>
              </a:rPr>
              <a:t>JLS (14%) nisu dostavile Programe na suglasnost </a:t>
            </a:r>
            <a:endParaRPr lang="hr-HR" sz="2600" dirty="0" smtClean="0">
              <a:latin typeface="Book Antiqua" panose="02040602050305030304" pitchFamily="18" charset="0"/>
            </a:endParaRPr>
          </a:p>
          <a:p>
            <a:pPr algn="just"/>
            <a:r>
              <a:rPr lang="hr-HR" sz="2600" dirty="0" smtClean="0">
                <a:latin typeface="Book Antiqua" panose="02040602050305030304" pitchFamily="18" charset="0"/>
              </a:rPr>
              <a:t>75 </a:t>
            </a:r>
            <a:r>
              <a:rPr lang="hr-HR" sz="2600" dirty="0">
                <a:latin typeface="Book Antiqua" panose="02040602050305030304" pitchFamily="18" charset="0"/>
              </a:rPr>
              <a:t>JLS (14%) nema državnog poljoprivrednog zemljišta.</a:t>
            </a:r>
          </a:p>
          <a:p>
            <a:pPr marL="400050" lvl="1" indent="0" algn="just">
              <a:buNone/>
            </a:pPr>
            <a:endParaRPr lang="hr-HR" sz="2000" dirty="0">
              <a:latin typeface="Book Antiqua" panose="0204060205030503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691680" y="216700"/>
            <a:ext cx="6304710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PODACI</a:t>
            </a:r>
            <a:br>
              <a:rPr lang="hr-HR" sz="4000" b="1" dirty="0" smtClean="0">
                <a:latin typeface="Book Antiqua" panose="02040602050305030304" pitchFamily="18" charset="0"/>
              </a:rPr>
            </a:br>
            <a:r>
              <a:rPr lang="hr-HR" sz="4000" b="1" dirty="0" smtClean="0">
                <a:latin typeface="Book Antiqua" panose="02040602050305030304" pitchFamily="18" charset="0"/>
              </a:rPr>
              <a:t>TRENUTNO STANJE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29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94029" y="1772816"/>
            <a:ext cx="8229600" cy="417646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hr-HR" b="1" dirty="0">
                <a:latin typeface="Book Antiqua" panose="02040602050305030304" pitchFamily="18" charset="0"/>
              </a:rPr>
              <a:t>552.504,04 ha državnog poljoprivrednog </a:t>
            </a:r>
            <a:r>
              <a:rPr lang="hr-HR" b="1" dirty="0" smtClean="0">
                <a:latin typeface="Book Antiqua" panose="02040602050305030304" pitchFamily="18" charset="0"/>
              </a:rPr>
              <a:t>zemljišta</a:t>
            </a:r>
            <a:endParaRPr lang="hr-HR" b="1" dirty="0">
              <a:latin typeface="Book Antiqua" panose="02040602050305030304" pitchFamily="18" charset="0"/>
            </a:endParaRPr>
          </a:p>
          <a:p>
            <a:pPr algn="ctr"/>
            <a:r>
              <a:rPr lang="hr-HR" b="1" dirty="0">
                <a:latin typeface="Book Antiqua" panose="02040602050305030304" pitchFamily="18" charset="0"/>
              </a:rPr>
              <a:t>263.307,24 ha zaključeni ugovori o raspolaganju </a:t>
            </a:r>
            <a:r>
              <a:rPr lang="hr-HR" b="1" dirty="0" smtClean="0">
                <a:latin typeface="Book Antiqua" panose="02040602050305030304" pitchFamily="18" charset="0"/>
              </a:rPr>
              <a:t>(48 %)</a:t>
            </a:r>
            <a:endParaRPr lang="hr-HR" b="1" dirty="0">
              <a:latin typeface="Book Antiqua" panose="02040602050305030304" pitchFamily="18" charset="0"/>
            </a:endParaRPr>
          </a:p>
          <a:p>
            <a:pPr algn="just"/>
            <a:endParaRPr lang="hr-HR" dirty="0" smtClean="0">
              <a:latin typeface="Book Antiqua" panose="02040602050305030304" pitchFamily="18" charset="0"/>
            </a:endParaRPr>
          </a:p>
          <a:p>
            <a:pPr algn="ctr"/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289.196,80 </a:t>
            </a:r>
            <a:r>
              <a:rPr lang="hr-HR" b="1" dirty="0">
                <a:solidFill>
                  <a:srgbClr val="129E15"/>
                </a:solidFill>
                <a:latin typeface="Book Antiqua" panose="02040602050305030304" pitchFamily="18" charset="0"/>
              </a:rPr>
              <a:t>ha </a:t>
            </a:r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državnog </a:t>
            </a:r>
            <a:r>
              <a:rPr lang="hr-HR" b="1" dirty="0">
                <a:solidFill>
                  <a:srgbClr val="129E15"/>
                </a:solidFill>
                <a:latin typeface="Book Antiqua" panose="02040602050305030304" pitchFamily="18" charset="0"/>
              </a:rPr>
              <a:t>poljoprivrednog zemljište se ne </a:t>
            </a:r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koristi</a:t>
            </a:r>
            <a:r>
              <a:rPr lang="hr-HR" dirty="0">
                <a:solidFill>
                  <a:srgbClr val="129E15"/>
                </a:solidFill>
                <a:latin typeface="Book Antiqua" panose="02040602050305030304" pitchFamily="18" charset="0"/>
              </a:rPr>
              <a:t> </a:t>
            </a:r>
            <a:r>
              <a:rPr lang="hr-HR" b="1" dirty="0">
                <a:solidFill>
                  <a:srgbClr val="129E15"/>
                </a:solidFill>
                <a:latin typeface="Book Antiqua" panose="02040602050305030304" pitchFamily="18" charset="0"/>
              </a:rPr>
              <a:t>(</a:t>
            </a:r>
            <a:r>
              <a:rPr lang="hr-HR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52 %)</a:t>
            </a:r>
            <a:endParaRPr lang="hr-HR" dirty="0">
              <a:solidFill>
                <a:srgbClr val="129E15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691680" y="216700"/>
            <a:ext cx="6304710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PODACI</a:t>
            </a:r>
            <a:br>
              <a:rPr lang="hr-HR" sz="4000" b="1" dirty="0" smtClean="0">
                <a:latin typeface="Book Antiqua" panose="02040602050305030304" pitchFamily="18" charset="0"/>
              </a:rPr>
            </a:br>
            <a:r>
              <a:rPr lang="hr-HR" sz="4000" b="1" dirty="0" smtClean="0">
                <a:latin typeface="Book Antiqua" panose="02040602050305030304" pitchFamily="18" charset="0"/>
              </a:rPr>
              <a:t>TRENUTNO STANJE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11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94029" y="1772815"/>
            <a:ext cx="8229600" cy="3960441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>
              <a:buNone/>
            </a:pPr>
            <a:r>
              <a:rPr lang="hr-HR" sz="4000" b="1" i="1" dirty="0">
                <a:latin typeface="Book Antiqua" panose="02040602050305030304" pitchFamily="18" charset="0"/>
              </a:rPr>
              <a:t>Državni zavod za statistiku</a:t>
            </a:r>
          </a:p>
          <a:p>
            <a:pPr algn="just"/>
            <a:r>
              <a:rPr lang="hr-HR" sz="4000" dirty="0" smtClean="0">
                <a:latin typeface="Book Antiqua" panose="02040602050305030304" pitchFamily="18" charset="0"/>
              </a:rPr>
              <a:t>Statistički ljetopis iz 2005</a:t>
            </a:r>
            <a:r>
              <a:rPr lang="hr-HR" sz="4000" dirty="0">
                <a:latin typeface="Book Antiqua" panose="02040602050305030304" pitchFamily="18" charset="0"/>
              </a:rPr>
              <a:t>. </a:t>
            </a:r>
            <a:r>
              <a:rPr lang="hr-HR" sz="4000" dirty="0" smtClean="0">
                <a:latin typeface="Book Antiqua" panose="02040602050305030304" pitchFamily="18" charset="0"/>
              </a:rPr>
              <a:t>godine</a:t>
            </a:r>
          </a:p>
          <a:p>
            <a:pPr algn="just"/>
            <a:r>
              <a:rPr lang="hr-HR" sz="4000" dirty="0" smtClean="0">
                <a:latin typeface="Book Antiqua" panose="02040602050305030304" pitchFamily="18" charset="0"/>
              </a:rPr>
              <a:t>890</a:t>
            </a:r>
            <a:r>
              <a:rPr lang="hr-HR" sz="4000" dirty="0">
                <a:latin typeface="Book Antiqua" panose="02040602050305030304" pitchFamily="18" charset="0"/>
              </a:rPr>
              <a:t> 214 ha poljoprivrednog </a:t>
            </a:r>
            <a:r>
              <a:rPr lang="hr-HR" sz="4000" dirty="0" smtClean="0">
                <a:latin typeface="Book Antiqua" panose="02040602050305030304" pitchFamily="18" charset="0"/>
              </a:rPr>
              <a:t>zemljišta</a:t>
            </a:r>
            <a:endParaRPr lang="hr-HR" sz="51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hr-HR" sz="3600" b="1" dirty="0" smtClean="0">
              <a:solidFill>
                <a:srgbClr val="129E15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hr-HR" sz="3600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Pravne </a:t>
            </a:r>
            <a:r>
              <a:rPr lang="hr-HR" sz="3600" b="1" dirty="0">
                <a:solidFill>
                  <a:srgbClr val="129E15"/>
                </a:solidFill>
                <a:latin typeface="Book Antiqua" panose="02040602050305030304" pitchFamily="18" charset="0"/>
              </a:rPr>
              <a:t>osobe i njihovi dijelovi:        </a:t>
            </a:r>
            <a:r>
              <a:rPr lang="hr-HR" sz="3600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186</a:t>
            </a:r>
            <a:r>
              <a:rPr lang="hr-HR" sz="3600" b="1" dirty="0">
                <a:solidFill>
                  <a:srgbClr val="129E15"/>
                </a:solidFill>
                <a:latin typeface="Book Antiqua" panose="02040602050305030304" pitchFamily="18" charset="0"/>
              </a:rPr>
              <a:t> 753 ha</a:t>
            </a:r>
          </a:p>
          <a:p>
            <a:pPr marL="0" lvl="0" indent="0" algn="just">
              <a:buNone/>
            </a:pPr>
            <a:r>
              <a:rPr lang="hr-HR" sz="3600" b="1" dirty="0">
                <a:solidFill>
                  <a:srgbClr val="129E15"/>
                </a:solidFill>
                <a:latin typeface="Book Antiqua" panose="02040602050305030304" pitchFamily="18" charset="0"/>
              </a:rPr>
              <a:t>Državno zemljište:                      </a:t>
            </a:r>
            <a:r>
              <a:rPr lang="hr-HR" sz="3600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    </a:t>
            </a:r>
            <a:r>
              <a:rPr lang="hr-HR" sz="3600" b="1" dirty="0">
                <a:solidFill>
                  <a:srgbClr val="129E15"/>
                </a:solidFill>
                <a:latin typeface="Book Antiqua" panose="02040602050305030304" pitchFamily="18" charset="0"/>
              </a:rPr>
              <a:t>   </a:t>
            </a:r>
            <a:r>
              <a:rPr lang="hr-HR" sz="3600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  703</a:t>
            </a:r>
            <a:r>
              <a:rPr lang="hr-HR" sz="3600" b="1" dirty="0">
                <a:solidFill>
                  <a:srgbClr val="129E15"/>
                </a:solidFill>
                <a:latin typeface="Book Antiqua" panose="02040602050305030304" pitchFamily="18" charset="0"/>
              </a:rPr>
              <a:t> 461 ha</a:t>
            </a:r>
            <a:r>
              <a:rPr lang="hr-HR" sz="3600" dirty="0">
                <a:solidFill>
                  <a:srgbClr val="129E15"/>
                </a:solidFill>
                <a:latin typeface="Book Antiqua" panose="02040602050305030304" pitchFamily="18" charset="0"/>
              </a:rPr>
              <a:t> </a:t>
            </a:r>
            <a:endParaRPr lang="hr-HR" sz="3600" dirty="0" smtClean="0">
              <a:solidFill>
                <a:srgbClr val="129E15"/>
              </a:solidFill>
              <a:latin typeface="Book Antiqua" panose="02040602050305030304" pitchFamily="18" charset="0"/>
            </a:endParaRPr>
          </a:p>
          <a:p>
            <a:pPr algn="just"/>
            <a:endParaRPr lang="hr-HR" sz="3600" dirty="0" smtClean="0">
              <a:latin typeface="Book Antiqua" panose="02040602050305030304" pitchFamily="18" charset="0"/>
            </a:endParaRPr>
          </a:p>
          <a:p>
            <a:pPr algn="just"/>
            <a:r>
              <a:rPr lang="hr-HR" sz="3600" dirty="0" smtClean="0">
                <a:latin typeface="Book Antiqua" panose="02040602050305030304" pitchFamily="18" charset="0"/>
              </a:rPr>
              <a:t>DZS </a:t>
            </a:r>
            <a:r>
              <a:rPr lang="hr-HR" sz="3600" dirty="0">
                <a:latin typeface="Book Antiqua" panose="02040602050305030304" pitchFamily="18" charset="0"/>
              </a:rPr>
              <a:t>objavljivao je podatke o državnom zemljištu do 2004. godine – DGU</a:t>
            </a:r>
          </a:p>
          <a:p>
            <a:pPr marL="0" lvl="0" indent="0" algn="just">
              <a:buNone/>
            </a:pPr>
            <a:endParaRPr lang="hr-HR" sz="4400" dirty="0">
              <a:latin typeface="Book Antiqua" panose="0204060205030503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691680" y="216700"/>
            <a:ext cx="6304710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PODACI</a:t>
            </a:r>
            <a:br>
              <a:rPr lang="hr-HR" sz="4000" b="1" dirty="0" smtClean="0">
                <a:latin typeface="Book Antiqua" panose="02040602050305030304" pitchFamily="18" charset="0"/>
              </a:rPr>
            </a:br>
            <a:r>
              <a:rPr lang="hr-HR" sz="4000" b="1" dirty="0" smtClean="0">
                <a:latin typeface="Book Antiqua" panose="02040602050305030304" pitchFamily="18" charset="0"/>
              </a:rPr>
              <a:t>TRENUTNO STANJE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24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83685" y="1700808"/>
            <a:ext cx="8229600" cy="448588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hr-HR" sz="2600" dirty="0" smtClean="0">
                <a:latin typeface="Book Antiqua" panose="02040602050305030304" pitchFamily="18" charset="0"/>
              </a:rPr>
              <a:t>Od </a:t>
            </a:r>
            <a:r>
              <a:rPr lang="hr-HR" sz="2600" dirty="0">
                <a:latin typeface="Book Antiqua" panose="02040602050305030304" pitchFamily="18" charset="0"/>
              </a:rPr>
              <a:t>2005. godine, radi usklađivanja s metodologijom </a:t>
            </a:r>
            <a:r>
              <a:rPr lang="hr-HR" sz="2600" dirty="0" err="1">
                <a:latin typeface="Book Antiqua" panose="02040602050305030304" pitchFamily="18" charset="0"/>
              </a:rPr>
              <a:t>Eurostat</a:t>
            </a:r>
            <a:r>
              <a:rPr lang="hr-HR" sz="2600" dirty="0">
                <a:latin typeface="Book Antiqua" panose="02040602050305030304" pitchFamily="18" charset="0"/>
              </a:rPr>
              <a:t>-a i promjenom metode prikupljanja podataka, </a:t>
            </a:r>
            <a:r>
              <a:rPr lang="hr-HR" sz="2600" b="1" i="1" dirty="0">
                <a:solidFill>
                  <a:srgbClr val="129E15"/>
                </a:solidFill>
                <a:latin typeface="Book Antiqua" panose="02040602050305030304" pitchFamily="18" charset="0"/>
              </a:rPr>
              <a:t>podaci o državnom zemljištu se ne prikupljaju. </a:t>
            </a:r>
          </a:p>
          <a:p>
            <a:pPr algn="just"/>
            <a:r>
              <a:rPr lang="pl-PL" sz="2600" dirty="0" smtClean="0">
                <a:latin typeface="Book Antiqua" panose="02040602050305030304" pitchFamily="18" charset="0"/>
              </a:rPr>
              <a:t>revizija </a:t>
            </a:r>
            <a:r>
              <a:rPr lang="pl-PL" sz="2600" dirty="0">
                <a:latin typeface="Book Antiqua" panose="02040602050305030304" pitchFamily="18" charset="0"/>
              </a:rPr>
              <a:t>podataka prema metodologiji Eurostat-a </a:t>
            </a:r>
            <a:r>
              <a:rPr lang="pl-PL" sz="2600" dirty="0" smtClean="0">
                <a:latin typeface="Book Antiqua" panose="02040602050305030304" pitchFamily="18" charset="0"/>
              </a:rPr>
              <a:t>objava podataka </a:t>
            </a:r>
            <a:r>
              <a:rPr lang="pl-PL" sz="2600" dirty="0">
                <a:latin typeface="Book Antiqua" panose="02040602050305030304" pitchFamily="18" charset="0"/>
              </a:rPr>
              <a:t> u priopćenju br. 1.1.15. od 11. svibnja 2009. godine za seriju podataka od 2000. do 2007. godine. </a:t>
            </a:r>
            <a:endParaRPr lang="pl-PL" sz="2600" dirty="0" smtClean="0">
              <a:latin typeface="Book Antiqua" panose="02040602050305030304" pitchFamily="18" charset="0"/>
            </a:endParaRPr>
          </a:p>
          <a:p>
            <a:pPr algn="just"/>
            <a:r>
              <a:rPr lang="pl-PL" sz="2600" dirty="0" smtClean="0">
                <a:latin typeface="Book Antiqua" panose="02040602050305030304" pitchFamily="18" charset="0"/>
              </a:rPr>
              <a:t>obuhvaća </a:t>
            </a:r>
            <a:r>
              <a:rPr lang="pl-PL" sz="2600" dirty="0">
                <a:latin typeface="Book Antiqua" panose="02040602050305030304" pitchFamily="18" charset="0"/>
              </a:rPr>
              <a:t>se samo ukupno korišteno poljoprivredno </a:t>
            </a:r>
            <a:r>
              <a:rPr lang="pl-PL" sz="2600" dirty="0" smtClean="0">
                <a:latin typeface="Book Antiqua" panose="02040602050305030304" pitchFamily="18" charset="0"/>
              </a:rPr>
              <a:t>zemljište (ukupna </a:t>
            </a:r>
            <a:r>
              <a:rPr lang="pl-PL" sz="2600" dirty="0">
                <a:latin typeface="Book Antiqua" panose="02040602050305030304" pitchFamily="18" charset="0"/>
              </a:rPr>
              <a:t>poljoprivredna površina koja je bila korištena u dotičnoj </a:t>
            </a:r>
            <a:r>
              <a:rPr lang="pl-PL" sz="2600" dirty="0" smtClean="0">
                <a:latin typeface="Book Antiqua" panose="02040602050305030304" pitchFamily="18" charset="0"/>
              </a:rPr>
              <a:t>godini</a:t>
            </a:r>
            <a:r>
              <a:rPr lang="pl-PL" sz="2600" dirty="0">
                <a:latin typeface="Book Antiqua" panose="02040602050305030304" pitchFamily="18" charset="0"/>
              </a:rPr>
              <a:t>)</a:t>
            </a:r>
            <a:endParaRPr lang="hr-HR" sz="2600" dirty="0">
              <a:latin typeface="Book Antiqua" panose="0204060205030503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691680" y="216700"/>
            <a:ext cx="6304710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PODACI</a:t>
            </a:r>
            <a:br>
              <a:rPr lang="hr-HR" sz="4000" b="1" dirty="0" smtClean="0">
                <a:latin typeface="Book Antiqua" panose="02040602050305030304" pitchFamily="18" charset="0"/>
              </a:rPr>
            </a:br>
            <a:r>
              <a:rPr lang="hr-HR" sz="4000" b="1" dirty="0" smtClean="0">
                <a:latin typeface="Book Antiqua" panose="02040602050305030304" pitchFamily="18" charset="0"/>
              </a:rPr>
              <a:t>TRENUTNO STANJE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97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94028" y="1758396"/>
            <a:ext cx="8229600" cy="448588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hr-HR" sz="4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hr-HR" sz="4000" b="1" dirty="0" smtClean="0">
                <a:latin typeface="Book Antiqua" panose="02040602050305030304" pitchFamily="18" charset="0"/>
              </a:rPr>
              <a:t>MINISTARSTVO: 552.504,04 ha</a:t>
            </a:r>
          </a:p>
          <a:p>
            <a:pPr algn="just"/>
            <a:r>
              <a:rPr lang="hr-HR" sz="4000" b="1" dirty="0" smtClean="0">
                <a:latin typeface="Book Antiqua" panose="02040602050305030304" pitchFamily="18" charset="0"/>
              </a:rPr>
              <a:t>DZS: 703.461,00 ha</a:t>
            </a:r>
          </a:p>
          <a:p>
            <a:pPr marL="0" indent="0" algn="just">
              <a:buNone/>
            </a:pPr>
            <a:endParaRPr lang="pl-PL" sz="40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sz="4000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RAZLIKA: 150.956,96 ha</a:t>
            </a:r>
            <a:endParaRPr lang="hr-HR" sz="4000" b="1" dirty="0">
              <a:solidFill>
                <a:srgbClr val="129E15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691680" y="216700"/>
            <a:ext cx="6304710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PODACI</a:t>
            </a:r>
            <a:br>
              <a:rPr lang="hr-HR" sz="4000" b="1" dirty="0" smtClean="0">
                <a:latin typeface="Book Antiqua" panose="02040602050305030304" pitchFamily="18" charset="0"/>
              </a:rPr>
            </a:br>
            <a:r>
              <a:rPr lang="hr-HR" sz="4000" b="1" dirty="0" smtClean="0">
                <a:latin typeface="Book Antiqua" panose="02040602050305030304" pitchFamily="18" charset="0"/>
              </a:rPr>
              <a:t>TRENUTNO STANJE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57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APZ_znak_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95885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94028" y="1758396"/>
            <a:ext cx="8229600" cy="448588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hr-HR" sz="3600" b="1" dirty="0" smtClean="0">
                <a:solidFill>
                  <a:srgbClr val="129E15"/>
                </a:solidFill>
                <a:latin typeface="Book Antiqua" panose="02040602050305030304" pitchFamily="18" charset="0"/>
              </a:rPr>
              <a:t>Zašto?</a:t>
            </a:r>
          </a:p>
          <a:p>
            <a:pPr algn="just"/>
            <a:r>
              <a:rPr lang="hr-HR" sz="3600" b="1" i="1" dirty="0" smtClean="0">
                <a:latin typeface="Book Antiqua" panose="02040602050305030304" pitchFamily="18" charset="0"/>
              </a:rPr>
              <a:t>dobar </a:t>
            </a:r>
            <a:r>
              <a:rPr lang="hr-HR" sz="3600" b="1" i="1" dirty="0">
                <a:latin typeface="Book Antiqua" panose="02040602050305030304" pitchFamily="18" charset="0"/>
              </a:rPr>
              <a:t>sustav upravljanja zemljištem donosi korist koja znatno premašuje troškove njegove </a:t>
            </a:r>
            <a:r>
              <a:rPr lang="hr-HR" sz="3600" b="1" i="1" dirty="0" smtClean="0">
                <a:latin typeface="Book Antiqua" panose="02040602050305030304" pitchFamily="18" charset="0"/>
              </a:rPr>
              <a:t>uspostave</a:t>
            </a:r>
          </a:p>
          <a:p>
            <a:pPr algn="just"/>
            <a:r>
              <a:rPr lang="hr-HR" sz="3600" b="1" i="1" dirty="0" smtClean="0">
                <a:latin typeface="Book Antiqua" panose="02040602050305030304" pitchFamily="18" charset="0"/>
              </a:rPr>
              <a:t>Osnovno </a:t>
            </a:r>
            <a:r>
              <a:rPr lang="hr-HR" sz="3600" b="1" i="1" dirty="0">
                <a:latin typeface="Book Antiqua" panose="02040602050305030304" pitchFamily="18" charset="0"/>
              </a:rPr>
              <a:t>pitanje nije mogu li si države priuštiti takav sustav, nego mogu li si priuštiti ne imati </a:t>
            </a:r>
            <a:r>
              <a:rPr lang="hr-HR" sz="3600" b="1" i="1" dirty="0" smtClean="0">
                <a:latin typeface="Book Antiqua" panose="02040602050305030304" pitchFamily="18" charset="0"/>
              </a:rPr>
              <a:t>ga?</a:t>
            </a:r>
            <a:endParaRPr lang="hr-HR" sz="3600" b="1" i="1" dirty="0">
              <a:solidFill>
                <a:srgbClr val="129E15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90" y="216701"/>
            <a:ext cx="609709" cy="86995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0" name="Ravni poveznik 9"/>
          <p:cNvCxnSpPr/>
          <p:nvPr/>
        </p:nvCxnSpPr>
        <p:spPr>
          <a:xfrm>
            <a:off x="611558" y="1556792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718746" y="6258699"/>
            <a:ext cx="79945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3173272" y="6275258"/>
            <a:ext cx="287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ook Antiqua" panose="02040602050305030304" pitchFamily="18" charset="0"/>
              </a:rPr>
              <a:t>www.zemljiste.mps.hr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13" name="Naslov 3"/>
          <p:cNvSpPr txBox="1">
            <a:spLocks/>
          </p:cNvSpPr>
          <p:nvPr/>
        </p:nvSpPr>
        <p:spPr>
          <a:xfrm>
            <a:off x="1426394" y="216700"/>
            <a:ext cx="6569996" cy="1340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>
                <a:latin typeface="Book Antiqua" panose="02040602050305030304" pitchFamily="18" charset="0"/>
              </a:rPr>
              <a:t>INFORMACIJSKI SUSTAV</a:t>
            </a:r>
            <a:endParaRPr lang="hr-HR" sz="4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07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Visoka moda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304</TotalTime>
  <Words>710</Words>
  <Application>Microsoft Office PowerPoint</Application>
  <PresentationFormat>Prikaz na zaslonu (4:3)</PresentationFormat>
  <Paragraphs>469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Tema sustava Office</vt:lpstr>
      <vt:lpstr>Informacijski sustav i raspolaganje državnim poljoprivrednim zemljištem</vt:lpstr>
      <vt:lpstr>SADRŽAJ</vt:lpstr>
      <vt:lpstr>PODACI TRENUTNO STANJE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HVALA NA PAŽNJI       ured.ravnateljice@mps.hr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Raspisivanje javnih poziva za zakup poljoprivrednog zemljišta u vlasništvu RH na 50 godina</dc:title>
  <dc:creator>blazenka</dc:creator>
  <cp:lastModifiedBy>Blaženka Mičević</cp:lastModifiedBy>
  <cp:revision>63</cp:revision>
  <dcterms:created xsi:type="dcterms:W3CDTF">2014-05-06T20:19:09Z</dcterms:created>
  <dcterms:modified xsi:type="dcterms:W3CDTF">2014-09-03T05:52:23Z</dcterms:modified>
</cp:coreProperties>
</file>