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511" r:id="rId5"/>
    <p:sldId id="279" r:id="rId6"/>
    <p:sldId id="541" r:id="rId7"/>
    <p:sldId id="512" r:id="rId8"/>
    <p:sldId id="515" r:id="rId9"/>
    <p:sldId id="542" r:id="rId10"/>
    <p:sldId id="554" r:id="rId11"/>
    <p:sldId id="591" r:id="rId12"/>
    <p:sldId id="594" r:id="rId13"/>
    <p:sldId id="593" r:id="rId14"/>
    <p:sldId id="543" r:id="rId15"/>
    <p:sldId id="517" r:id="rId16"/>
    <p:sldId id="550" r:id="rId17"/>
    <p:sldId id="544" r:id="rId18"/>
    <p:sldId id="582" r:id="rId19"/>
    <p:sldId id="583" r:id="rId20"/>
    <p:sldId id="597" r:id="rId21"/>
    <p:sldId id="598" r:id="rId22"/>
    <p:sldId id="596" r:id="rId23"/>
    <p:sldId id="584" r:id="rId24"/>
    <p:sldId id="599" r:id="rId25"/>
    <p:sldId id="585" r:id="rId26"/>
    <p:sldId id="586" r:id="rId27"/>
    <p:sldId id="545" r:id="rId28"/>
    <p:sldId id="530" r:id="rId29"/>
    <p:sldId id="595" r:id="rId30"/>
    <p:sldId id="531" r:id="rId31"/>
    <p:sldId id="589" r:id="rId32"/>
    <p:sldId id="590" r:id="rId33"/>
    <p:sldId id="546" r:id="rId34"/>
    <p:sldId id="535" r:id="rId35"/>
    <p:sldId id="258" r:id="rId36"/>
  </p:sldIdLst>
  <p:sldSz cx="12192000" cy="6858000"/>
  <p:notesSz cx="6735763" cy="98663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965AC375-D33E-4FD3-867E-60177D4266A2}">
          <p14:sldIdLst>
            <p14:sldId id="511"/>
            <p14:sldId id="279"/>
            <p14:sldId id="541"/>
            <p14:sldId id="512"/>
            <p14:sldId id="515"/>
            <p14:sldId id="542"/>
            <p14:sldId id="554"/>
            <p14:sldId id="591"/>
            <p14:sldId id="594"/>
            <p14:sldId id="593"/>
            <p14:sldId id="543"/>
            <p14:sldId id="517"/>
            <p14:sldId id="550"/>
            <p14:sldId id="544"/>
            <p14:sldId id="582"/>
            <p14:sldId id="583"/>
            <p14:sldId id="597"/>
            <p14:sldId id="598"/>
            <p14:sldId id="596"/>
            <p14:sldId id="584"/>
            <p14:sldId id="599"/>
            <p14:sldId id="585"/>
            <p14:sldId id="586"/>
            <p14:sldId id="545"/>
            <p14:sldId id="530"/>
            <p14:sldId id="595"/>
            <p14:sldId id="531"/>
            <p14:sldId id="589"/>
            <p14:sldId id="590"/>
            <p14:sldId id="546"/>
            <p14:sldId id="535"/>
          </p14:sldIdLst>
        </p14:section>
        <p14:section name="Sekcija bez naslova" id="{2C3606CB-F234-4F97-BFBF-A53B8C419A61}">
          <p14:sldIdLst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AA5B2B-5ECF-15DE-1D37-00E48892BC53}" name="Tomislav Majdandžić" initials="TM" userId="Tomislav Majdandžić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080"/>
    <a:srgbClr val="ED1B24"/>
    <a:srgbClr val="21409A"/>
    <a:srgbClr val="A6CE39"/>
    <a:srgbClr val="F9B1B4"/>
    <a:srgbClr val="F8A2A6"/>
    <a:srgbClr val="C5D1F3"/>
    <a:srgbClr val="F68A8F"/>
    <a:srgbClr val="C5E0B4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044" autoAdjust="0"/>
  </p:normalViewPr>
  <p:slideViewPr>
    <p:cSldViewPr snapToGrid="0">
      <p:cViewPr varScale="1">
        <p:scale>
          <a:sx n="111" d="100"/>
          <a:sy n="111" d="100"/>
        </p:scale>
        <p:origin x="83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89A00-A3A4-49C8-B014-F2918A68AA65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D547C-13E4-49AE-ABC3-0B9CD3722D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1074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D547C-13E4-49AE-ABC3-0B9CD3722D0B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7034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6EB3F-2520-7BBC-9BF5-12BE81B32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E1AB66BB-8188-9AB9-D689-71F65897F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A1F40F0B-70F9-A57C-FD15-E3821C8B4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9CD67A5-9EB9-A764-B23A-4DAD83E17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D547C-13E4-49AE-ABC3-0B9CD3722D0B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6360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29703-05E7-BDD2-87BD-3D8586859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5D878A96-BFF7-95AF-4E6B-EEDF89186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BFD407F4-C40F-2DE5-FEFA-5D4B298A4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D6CF539-D278-D133-837C-F146B6F9E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D547C-13E4-49AE-ABC3-0B9CD3722D0B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499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DF2F7-B342-3758-5C00-2830B5DAD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1CA38675-4A60-026C-326C-6B7E9AA47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4642D731-A7A1-54A5-6F93-4077EC019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D075B94D-197A-04E6-A96A-F8B2153D0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D547C-13E4-49AE-ABC3-0B9CD3722D0B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8496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E08B1-FA4A-FF73-817A-D2615D8D1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8B7AC175-520B-75F3-DA97-A1374A9E49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8BFBA854-A686-39C2-35E0-A18B6E252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1F80DE-75C7-0C53-2519-B4AA7FC16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D547C-13E4-49AE-ABC3-0B9CD3722D0B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7130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71B40-4B4A-2A24-73D3-60A2537BC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6C31CB9E-D2C3-4E3D-6B04-82E25B6CF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489F638A-8AF4-33E5-01D9-A3B0D1830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03DCD2B-7E29-AA74-7518-5D390FBF47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D547C-13E4-49AE-ABC3-0B9CD3722D0B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481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8D2C9-BD20-DF1F-A8DE-A12EA9759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21AF29B6-FA08-B299-7EB8-8640449126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AE74934E-7EF4-40AF-7395-6322BAFAD5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ACEF3E4-02BB-7DFA-D3F4-8E7794D877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D547C-13E4-49AE-ABC3-0B9CD3722D0B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9137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7C6E0-31F2-CF6D-1526-66DDB8A20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F8BF5897-40B7-B7E3-9B35-9A046512B3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F04C60F3-201A-2ECD-83E6-2D1F6976A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2FB3501-7FF2-D625-B163-3DBBA9196A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D547C-13E4-49AE-ABC3-0B9CD3722D0B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2440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B9B75-D31B-68E5-BEF7-939DBDAC5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9D4CF6FC-7759-55D8-82FF-0AA34D9984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34842421-E0AE-3BE0-DD75-1E76C74EB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0CBD859-2598-FBBD-40EE-A57FA6CE10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D547C-13E4-49AE-ABC3-0B9CD3722D0B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6132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06488-A056-A6EA-8C19-CEF356D30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2EFE1C43-DD9D-CD91-CFFA-1D43698D1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1DEA2238-56AC-3C7F-96F7-0410FDAA83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58256B2-B67F-F587-7279-BDB68AC0B6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D547C-13E4-49AE-ABC3-0B9CD3722D0B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1848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427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234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684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744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983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955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0188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881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138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2101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176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EFCDC-4263-4A81-8FE9-DC49DEC2DE6A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816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joprivreda.gov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.bin"/><Relationship Id="rId4" Type="http://schemas.openxmlformats.org/officeDocument/2006/relationships/hyperlink" Target="http://www.ruralnirazvoj.h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ralnirazvoj.hr/sp-zpp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41DDAA-0E00-63CE-E2A3-76F1579EB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129C5EE-D960-15C4-7E4F-01E5AC728C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5A42432-204A-0888-0261-576E652804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0496B96-E8E0-1BCE-433F-39C3E1A72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91CA488B-832B-6F33-B019-231B59C31FD3}"/>
              </a:ext>
            </a:extLst>
          </p:cNvPr>
          <p:cNvSpPr txBox="1"/>
          <p:nvPr/>
        </p:nvSpPr>
        <p:spPr>
          <a:xfrm>
            <a:off x="71035" y="596612"/>
            <a:ext cx="518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RADIONICA ZA NATJEČAJ</a:t>
            </a:r>
          </a:p>
          <a:p>
            <a:r>
              <a:rPr lang="hr-HR" sz="2400" b="1" u="sng" dirty="0">
                <a:solidFill>
                  <a:schemeClr val="bg1"/>
                </a:solidFill>
              </a:rPr>
              <a:t>INTERVENCIJA 73.08. IZGRADNJA ŠUMSKE INFRASTRUKTURE</a:t>
            </a:r>
            <a:endParaRPr lang="nn-NO" sz="2400" u="sng" dirty="0">
              <a:solidFill>
                <a:schemeClr val="bg1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BD24729-2B47-C40A-778E-6D519DB96026}"/>
              </a:ext>
            </a:extLst>
          </p:cNvPr>
          <p:cNvSpPr txBox="1"/>
          <p:nvPr/>
        </p:nvSpPr>
        <p:spPr>
          <a:xfrm>
            <a:off x="115823" y="4484436"/>
            <a:ext cx="355953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hr-H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Zagreb, 28. travnja </a:t>
            </a:r>
            <a:r>
              <a:rPr lang="en-H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hr-H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</a:t>
            </a:r>
            <a:endParaRPr lang="en-HR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avokutnik 1">
            <a:extLst>
              <a:ext uri="{FF2B5EF4-FFF2-40B4-BE49-F238E27FC236}">
                <a16:creationId xmlns:a16="http://schemas.microsoft.com/office/drawing/2014/main" id="{997C7FAE-8E84-1A3D-0896-D6597320F23D}"/>
              </a:ext>
            </a:extLst>
          </p:cNvPr>
          <p:cNvSpPr/>
          <p:nvPr/>
        </p:nvSpPr>
        <p:spPr>
          <a:xfrm>
            <a:off x="0" y="3434067"/>
            <a:ext cx="4318503" cy="353943"/>
          </a:xfrm>
          <a:custGeom>
            <a:avLst/>
            <a:gdLst>
              <a:gd name="connsiteX0" fmla="*/ 0 w 4370664"/>
              <a:gd name="connsiteY0" fmla="*/ 0 h 369332"/>
              <a:gd name="connsiteX1" fmla="*/ 4370664 w 4370664"/>
              <a:gd name="connsiteY1" fmla="*/ 0 h 369332"/>
              <a:gd name="connsiteX2" fmla="*/ 4370664 w 4370664"/>
              <a:gd name="connsiteY2" fmla="*/ 369332 h 369332"/>
              <a:gd name="connsiteX3" fmla="*/ 0 w 4370664"/>
              <a:gd name="connsiteY3" fmla="*/ 369332 h 369332"/>
              <a:gd name="connsiteX4" fmla="*/ 0 w 4370664"/>
              <a:gd name="connsiteY4" fmla="*/ 0 h 369332"/>
              <a:gd name="connsiteX0" fmla="*/ 0 w 4370664"/>
              <a:gd name="connsiteY0" fmla="*/ 0 h 369332"/>
              <a:gd name="connsiteX1" fmla="*/ 4370664 w 4370664"/>
              <a:gd name="connsiteY1" fmla="*/ 0 h 369332"/>
              <a:gd name="connsiteX2" fmla="*/ 4303552 w 4370664"/>
              <a:gd name="connsiteY2" fmla="*/ 360943 h 369332"/>
              <a:gd name="connsiteX3" fmla="*/ 0 w 4370664"/>
              <a:gd name="connsiteY3" fmla="*/ 369332 h 369332"/>
              <a:gd name="connsiteX4" fmla="*/ 0 w 4370664"/>
              <a:gd name="connsiteY4" fmla="*/ 0 h 369332"/>
              <a:gd name="connsiteX0" fmla="*/ 0 w 4370664"/>
              <a:gd name="connsiteY0" fmla="*/ 0 h 369332"/>
              <a:gd name="connsiteX1" fmla="*/ 4370664 w 4370664"/>
              <a:gd name="connsiteY1" fmla="*/ 0 h 369332"/>
              <a:gd name="connsiteX2" fmla="*/ 4303552 w 4370664"/>
              <a:gd name="connsiteY2" fmla="*/ 360943 h 369332"/>
              <a:gd name="connsiteX3" fmla="*/ 0 w 4370664"/>
              <a:gd name="connsiteY3" fmla="*/ 369332 h 369332"/>
              <a:gd name="connsiteX4" fmla="*/ 0 w 4370664"/>
              <a:gd name="connsiteY4" fmla="*/ 0 h 369332"/>
              <a:gd name="connsiteX0" fmla="*/ 0 w 4370664"/>
              <a:gd name="connsiteY0" fmla="*/ 0 h 369332"/>
              <a:gd name="connsiteX1" fmla="*/ 4370664 w 4370664"/>
              <a:gd name="connsiteY1" fmla="*/ 0 h 369332"/>
              <a:gd name="connsiteX2" fmla="*/ 4202884 w 4370664"/>
              <a:gd name="connsiteY2" fmla="*/ 360943 h 369332"/>
              <a:gd name="connsiteX3" fmla="*/ 0 w 4370664"/>
              <a:gd name="connsiteY3" fmla="*/ 369332 h 369332"/>
              <a:gd name="connsiteX4" fmla="*/ 0 w 4370664"/>
              <a:gd name="connsiteY4" fmla="*/ 0 h 369332"/>
              <a:gd name="connsiteX0" fmla="*/ 0 w 4370664"/>
              <a:gd name="connsiteY0" fmla="*/ 0 h 369332"/>
              <a:gd name="connsiteX1" fmla="*/ 4370664 w 4370664"/>
              <a:gd name="connsiteY1" fmla="*/ 0 h 369332"/>
              <a:gd name="connsiteX2" fmla="*/ 4202884 w 4370664"/>
              <a:gd name="connsiteY2" fmla="*/ 360943 h 369332"/>
              <a:gd name="connsiteX3" fmla="*/ 0 w 4370664"/>
              <a:gd name="connsiteY3" fmla="*/ 369332 h 369332"/>
              <a:gd name="connsiteX4" fmla="*/ 0 w 4370664"/>
              <a:gd name="connsiteY4" fmla="*/ 0 h 369332"/>
              <a:gd name="connsiteX0" fmla="*/ 0 w 4446165"/>
              <a:gd name="connsiteY0" fmla="*/ 0 h 369332"/>
              <a:gd name="connsiteX1" fmla="*/ 4446165 w 4446165"/>
              <a:gd name="connsiteY1" fmla="*/ 16778 h 369332"/>
              <a:gd name="connsiteX2" fmla="*/ 4202884 w 4446165"/>
              <a:gd name="connsiteY2" fmla="*/ 360943 h 369332"/>
              <a:gd name="connsiteX3" fmla="*/ 0 w 4446165"/>
              <a:gd name="connsiteY3" fmla="*/ 369332 h 369332"/>
              <a:gd name="connsiteX4" fmla="*/ 0 w 4446165"/>
              <a:gd name="connsiteY4" fmla="*/ 0 h 369332"/>
              <a:gd name="connsiteX0" fmla="*/ 0 w 4446165"/>
              <a:gd name="connsiteY0" fmla="*/ 0 h 369332"/>
              <a:gd name="connsiteX1" fmla="*/ 4446165 w 4446165"/>
              <a:gd name="connsiteY1" fmla="*/ 16778 h 369332"/>
              <a:gd name="connsiteX2" fmla="*/ 4214858 w 4446165"/>
              <a:gd name="connsiteY2" fmla="*/ 356749 h 369332"/>
              <a:gd name="connsiteX3" fmla="*/ 0 w 4446165"/>
              <a:gd name="connsiteY3" fmla="*/ 369332 h 369332"/>
              <a:gd name="connsiteX4" fmla="*/ 0 w 4446165"/>
              <a:gd name="connsiteY4" fmla="*/ 0 h 369332"/>
              <a:gd name="connsiteX0" fmla="*/ 0 w 4446165"/>
              <a:gd name="connsiteY0" fmla="*/ 0 h 369332"/>
              <a:gd name="connsiteX1" fmla="*/ 4446165 w 4446165"/>
              <a:gd name="connsiteY1" fmla="*/ 16778 h 369332"/>
              <a:gd name="connsiteX2" fmla="*/ 4214858 w 4446165"/>
              <a:gd name="connsiteY2" fmla="*/ 356749 h 369332"/>
              <a:gd name="connsiteX3" fmla="*/ 0 w 4446165"/>
              <a:gd name="connsiteY3" fmla="*/ 369332 h 369332"/>
              <a:gd name="connsiteX4" fmla="*/ 0 w 4446165"/>
              <a:gd name="connsiteY4" fmla="*/ 0 h 369332"/>
              <a:gd name="connsiteX0" fmla="*/ 0 w 4442174"/>
              <a:gd name="connsiteY0" fmla="*/ 0 h 369332"/>
              <a:gd name="connsiteX1" fmla="*/ 4442174 w 4442174"/>
              <a:gd name="connsiteY1" fmla="*/ 16778 h 369332"/>
              <a:gd name="connsiteX2" fmla="*/ 4214858 w 4442174"/>
              <a:gd name="connsiteY2" fmla="*/ 356749 h 369332"/>
              <a:gd name="connsiteX3" fmla="*/ 0 w 4442174"/>
              <a:gd name="connsiteY3" fmla="*/ 369332 h 369332"/>
              <a:gd name="connsiteX4" fmla="*/ 0 w 4442174"/>
              <a:gd name="connsiteY4" fmla="*/ 0 h 369332"/>
              <a:gd name="connsiteX0" fmla="*/ 0 w 4442174"/>
              <a:gd name="connsiteY0" fmla="*/ 0 h 369332"/>
              <a:gd name="connsiteX1" fmla="*/ 4442174 w 4442174"/>
              <a:gd name="connsiteY1" fmla="*/ 16778 h 369332"/>
              <a:gd name="connsiteX2" fmla="*/ 4214858 w 4442174"/>
              <a:gd name="connsiteY2" fmla="*/ 356749 h 369332"/>
              <a:gd name="connsiteX3" fmla="*/ 0 w 4442174"/>
              <a:gd name="connsiteY3" fmla="*/ 369332 h 369332"/>
              <a:gd name="connsiteX4" fmla="*/ 0 w 4442174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2174" h="369332">
                <a:moveTo>
                  <a:pt x="0" y="0"/>
                </a:moveTo>
                <a:lnTo>
                  <a:pt x="4442174" y="16778"/>
                </a:lnTo>
                <a:cubicBezTo>
                  <a:pt x="4244192" y="330038"/>
                  <a:pt x="4332279" y="194490"/>
                  <a:pt x="4214858" y="356749"/>
                </a:cubicBez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C5E0B4">
              <a:alpha val="80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700" b="1" dirty="0">
                <a:solidFill>
                  <a:schemeClr val="accent6">
                    <a:lumMod val="50000"/>
                  </a:schemeClr>
                </a:solidFill>
              </a:rPr>
              <a:t>Europski poljoprivredni fond za ruralni razvoj </a:t>
            </a:r>
          </a:p>
        </p:txBody>
      </p:sp>
    </p:spTree>
    <p:extLst>
      <p:ext uri="{BB962C8B-B14F-4D97-AF65-F5344CB8AC3E}">
        <p14:creationId xmlns:p14="http://schemas.microsoft.com/office/powerpoint/2010/main" val="188232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Potpora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223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100" u="sng" dirty="0"/>
              <a:t>MATERIJALNI TROŠKOVI (Prilog 3 – Lista prihvatljivih troškova)</a:t>
            </a:r>
          </a:p>
          <a:p>
            <a:pPr marL="0" indent="0">
              <a:buNone/>
            </a:pPr>
            <a:r>
              <a:rPr lang="hr-HR" sz="3100" u="sng" dirty="0"/>
              <a:t>Troškovi izgradnje ili rekonstrukcije</a:t>
            </a:r>
          </a:p>
          <a:p>
            <a:endParaRPr lang="pl-PL" sz="3100" dirty="0"/>
          </a:p>
          <a:p>
            <a:endParaRPr lang="hr-HR" sz="3100" dirty="0"/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5A3C96EE-681B-49F1-83D5-D238A2AED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81288"/>
              </p:ext>
            </p:extLst>
          </p:nvPr>
        </p:nvGraphicFramePr>
        <p:xfrm>
          <a:off x="1193316" y="3064986"/>
          <a:ext cx="7089293" cy="336317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29298">
                  <a:extLst>
                    <a:ext uri="{9D8B030D-6E8A-4147-A177-3AD203B41FA5}">
                      <a16:colId xmlns:a16="http://schemas.microsoft.com/office/drawing/2014/main" val="576523175"/>
                    </a:ext>
                  </a:extLst>
                </a:gridCol>
                <a:gridCol w="6259995">
                  <a:extLst>
                    <a:ext uri="{9D8B030D-6E8A-4147-A177-3AD203B41FA5}">
                      <a16:colId xmlns:a16="http://schemas.microsoft.com/office/drawing/2014/main" val="324229253"/>
                    </a:ext>
                  </a:extLst>
                </a:gridCol>
              </a:tblGrid>
              <a:tr h="27974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b="1" cap="sm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1.1.1.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Pripremni radovi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066804"/>
                  </a:ext>
                </a:extLst>
              </a:tr>
              <a:tr h="27422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b="1" cap="sm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1.1.2.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Radovi na donjem ustroju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763844"/>
                  </a:ext>
                </a:extLst>
              </a:tr>
              <a:tr h="27836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b="1" cap="sm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1.1.3.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Radovi na poboljšanju (stabilizaciji) tla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052832"/>
                  </a:ext>
                </a:extLst>
              </a:tr>
              <a:tr h="39786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b="1" cap="sm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1.1.4.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Radovi na površinskoj i podzemnoj odvodnji oborinskih voda sa šumske ceste uključujući zemljane, betonske i armirano betonske radove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657431"/>
                  </a:ext>
                </a:extLst>
              </a:tr>
              <a:tr h="26593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b="1" cap="sm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1.1.5.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Radovi na gornjem ustroju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4615196"/>
                  </a:ext>
                </a:extLst>
              </a:tr>
              <a:tr h="39786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b="1" cap="sm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1.1.6.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Asfalterski radovi na spoju primarne šumske ceste s javnom/nerazvrstanom cestom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217241"/>
                  </a:ext>
                </a:extLst>
              </a:tr>
              <a:tr h="39786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b="1" cap="sm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1.1.7.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Radovi korekcije i uređenja manjih vodotoka u skladu s posebnim uvjetima nadležnog javnopravnog tijela</a:t>
                      </a:r>
                      <a:endParaRPr lang="hr-H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177490"/>
                  </a:ext>
                </a:extLst>
              </a:tr>
              <a:tr h="39786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b="1" cap="sm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1.1.8.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Radovi izvedbe manjih mostova u skladu s posebnim uvjetima javnopravih tijela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139390"/>
                  </a:ext>
                </a:extLst>
              </a:tr>
              <a:tr h="39786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b="1" cap="sm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1.1.9.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Radovi postavljanja prometne signalizacije, znakova i opreme u skladu s posebnim uvjetima javnopravih tijela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142012"/>
                  </a:ext>
                </a:extLst>
              </a:tr>
              <a:tr h="27560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b="1" cap="sm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1.1.10.</a:t>
                      </a:r>
                      <a:endParaRPr lang="hr-H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r-HR" sz="1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Završni radovi</a:t>
                      </a:r>
                      <a:endParaRPr lang="hr-H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3544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575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Slika 7" descr="Slika na kojoj se prikazuje vanjski, snijeg, drvo, smreka&#10;&#10;Opis je automatski generiran">
            <a:extLst>
              <a:ext uri="{FF2B5EF4-FFF2-40B4-BE49-F238E27FC236}">
                <a16:creationId xmlns:a16="http://schemas.microsoft.com/office/drawing/2014/main" id="{51ECB417-6B51-BB27-B385-63263B934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42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911B507-352F-7188-1E5A-C3998A70E4F7}"/>
              </a:ext>
            </a:extLst>
          </p:cNvPr>
          <p:cNvSpPr txBox="1">
            <a:spLocks/>
          </p:cNvSpPr>
          <p:nvPr/>
        </p:nvSpPr>
        <p:spPr>
          <a:xfrm>
            <a:off x="0" y="2491022"/>
            <a:ext cx="12192000" cy="814812"/>
          </a:xfrm>
          <a:prstGeom prst="roundRect">
            <a:avLst/>
          </a:prstGeom>
          <a:solidFill>
            <a:srgbClr val="FFFFFF">
              <a:alpha val="76078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sz="3200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Uvjeti prihvatljivosti korisnika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BE5AFC5-F3B5-05AE-AF00-F23C1EEB9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95" t="70438" r="6227" b="16720"/>
          <a:stretch/>
        </p:blipFill>
        <p:spPr>
          <a:xfrm>
            <a:off x="10561446" y="5060272"/>
            <a:ext cx="985501" cy="11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22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korisnika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72127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u="sng" dirty="0"/>
              <a:t>Prihvatljivi korisnici su: </a:t>
            </a:r>
          </a:p>
          <a:p>
            <a:pPr lvl="1"/>
            <a:r>
              <a:rPr lang="hr-HR" dirty="0" err="1"/>
              <a:t>šumoposjednici</a:t>
            </a:r>
            <a:r>
              <a:rPr lang="hr-HR" dirty="0"/>
              <a:t> </a:t>
            </a:r>
          </a:p>
          <a:p>
            <a:pPr lvl="1"/>
            <a:r>
              <a:rPr lang="hr-HR" dirty="0"/>
              <a:t>udruge </a:t>
            </a:r>
            <a:r>
              <a:rPr lang="hr-HR" dirty="0" err="1"/>
              <a:t>šumomoposjednika</a:t>
            </a:r>
            <a:endParaRPr lang="hr-HR" dirty="0"/>
          </a:p>
          <a:p>
            <a:pPr lvl="1"/>
            <a:r>
              <a:rPr lang="hr-HR" dirty="0"/>
              <a:t>jedinice lokalne samouprave koje nisu u kategoriji privatnog </a:t>
            </a:r>
            <a:r>
              <a:rPr lang="hr-HR" dirty="0" err="1"/>
              <a:t>šumoposjednika</a:t>
            </a:r>
            <a:r>
              <a:rPr lang="hr-HR" dirty="0"/>
              <a:t>.</a:t>
            </a:r>
          </a:p>
          <a:p>
            <a:pPr marL="457200" lvl="1" indent="0">
              <a:buNone/>
            </a:pPr>
            <a:endParaRPr lang="hr-HR" dirty="0"/>
          </a:p>
          <a:p>
            <a:pPr marL="0" lvl="1" indent="0">
              <a:buNone/>
            </a:pPr>
            <a:r>
              <a:rPr lang="hr-HR" u="sng" dirty="0"/>
              <a:t>Uvjeti prihvatljivosti korisnika koje korisnik treba ispunjavati u postupku dodjele potpore </a:t>
            </a:r>
            <a:r>
              <a:rPr lang="pl-PL" u="sng" dirty="0"/>
              <a:t>i zadržati tijekom postupka provedbe projekta su</a:t>
            </a:r>
            <a:r>
              <a:rPr lang="hr-HR" u="sng" dirty="0"/>
              <a:t>:</a:t>
            </a:r>
          </a:p>
          <a:p>
            <a:pPr lvl="1"/>
            <a:r>
              <a:rPr lang="hr-HR" dirty="0"/>
              <a:t>privatni </a:t>
            </a:r>
            <a:r>
              <a:rPr lang="hr-HR" dirty="0" err="1"/>
              <a:t>šumoposjednik</a:t>
            </a:r>
            <a:r>
              <a:rPr lang="hr-HR" dirty="0"/>
              <a:t> mora biti upisan u Upisnik privatnih </a:t>
            </a:r>
            <a:r>
              <a:rPr lang="hr-HR" dirty="0" err="1"/>
              <a:t>šumoposjednika</a:t>
            </a:r>
            <a:endParaRPr lang="hr-HR" dirty="0"/>
          </a:p>
          <a:p>
            <a:pPr lvl="1"/>
            <a:r>
              <a:rPr lang="hr-HR" dirty="0"/>
              <a:t>udruge moraju biti registrirane u skladu s propisima koji uređuju osnivanje, pravni položaj, djelovanje, registraciju, financiranje, imovinu, odgovornost, statusne promjene, nadzor i prestanak postojanja udruge i moraju imati djelatnost registriranu u Registru udruga usmjerenu na gospodarenje šumama</a:t>
            </a:r>
          </a:p>
          <a:p>
            <a:pPr lvl="1"/>
            <a:r>
              <a:rPr lang="hr-HR" dirty="0"/>
              <a:t>mora imati podmirene odnosno uređene financijske obveze prema državnom proračunu Republike Hrvatske</a:t>
            </a:r>
          </a:p>
          <a:p>
            <a:pPr lvl="1"/>
            <a:r>
              <a:rPr lang="hr-HR" dirty="0"/>
              <a:t>ne smije biti u postupku </a:t>
            </a:r>
            <a:r>
              <a:rPr lang="hr-HR" dirty="0" err="1"/>
              <a:t>predstečaja</a:t>
            </a:r>
            <a:r>
              <a:rPr lang="hr-HR" dirty="0"/>
              <a:t>, stečaja, stečaja potrošača ili likvidacije u skladu s posebnim propisima te ne smije biti poduzetnik u teškoćama kako je definirano Uredbom Komisije (EU) br. 2022/2472</a:t>
            </a:r>
          </a:p>
          <a:p>
            <a:pPr lvl="1"/>
            <a:r>
              <a:rPr lang="hr-HR" dirty="0"/>
              <a:t>ne smije mu trajati razdoblje isključenja iz mogućnosti dodjele potpore u kalendarskoj godini donošenja pravomoćne presude i sljedeće tri kalendarske godine</a:t>
            </a:r>
          </a:p>
          <a:p>
            <a:pPr lvl="1">
              <a:spcAft>
                <a:spcPts val="1200"/>
              </a:spcAft>
            </a:pPr>
            <a:r>
              <a:rPr lang="hr-HR" dirty="0"/>
              <a:t>ne smije davati lažne podatke pri dostavi zahtjeva za potporu/ isplatu i dokumentacije</a:t>
            </a:r>
          </a:p>
          <a:p>
            <a:pPr marL="87313" lvl="1" indent="0">
              <a:buNone/>
            </a:pPr>
            <a:r>
              <a:rPr lang="hr-HR" u="sng" dirty="0"/>
              <a:t>Neispunjavanje uvjeta tijekom dodjele potpore ili provedbe projekta → zahtjev se odbija</a:t>
            </a:r>
          </a:p>
          <a:p>
            <a:pPr marL="87313" lvl="1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09315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korisnika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38076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r-HR" u="sng" dirty="0"/>
              <a:t>Tijekom ex post razdoblja (5 godina od konačne isplate) korisnik mora:</a:t>
            </a:r>
          </a:p>
          <a:p>
            <a:pPr lvl="1"/>
            <a:r>
              <a:rPr lang="hr-HR" dirty="0"/>
              <a:t>ispuniti sve obveze propisane ovim Pravilnikom, ugovorom o financiranju te odlukom o dodjeli sredstava</a:t>
            </a:r>
          </a:p>
          <a:p>
            <a:pPr lvl="1"/>
            <a:r>
              <a:rPr lang="hr-HR" dirty="0"/>
              <a:t>mora postojati, poslovati i upotrebljavati ulaganje u skladu s odobrenom namjenom</a:t>
            </a:r>
          </a:p>
          <a:p>
            <a:pPr lvl="1"/>
            <a:r>
              <a:rPr lang="hr-HR" dirty="0"/>
              <a:t>ne smije biti u stečaju, stečaju potrošača ili likvidaciji</a:t>
            </a:r>
          </a:p>
          <a:p>
            <a:pPr lvl="1"/>
            <a:r>
              <a:rPr lang="hr-HR" dirty="0"/>
              <a:t>mora imati i čuvati originalnu dokumentaciju vezano uz ulaganje</a:t>
            </a:r>
          </a:p>
          <a:p>
            <a:pPr lvl="1"/>
            <a:r>
              <a:rPr lang="hr-HR" dirty="0"/>
              <a:t>korisnik privatni </a:t>
            </a:r>
            <a:r>
              <a:rPr lang="hr-HR" dirty="0" err="1"/>
              <a:t>šumoposjednik</a:t>
            </a:r>
            <a:r>
              <a:rPr lang="hr-HR" dirty="0"/>
              <a:t> mora biti upisan u Upisnik privatnih </a:t>
            </a:r>
            <a:r>
              <a:rPr lang="hr-HR" dirty="0" err="1"/>
              <a:t>šumoposjednika</a:t>
            </a:r>
            <a:endParaRPr lang="hr-HR" dirty="0"/>
          </a:p>
          <a:p>
            <a:pPr lvl="1"/>
            <a:r>
              <a:rPr lang="hr-HR" dirty="0"/>
              <a:t>korisnik udruga mora biti registriran u skladu s propisima koji uređuju osnivanje, pravni položaj, djelovanje, registraciju, financiranje, imovinu, odgovornost, statusne promjene, nadzor i prestanak postojanja udruge i mora imati djelatnost registriranu u Registru udruga usmjerenu na gospodarenje šumama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hr-HR" sz="2600" u="sng" dirty="0"/>
              <a:t>Neispunjavanje obveza u ex-post razdoblju </a:t>
            </a:r>
            <a:r>
              <a:rPr lang="hr-HR" sz="2600" dirty="0"/>
              <a:t>→ Agencija može tražiti od korisnika dodatna pojašnjenja i ostaviti mu primjeren rok za rješavanje nastale situacije → financijska korekcija ili povrat dijela isplaćene potpore ili cjelokupno isplaćene potpore</a:t>
            </a:r>
          </a:p>
          <a:p>
            <a:pPr marL="0" indent="0">
              <a:buNone/>
            </a:pPr>
            <a:r>
              <a:rPr lang="hr-HR" sz="2600" dirty="0"/>
              <a:t>Uvjeti prihvatljivosti korisnika ne smiju se umjetno stvarati u skladu s člankom 62. Uredbe (EU) br. 2021/2116 </a:t>
            </a:r>
          </a:p>
        </p:txBody>
      </p:sp>
    </p:spTree>
    <p:extLst>
      <p:ext uri="{BB962C8B-B14F-4D97-AF65-F5344CB8AC3E}">
        <p14:creationId xmlns:p14="http://schemas.microsoft.com/office/powerpoint/2010/main" val="230579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Slika 7" descr="Slika na kojoj se prikazuje biljka, drvo, vanjski, list&#10;&#10;Opis je automatski generiran">
            <a:extLst>
              <a:ext uri="{FF2B5EF4-FFF2-40B4-BE49-F238E27FC236}">
                <a16:creationId xmlns:a16="http://schemas.microsoft.com/office/drawing/2014/main" id="{A8938743-DBA4-AC84-5770-44398DB25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0" b="84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2676B3-96C1-450E-58F9-9F421DC63B44}"/>
              </a:ext>
            </a:extLst>
          </p:cNvPr>
          <p:cNvSpPr txBox="1">
            <a:spLocks/>
          </p:cNvSpPr>
          <p:nvPr/>
        </p:nvSpPr>
        <p:spPr>
          <a:xfrm>
            <a:off x="0" y="2491022"/>
            <a:ext cx="12192000" cy="814812"/>
          </a:xfrm>
          <a:prstGeom prst="roundRect">
            <a:avLst/>
          </a:prstGeom>
          <a:solidFill>
            <a:srgbClr val="FFFFFF">
              <a:alpha val="76078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Uvjeti prihvatljivosti </a:t>
            </a:r>
            <a:r>
              <a:rPr lang="hr-HR" sz="3200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projekta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531C6719-02B2-5F2B-F7CC-46C69ED85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95" t="70438" r="6227" b="16720"/>
          <a:stretch/>
        </p:blipFill>
        <p:spPr>
          <a:xfrm>
            <a:off x="10561446" y="5060272"/>
            <a:ext cx="985501" cy="11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78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30AF8C-A9D7-644E-47DB-41EF6F2B0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B871D-382C-520E-D229-783EE7742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projekta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0D28F7C3-C04A-FC0F-2A9D-3FAE67021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5"/>
            <a:ext cx="10864850" cy="4721276"/>
          </a:xfrm>
        </p:spPr>
        <p:txBody>
          <a:bodyPr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hr-HR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Uvjeti prihvatljivosti projekta u postupku dodjele potpore su:</a:t>
            </a:r>
          </a:p>
          <a:p>
            <a:pPr lvl="1"/>
            <a:r>
              <a:rPr lang="hr-HR" dirty="0"/>
              <a:t>provodi se na području Republike Hrvatske</a:t>
            </a:r>
          </a:p>
          <a:p>
            <a:pPr lvl="1"/>
            <a:r>
              <a:rPr lang="hr-HR" dirty="0"/>
              <a:t>mora se odnositi na ulaganje u izgradnju i/ili rekonstrukciju primarne šumske prometne infrastrukture (šumske ceste)</a:t>
            </a:r>
          </a:p>
          <a:p>
            <a:pPr lvl="1"/>
            <a:r>
              <a:rPr lang="hr-HR" dirty="0"/>
              <a:t>ne odnosi se na izgradnju i/ili rekonstrukciju ceste kojom nastaje nerazvrstana ili javna cesta kako je definirano propisom kojim se uređuju javne i nerazvrstane ceste</a:t>
            </a:r>
          </a:p>
          <a:p>
            <a:pPr lvl="1"/>
            <a:r>
              <a:rPr lang="hr-HR" dirty="0"/>
              <a:t>mora imati izrađenu/ishođenu svu potrebnu dokumentaciju u skladu s propisima kojima se uređuje gradnja i prostorno uređenje</a:t>
            </a:r>
          </a:p>
          <a:p>
            <a:pPr lvl="1"/>
            <a:r>
              <a:rPr lang="hr-HR" dirty="0"/>
              <a:t>mora se odnositi na jednostavne građevine i radove u skladu s propisom koji određuje jednostavne i druge građevine i radove</a:t>
            </a:r>
          </a:p>
          <a:p>
            <a:pPr lvl="1"/>
            <a:r>
              <a:rPr lang="hr-HR" dirty="0"/>
              <a:t>nema značajan negativan utjecaj na okoliš i/ili ciljeve očuvanja i cjelovitost područja ekološke mreže i/ili na zaštićene dijelove prirode </a:t>
            </a:r>
          </a:p>
          <a:p>
            <a:pPr lvl="1"/>
            <a:r>
              <a:rPr lang="hr-HR" dirty="0"/>
              <a:t>mora ostvariti minimalni broj bodova (prag prolaznosti) temeljem kriterija odabira iz Priloga 1 Pravilnika</a:t>
            </a:r>
          </a:p>
          <a:p>
            <a:pPr lvl="1"/>
            <a:r>
              <a:rPr lang="hr-HR" dirty="0"/>
              <a:t>ako se ulaganje provodi na području više gospodarskih jedinica, sve gospodarske jedinice moraju ispunjavati uvjete prihvatljivosti </a:t>
            </a:r>
          </a:p>
          <a:p>
            <a:pPr lvl="1"/>
            <a:r>
              <a:rPr lang="hr-HR" dirty="0"/>
              <a:t>radovi izgradnje primarne šumske prometne infrastrukture, koji su planirani šumskogospodarskim planom, moraju imati rješenje Ministarstva o odobrenju šumskogospodarskog plana u kojem je propisana izgradnja primarne šumske prometne infrastrukture </a:t>
            </a:r>
            <a:endParaRPr kumimoji="0" lang="hr-H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74447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7A2887-D821-3B8F-1512-B6995F645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F9337-3C89-762B-3647-912C9DB12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projekta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A49B49F2-4DB6-41B4-A0BF-AD3A78DF0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721274"/>
          </a:xfrm>
        </p:spPr>
        <p:txBody>
          <a:bodyPr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Uvjeti prihvatljivosti projekta u postupku dodjele potpore su:</a:t>
            </a:r>
          </a:p>
          <a:p>
            <a:pPr lvl="1"/>
            <a:r>
              <a:rPr lang="hr-HR" dirty="0"/>
              <a:t>radovi izgradnje primarne šumske prometne infrastrukture, koji nisu planirani šumskogospodarskim planom, moraju imati suglasnost Ministarstva </a:t>
            </a:r>
          </a:p>
          <a:p>
            <a:pPr lvl="1"/>
            <a:r>
              <a:rPr lang="hr-HR" dirty="0"/>
              <a:t>projekt rekonstrukcije primarne šumske prometne infrastrukture mora imati potvrdu Ministarstva kojom se dokazuje da je postojeća šumska cesta evidentirana u šumskogospodarskom planu  </a:t>
            </a:r>
          </a:p>
          <a:p>
            <a:pPr lvl="1"/>
            <a:r>
              <a:rPr lang="hr-HR" dirty="0"/>
              <a:t>prilikom podnošenja zahtjeva za potporu, kod ulaganja u izgradnju i/ili rekonstrukciju primarne šumske prometne infrastrukture, korisnik je u obvezi priložiti Elaborat učinkovitosti mreže šumskih prometnica - primarne šumske prometne infrastrukture, u skladu s Prilogom 2 Pravilnika</a:t>
            </a:r>
          </a:p>
          <a:p>
            <a:pPr lvl="1"/>
            <a:r>
              <a:rPr lang="hr-HR" dirty="0"/>
              <a:t>prilikom ulaganja u izgradnju primarne šumske prometne infrastrukture u Elaboratu učinkovitosti mreže šumskih prometnica – primarne šumske prometne infrastrukture mora biti navedena gustoća mreže primarne šumske prometne infrastrukture nakon provedbe ulaganja</a:t>
            </a:r>
          </a:p>
          <a:p>
            <a:pPr lvl="1"/>
            <a:r>
              <a:rPr lang="hr-HR" dirty="0"/>
              <a:t>maksimalna gustoća mreže primarne šumske prometne infrastrukture svake gospodarske jedinice nakon provedbe ulaganja ne smije prelaziti vrijednosti kako slijedi: </a:t>
            </a:r>
          </a:p>
          <a:p>
            <a:pPr lvl="2"/>
            <a:r>
              <a:rPr lang="hr-HR" dirty="0"/>
              <a:t>1. nizinsko područje 15 km/1000 ha </a:t>
            </a:r>
          </a:p>
          <a:p>
            <a:pPr lvl="2"/>
            <a:r>
              <a:rPr lang="hr-HR" dirty="0"/>
              <a:t>2. brdsko područje 25 km/1000 ha </a:t>
            </a:r>
          </a:p>
          <a:p>
            <a:pPr lvl="2"/>
            <a:r>
              <a:rPr lang="hr-HR" dirty="0"/>
              <a:t>3. planinsko uključujući visoki krš područje 30 km/1000 ha i </a:t>
            </a:r>
          </a:p>
          <a:p>
            <a:pPr lvl="2"/>
            <a:r>
              <a:rPr lang="hr-HR" dirty="0"/>
              <a:t>4. primorsko krško područje 15 km/1000 ha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59974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B1F801-FF4D-38AD-35A5-0BDD35B8E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3B64C-B866-288D-132A-C9F6DE26D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projekta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E8F144DA-E8A2-F803-397B-BADFE8FD1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912122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Uvjeti prihvatljivosti projekta u postupku dodjele potpore su:</a:t>
            </a:r>
          </a:p>
          <a:p>
            <a:pPr lvl="1"/>
            <a:r>
              <a:rPr lang="hr-HR" dirty="0"/>
              <a:t>provodi se u šumi/šumskom zemljištu, odnosno prolazi kroz šumu/šumsko zemljište i/ili prolazi neposredno granicom gospodarske jedinice</a:t>
            </a:r>
          </a:p>
          <a:p>
            <a:pPr lvl="1"/>
            <a:r>
              <a:rPr lang="hr-HR" dirty="0"/>
              <a:t>iznimno, dio planirane primarne šumske prometne infrastrukture može se nalaziti izvan šume/šumskog zemljišta, ali u duljini ne većoj od 25% u odnosu na duljinu koja se nalazi u šumi/šumskom zemljištu</a:t>
            </a:r>
          </a:p>
          <a:p>
            <a:pPr lvl="1"/>
            <a:r>
              <a:rPr lang="hr-HR" dirty="0"/>
              <a:t>korisnik mora biti vlasnik zemljišta na kojem je planirana primarna šumska prometna infrastruktura ili mora imati ugovor o osnivanju prava građenja sklopljen s vlasnikom zemljišta na rok od najmanje 10 godina, računajući od datuma podnošenja prvog dijela zahtjeva za potporu i biti upisan u zemljišne knjige i/ili mora imati suglasnost svih vlasnika/suvlasnika zemljišta na kojem je planirana primarna šumska prometna infrastruktura i/ili mora imati suglasnost pravnih osoba koje gospodare šumom/šumskim zemljištem u vlasništvu Republike Hrvatske, a na kojem je planirana primarna šumska prometna infrastruktura (ne odnosi na korisnike pravne osobe koje gospodare šumom/šumskim zemljištem u vlasništvu Republike Hrvatske, kada je planirana primarna šumska prometna infrastruktura u toj šumi/na tom šumskom zemljištu)</a:t>
            </a:r>
          </a:p>
        </p:txBody>
      </p:sp>
    </p:spTree>
    <p:extLst>
      <p:ext uri="{BB962C8B-B14F-4D97-AF65-F5344CB8AC3E}">
        <p14:creationId xmlns:p14="http://schemas.microsoft.com/office/powerpoint/2010/main" val="1218340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13FF03-1F1C-664C-5F8D-49B288AC3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BA137-139C-F079-F1C5-6E1EA0C4C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projekta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FBBAF8C-D266-82CA-08E9-349D2AEA0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912122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Uvjeti prihvatljivosti projekta u postupku dodjele potpore su:</a:t>
            </a:r>
          </a:p>
          <a:p>
            <a:pPr lvl="1"/>
            <a:r>
              <a:rPr lang="hr-HR" dirty="0"/>
              <a:t>Elaborat učinkovitosti mreže šumskih prometnica – primarne šumske prometne infrastrukture kod kompleksnih ulaganja mora biti jedinstveni dokument za čitavo područje zahvata otvaranja šuma </a:t>
            </a:r>
          </a:p>
          <a:p>
            <a:pPr lvl="1"/>
            <a:r>
              <a:rPr lang="hr-HR" dirty="0"/>
              <a:t>u Elaboratu učinkovitosti mreže šumskih prometnica kod kompleksnih ulaganja korisnik mora, kroz povećanje učinkovitosti mreže primarne šumske prometne infrastrukture, dokazati opravdanost ulaganja za svaku šumsku cestu zasebno </a:t>
            </a:r>
          </a:p>
          <a:p>
            <a:pPr lvl="1"/>
            <a:r>
              <a:rPr lang="hr-HR" dirty="0"/>
              <a:t>Elaborat učinkovitosti mreže šumskih prometnica - primarne šumske prometne infrastrukture mora biti izrađen i ovjeren od strane ovlaštenog inženjera šumarstva za šumske prometnice i šumarsko graditeljstvo koji nije zaposlenik korisnika, u skladu sa Statutom Hrvatske komore inženjera šumarstva i drvne tehnologije</a:t>
            </a:r>
          </a:p>
          <a:p>
            <a:pPr lvl="1"/>
            <a:r>
              <a:rPr lang="hr-HR" dirty="0"/>
              <a:t>asfaltirana primarna šumska prometna infrastruktura je prihvatljiva samo ako je asfaltiranje na spoju primarne šumske prometne infrastrukture s javnom cestom odnosno s nerazvrstanom cestom, u skladu s posebnim uvjetima propisanim od strane javnopravnog tijela nadležnog za navedenu javnu cestu odnosno nerazvrstanu cestu, a što se dokazuje spomenutim posebnim uvjetima</a:t>
            </a:r>
          </a:p>
        </p:txBody>
      </p:sp>
    </p:spTree>
    <p:extLst>
      <p:ext uri="{BB962C8B-B14F-4D97-AF65-F5344CB8AC3E}">
        <p14:creationId xmlns:p14="http://schemas.microsoft.com/office/powerpoint/2010/main" val="2171715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016FF7-5322-2F13-C68F-DA082F7C0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76DEE-BE38-8B58-8143-FAC80E574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projekta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EBD11335-DC1E-5EFC-04D8-AE8C8118B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721274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Uvjeti prihvatljivosti projekta u postupku dodjele potpore su:</a:t>
            </a:r>
            <a:endParaRPr lang="hr-HR" sz="2000" dirty="0"/>
          </a:p>
          <a:p>
            <a:pPr lvl="1"/>
            <a:r>
              <a:rPr lang="hr-HR" sz="2000" dirty="0"/>
              <a:t>aktivnosti projekta ne smiju započeti prije podnošenja prvog dijela zahtjeva za potporu, uključujući sklapanje ugovora s izvođačima/dobavljačima ili izvršenje narudžbe radova/robe od njih, osim pripremnih aktivnosti koje uključuju nastale opće troškove, stjecanje vlasništva nad nekretninom na kojoj će se obavljati investicija, ishođenje građevinske i drugih dozvola i s njima povezane aktivnosti, izuzev prijave početka građenja koja podrazumijeva da su aktivnosti projekta započete</a:t>
            </a:r>
          </a:p>
          <a:p>
            <a:pPr lvl="1"/>
            <a:r>
              <a:rPr lang="hr-HR" sz="2000" dirty="0"/>
              <a:t>nakon administrativne kontrole prihvatljivosti projekta i/ili troškova nije isključeno kao neprihvatljivo/neodobreno više od 50 % iznosa ulaganja za koje korisnik traži potporu, bez općih troškova</a:t>
            </a:r>
          </a:p>
          <a:p>
            <a:pPr lvl="1"/>
            <a:r>
              <a:rPr lang="hr-HR" sz="2000" dirty="0"/>
              <a:t>iznos potpore za dodjelu mora biti jednak ili veći od najniže propisane vrijednosti javne potpore</a:t>
            </a:r>
          </a:p>
          <a:p>
            <a:pPr lvl="1"/>
            <a:r>
              <a:rPr lang="hr-HR" sz="2000" dirty="0"/>
              <a:t>korisnik mora opisati planirane izvore financiranja projekta za visinu planiranog iznosa projekt</a:t>
            </a:r>
            <a:endParaRPr lang="hr-HR" sz="2100" u="sng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hr-HR" sz="21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1" indent="0">
              <a:spcBef>
                <a:spcPts val="1000"/>
              </a:spcBef>
              <a:buNone/>
              <a:defRPr/>
            </a:pPr>
            <a:r>
              <a:rPr kumimoji="0" lang="hr-HR" sz="2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Neispunjavanje uvjeta tijekom postupka dodjele potpore → zahtjev se odbija </a:t>
            </a:r>
          </a:p>
          <a:p>
            <a:pPr marL="342900" lvl="1" indent="-342900">
              <a:spcBef>
                <a:spcPts val="1000"/>
              </a:spcBef>
              <a:defRPr/>
            </a:pPr>
            <a:r>
              <a:rPr lang="hr-HR" sz="1900" dirty="0"/>
              <a:t>zahtjev se ne odbija u slučaju troškova iznad 25% ukupne planirane duljine prometnice koja se nalaziti izvan šume/šumskog zemljišta, već se korisniku ne odobrava potpora za troškove iznad 25%</a:t>
            </a:r>
          </a:p>
        </p:txBody>
      </p:sp>
    </p:spTree>
    <p:extLst>
      <p:ext uri="{BB962C8B-B14F-4D97-AF65-F5344CB8AC3E}">
        <p14:creationId xmlns:p14="http://schemas.microsoft.com/office/powerpoint/2010/main" val="253593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Sadržaj prezentacije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hr-HR" dirty="0"/>
              <a:t>Pravna osnova</a:t>
            </a:r>
          </a:p>
          <a:p>
            <a:r>
              <a:rPr lang="hr-HR" dirty="0"/>
              <a:t>Intervencija 73.08.</a:t>
            </a:r>
          </a:p>
          <a:p>
            <a:pPr lvl="1"/>
            <a:r>
              <a:rPr lang="hr-HR" dirty="0"/>
              <a:t>Potpora</a:t>
            </a:r>
          </a:p>
          <a:p>
            <a:pPr lvl="1"/>
            <a:r>
              <a:rPr lang="hr-HR" dirty="0"/>
              <a:t>Uvjeti prihvatljivosti korisnika</a:t>
            </a:r>
          </a:p>
          <a:p>
            <a:pPr lvl="1"/>
            <a:r>
              <a:rPr lang="hr-HR" dirty="0"/>
              <a:t>Uvjeti prihvatljivosti projekta</a:t>
            </a:r>
          </a:p>
          <a:p>
            <a:pPr lvl="1"/>
            <a:r>
              <a:rPr lang="hr-HR" dirty="0"/>
              <a:t>Kriteriji odabira</a:t>
            </a:r>
          </a:p>
          <a:p>
            <a:pPr lvl="1"/>
            <a:r>
              <a:rPr lang="hr-HR" dirty="0"/>
              <a:t>Natječaj</a:t>
            </a:r>
          </a:p>
        </p:txBody>
      </p:sp>
    </p:spTree>
    <p:extLst>
      <p:ext uri="{BB962C8B-B14F-4D97-AF65-F5344CB8AC3E}">
        <p14:creationId xmlns:p14="http://schemas.microsoft.com/office/powerpoint/2010/main" val="561482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54B7CE-F101-B9CC-68C4-DF95D7554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EA9C3-D3E9-9A9D-6856-12264AE09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projekta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A782DB3D-750D-128A-1036-52D761D4F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5310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sz="3800" u="sng" dirty="0"/>
              <a:t>Uvjeti prihvatljivosti projekta koje projekt mora ispunjavati i zadržati u postupku provedbe projekta su:</a:t>
            </a:r>
          </a:p>
          <a:p>
            <a:pPr lvl="1">
              <a:lnSpc>
                <a:spcPct val="100000"/>
              </a:lnSpc>
              <a:defRPr/>
            </a:pPr>
            <a:r>
              <a:rPr lang="hr-HR" sz="3000" dirty="0">
                <a:solidFill>
                  <a:prstClr val="black"/>
                </a:solidFill>
                <a:latin typeface="Calibri" panose="020F0502020204030204"/>
              </a:rPr>
              <a:t>projekt mora biti namijenjen javnoj upotrebi/korištenju i mora biti javno dostupan pojedincima i interesnim skupinama</a:t>
            </a:r>
          </a:p>
          <a:p>
            <a:pPr lvl="1">
              <a:lnSpc>
                <a:spcPct val="100000"/>
              </a:lnSpc>
              <a:defRPr/>
            </a:pPr>
            <a:r>
              <a:rPr lang="hr-HR" sz="3000" dirty="0">
                <a:solidFill>
                  <a:prstClr val="black"/>
                </a:solidFill>
                <a:latin typeface="Calibri" panose="020F0502020204030204"/>
              </a:rPr>
              <a:t>projekt mora imati izrađenu/ishođenu svu potrebnu dokumentaciju u skladu s propisima kojima se uređuje gradnja i prostorno uređenje</a:t>
            </a:r>
          </a:p>
          <a:p>
            <a:pPr lvl="1">
              <a:lnSpc>
                <a:spcPct val="100000"/>
              </a:lnSpc>
              <a:defRPr/>
            </a:pPr>
            <a:r>
              <a:rPr lang="hr-HR" sz="3000" dirty="0">
                <a:solidFill>
                  <a:prstClr val="black"/>
                </a:solidFill>
                <a:latin typeface="Calibri" panose="020F0502020204030204"/>
              </a:rPr>
              <a:t>ne smije se odnositi na izgradnju ili rekonstrukciju ceste kojom nastaje nerazvrstana ili javna cesta kako je definirano propisom kojim se uređuju javne i nerazvrstane ceste </a:t>
            </a:r>
          </a:p>
          <a:p>
            <a:pPr lvl="1">
              <a:lnSpc>
                <a:spcPct val="100000"/>
              </a:lnSpc>
              <a:defRPr/>
            </a:pPr>
            <a:r>
              <a:rPr lang="hr-HR" sz="3000" dirty="0">
                <a:solidFill>
                  <a:prstClr val="black"/>
                </a:solidFill>
                <a:latin typeface="Calibri" panose="020F0502020204030204"/>
              </a:rPr>
              <a:t>asfaltirana primarna šumska prometna infrastruktura je prihvatljiva samo ako je asfaltiranje na spoju primarne šumske prometne infrastrukture s javnom cestom odnosno s nerazvrstanom cestom, u skladu s posebnim uvjetima propisanim od strane javnopravnog tijela nadležnog za navedenu javnu cestu odnosno nerazvrstanu cestu</a:t>
            </a:r>
          </a:p>
          <a:p>
            <a:pPr lvl="1">
              <a:lnSpc>
                <a:spcPct val="100000"/>
              </a:lnSpc>
              <a:defRPr/>
            </a:pPr>
            <a:r>
              <a:rPr lang="hr-HR" sz="3000" dirty="0">
                <a:solidFill>
                  <a:prstClr val="black"/>
                </a:solidFill>
                <a:latin typeface="Calibri" panose="020F0502020204030204"/>
              </a:rPr>
              <a:t>projekt mora ispunjavati uvjete, kako je navedeno u članku 18. Pravilnika, po kojima je ostvaren broj bodova temeljem kriterija odabira iz Priloga 1 Pravilnika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15432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707464-6F78-1961-B7DD-753D2234B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CBF92-F1B9-4084-8ADB-A0423FA04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projekta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D5737807-0FFC-64C5-208D-AF81C7C4E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5310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sz="3800" u="sng" dirty="0"/>
              <a:t>Uvjeti prihvatljivosti projekta koje projekt mora ispunjavati i zadržati u postupku provedbe projekta su:</a:t>
            </a:r>
          </a:p>
          <a:p>
            <a:pPr lvl="1">
              <a:lnSpc>
                <a:spcPct val="100000"/>
              </a:lnSpc>
              <a:defRPr/>
            </a:pPr>
            <a:r>
              <a:rPr lang="hr-HR" sz="3000" dirty="0">
                <a:solidFill>
                  <a:prstClr val="black"/>
                </a:solidFill>
                <a:latin typeface="Calibri" panose="020F0502020204030204"/>
              </a:rPr>
              <a:t>korisnik ne smije na ulaganju napraviti značajne promjene koje mijenjaju svrhu, namjenu i vrstu odobrenog ulaganja, promijeniti vlasništvo nad ulaganjem, dati ulaganje u zakup ili najam ili ga premjestiti, a iznimno, moguća su odstupanja u slučajevima više sile ili nastupa izvanrednih okolnosti </a:t>
            </a:r>
          </a:p>
          <a:p>
            <a:pPr lvl="1">
              <a:lnSpc>
                <a:spcPct val="100000"/>
              </a:lnSpc>
              <a:defRPr/>
            </a:pPr>
            <a:r>
              <a:rPr lang="hr-HR" sz="3000" dirty="0">
                <a:solidFill>
                  <a:prstClr val="black"/>
                </a:solidFill>
                <a:latin typeface="Calibri" panose="020F0502020204030204"/>
              </a:rPr>
              <a:t>isti prihvatljivi troškovi unutar projekta ne smiju biti predmet nijednog drugog financiranja iz proračuna Europske unije </a:t>
            </a:r>
          </a:p>
          <a:p>
            <a:pPr lvl="1">
              <a:lnSpc>
                <a:spcPct val="100000"/>
              </a:lnSpc>
              <a:defRPr/>
            </a:pPr>
            <a:r>
              <a:rPr lang="hr-HR" sz="3000" dirty="0">
                <a:solidFill>
                  <a:prstClr val="black"/>
                </a:solidFill>
                <a:latin typeface="Calibri" panose="020F0502020204030204"/>
              </a:rPr>
              <a:t>projekt može primiti potporu i iz drugih izvora te fondova Europske unije samo ako ukupni kumulativni iznos potpore dodijeljen u okviru različitih oblika potpore ne premašuje najveći intenzitet ili iznos potpore iz glave III. Uredbe (EU) br. 2021/2115 i Pravilnika i uz izbjegavanje dvostrukog financiranja istog troška</a:t>
            </a:r>
          </a:p>
          <a:p>
            <a:pPr lvl="1">
              <a:lnSpc>
                <a:spcPct val="100000"/>
              </a:lnSpc>
              <a:defRPr/>
            </a:pPr>
            <a:r>
              <a:rPr lang="hr-HR" sz="3000" dirty="0">
                <a:solidFill>
                  <a:prstClr val="black"/>
                </a:solidFill>
                <a:latin typeface="Calibri" panose="020F0502020204030204"/>
              </a:rPr>
              <a:t>projekt mora biti stavljen u funkciju/uporabu ili biti spreman za uporabu</a:t>
            </a:r>
          </a:p>
          <a:p>
            <a:pPr lvl="1">
              <a:lnSpc>
                <a:spcPct val="100000"/>
              </a:lnSpc>
              <a:defRPr/>
            </a:pPr>
            <a:r>
              <a:rPr lang="hr-HR" sz="3000" dirty="0">
                <a:solidFill>
                  <a:prstClr val="black"/>
                </a:solidFill>
                <a:latin typeface="Calibri" panose="020F0502020204030204"/>
              </a:rPr>
              <a:t>projekt mora biti vidljivo i na propisan način označen u skladu s i člankom 51. Pravilnika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11048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4F8C27-19F2-7DD2-09E4-6BB96E5DB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F6573-64FE-F6D4-78C6-94AE4A16C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projekta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69718F4C-0909-93E6-BAD6-24B0D54A7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53107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2600" u="sng" dirty="0">
                <a:solidFill>
                  <a:prstClr val="black"/>
                </a:solidFill>
                <a:latin typeface="Calibri" panose="020F0502020204030204"/>
              </a:rPr>
              <a:t>Neispunjavanje uvjeta tijekom postupka provedbe projekta:</a:t>
            </a:r>
          </a:p>
          <a:p>
            <a:pPr>
              <a:defRPr/>
            </a:pPr>
            <a:r>
              <a:rPr lang="hr-HR" sz="2400" dirty="0"/>
              <a:t>ako korisnik tijekom postupka provedbe projekta ne ispuni uvjete → zahtjev se odbija</a:t>
            </a:r>
          </a:p>
          <a:p>
            <a:pPr>
              <a:defRPr/>
            </a:pPr>
            <a:r>
              <a:rPr lang="hr-HR" sz="2400" dirty="0"/>
              <a:t>prihvatljivi troškovi nakon kontrole &lt;50 % odobrenih troškova→ odbijanje zahtjeva za isplatu (ako je već isplaćeno — odluka o povratu sredstava)</a:t>
            </a:r>
          </a:p>
          <a:p>
            <a:pPr>
              <a:defRPr/>
            </a:pPr>
            <a:r>
              <a:rPr lang="hr-HR" sz="2400" dirty="0"/>
              <a:t>prihvatljivi troškovi nakon kontrole 50 – 80 % odobrenih troškova→ primjena financijske korekcije (umanjenje potpore)</a:t>
            </a:r>
          </a:p>
          <a:p>
            <a:pPr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14966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C14A5D-7C58-5230-17A2-CD6023C6A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3BE7F-10F4-E1FD-199A-4510443DA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projekta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3C741294-A0B7-69A4-EE7E-DF1B31D84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531076"/>
          </a:xfrm>
        </p:spPr>
        <p:txBody>
          <a:bodyPr>
            <a:normAutofit fontScale="85000" lnSpcReduction="20000"/>
          </a:bodyPr>
          <a:lstStyle/>
          <a:p>
            <a:pPr marL="0" lvl="1" indent="0">
              <a:lnSpc>
                <a:spcPct val="100000"/>
              </a:lnSpc>
              <a:buNone/>
              <a:defRPr/>
            </a:pPr>
            <a:r>
              <a:rPr lang="hr-HR" sz="2800" u="sng" dirty="0"/>
              <a:t>Korisnik mora ispunjavati i zadržati sljedeće uvjete u vezi s projektom, u ex post razdoblju: </a:t>
            </a:r>
          </a:p>
          <a:p>
            <a:pPr lvl="1">
              <a:lnSpc>
                <a:spcPct val="100000"/>
              </a:lnSpc>
              <a:defRPr/>
            </a:pPr>
            <a:r>
              <a:rPr lang="hr-HR" dirty="0"/>
              <a:t>omogućiti da je projekt/ulaganje namijenjen javnoj upotrebi/korištenju i mora biti javno dostupan pojedincima i interesnim skupinama</a:t>
            </a:r>
          </a:p>
          <a:p>
            <a:pPr lvl="1">
              <a:lnSpc>
                <a:spcPct val="100000"/>
              </a:lnSpc>
              <a:defRPr/>
            </a:pPr>
            <a:r>
              <a:rPr lang="hr-HR" dirty="0"/>
              <a:t>na ulaganju ne smije napraviti značajne promjene koje mijenjaju svrhu, namjenu i vrstu ulaganja, promijeniti vlasništvo nad ulaganjem, dati ulaganje u zakup ili najam ili ga premjestiti. Iznimno, moguća su odstupanja u slučajevima više sile ili nastupa izvanrednih okolnosti u skladu s člankom 3. Uredbe (EU) 2021/2116</a:t>
            </a:r>
          </a:p>
          <a:p>
            <a:pPr lvl="1">
              <a:lnSpc>
                <a:spcPct val="100000"/>
              </a:lnSpc>
              <a:defRPr/>
            </a:pPr>
            <a:r>
              <a:rPr lang="hr-HR" dirty="0"/>
              <a:t>isti prihvatljivi troškovi unutar projekta ne smiju biti predmet nijednog drugog financiranja iz proračuna Europske unije  </a:t>
            </a:r>
          </a:p>
          <a:p>
            <a:pPr lvl="1">
              <a:lnSpc>
                <a:spcPct val="100000"/>
              </a:lnSpc>
              <a:defRPr/>
            </a:pPr>
            <a:r>
              <a:rPr lang="hr-HR" dirty="0"/>
              <a:t>projekt mora biti u funkciji i upotrebljavati se u skladu s odobrenom namjenom</a:t>
            </a:r>
          </a:p>
          <a:p>
            <a:pPr marL="457200" lvl="1" indent="0">
              <a:lnSpc>
                <a:spcPct val="100000"/>
              </a:lnSpc>
              <a:buNone/>
              <a:defRPr/>
            </a:pPr>
            <a:endParaRPr lang="hr-HR" dirty="0"/>
          </a:p>
          <a:p>
            <a:pPr marL="0" lvl="1" indent="0">
              <a:lnSpc>
                <a:spcPct val="100000"/>
              </a:lnSpc>
              <a:buNone/>
              <a:defRPr/>
            </a:pPr>
            <a:r>
              <a:rPr lang="hr-HR" u="sng" dirty="0"/>
              <a:t>Neispunjavanje obveza u ex-post razdoblju </a:t>
            </a:r>
            <a:r>
              <a:rPr lang="hr-HR" dirty="0"/>
              <a:t>→ Agencija može tražiti od korisnika dodatna pojašnjenja i ostaviti mu primjeren rok za rješavanje nastale situacije → financijska korekcija ili povrat dijela isplaćene potpore ili cjelokupno isplaćene potpore</a:t>
            </a:r>
          </a:p>
          <a:p>
            <a:pPr marL="87313" lvl="1" indent="0">
              <a:lnSpc>
                <a:spcPct val="100000"/>
              </a:lnSpc>
              <a:buNone/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54162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Slika 7" descr="Slika na kojoj se prikazuje trava, vanjski, biljka, pejsaž&#10;&#10;Opis je automatski generiran">
            <a:extLst>
              <a:ext uri="{FF2B5EF4-FFF2-40B4-BE49-F238E27FC236}">
                <a16:creationId xmlns:a16="http://schemas.microsoft.com/office/drawing/2014/main" id="{B751353F-2F10-1049-7BCD-47CA48F09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9" b="90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3CD4CC-6C06-E77D-B5E1-AC7606D6831F}"/>
              </a:ext>
            </a:extLst>
          </p:cNvPr>
          <p:cNvSpPr txBox="1">
            <a:spLocks/>
          </p:cNvSpPr>
          <p:nvPr/>
        </p:nvSpPr>
        <p:spPr>
          <a:xfrm>
            <a:off x="0" y="2491022"/>
            <a:ext cx="12192000" cy="814812"/>
          </a:xfrm>
          <a:prstGeom prst="roundRect">
            <a:avLst/>
          </a:prstGeom>
          <a:solidFill>
            <a:srgbClr val="FFFFFF">
              <a:alpha val="76078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sz="3200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Kriteriji odabira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D10EB09-9B93-B211-05FF-CD7BAB0A4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95" t="70438" r="6227" b="16720"/>
          <a:stretch/>
        </p:blipFill>
        <p:spPr>
          <a:xfrm>
            <a:off x="10561446" y="5060272"/>
            <a:ext cx="985501" cy="11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78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Kriteriji odabira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694BDEC-E424-9750-27E7-5BFF26867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191" y="429839"/>
            <a:ext cx="5002863" cy="617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38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FCDE2D-9968-689B-65AF-F5C833244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3C031-AC5D-7780-BE04-7B40B6A13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Kriteriji odabira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77CA36F-BA9F-7EB3-7AA1-8536D655C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81" y="995579"/>
            <a:ext cx="4871644" cy="486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80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Kriteriji odabira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528132"/>
            <a:ext cx="10864850" cy="40592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b="1" dirty="0"/>
              <a:t>Kriterij odabira br. 1 “Vrsta ulaganja“</a:t>
            </a:r>
            <a:endParaRPr lang="hr-HR" sz="2000" dirty="0"/>
          </a:p>
          <a:p>
            <a:r>
              <a:rPr lang="hr-HR" sz="2000" dirty="0"/>
              <a:t>Bodovi se dodjeljuju za ulaganja u izgradnju i rekonstrukciju kako je definirano u članku 3. stavku 1. točkama 24. i 25. ovoga Pravilnika. </a:t>
            </a:r>
          </a:p>
          <a:p>
            <a:r>
              <a:rPr lang="hr-HR" sz="2000" dirty="0"/>
              <a:t>U slučaju rekonstrukcije traktorskog puta u šumsku cestu, korisnik može ostvariti bodove za Ulaganje u izgradnju šumske ceste.</a:t>
            </a:r>
          </a:p>
          <a:p>
            <a:endParaRPr lang="hr-HR" sz="2000" dirty="0"/>
          </a:p>
          <a:p>
            <a:pPr marL="0" indent="0">
              <a:buNone/>
            </a:pPr>
            <a:r>
              <a:rPr lang="hr-HR" sz="2000" b="1" dirty="0"/>
              <a:t>Kriterij odabira br. 2 “Vrsta korisnika“</a:t>
            </a:r>
            <a:endParaRPr lang="hr-HR" sz="2000" dirty="0"/>
          </a:p>
          <a:p>
            <a:r>
              <a:rPr lang="hr-HR" sz="2000" dirty="0"/>
              <a:t>Korisnik privatni </a:t>
            </a:r>
            <a:r>
              <a:rPr lang="hr-HR" sz="2000" dirty="0" err="1"/>
              <a:t>šumoposjednik</a:t>
            </a:r>
            <a:r>
              <a:rPr lang="hr-HR" sz="2000" dirty="0"/>
              <a:t> može ostvariti 20 bodova na ovom kriteriju samo ako je upisan u Upisnik privatnih </a:t>
            </a:r>
            <a:r>
              <a:rPr lang="hr-HR" sz="2000" dirty="0" err="1"/>
              <a:t>šumoposjednika</a:t>
            </a:r>
            <a:r>
              <a:rPr lang="hr-HR" sz="2000" dirty="0"/>
              <a:t>.</a:t>
            </a:r>
          </a:p>
          <a:p>
            <a:pPr marL="0" indent="0">
              <a:buNone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850392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0303FD-3B25-B314-D823-5BDCC3D56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07582-563C-7453-013F-0A7E1C344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Kriteriji odabira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41A331E-0CD6-64A8-CA37-877A4D29C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002" y="1535006"/>
            <a:ext cx="10864850" cy="4543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b="1" dirty="0"/>
              <a:t>Kriterij odabira br. 3 “Postojeća gustoća primarne šumske prometne infrastrukture“</a:t>
            </a:r>
            <a:endParaRPr lang="hr-HR" sz="2000" dirty="0"/>
          </a:p>
          <a:p>
            <a:r>
              <a:rPr lang="hr-HR" sz="2000" dirty="0"/>
              <a:t>Bodovi se dodjeljuju na temelju podataka iz Elaborata učinkovitosti mreže šumskih prometnica.</a:t>
            </a:r>
          </a:p>
          <a:p>
            <a:r>
              <a:rPr lang="hr-HR" sz="2000" dirty="0"/>
              <a:t>Ako je ulaganje u više gospodarskih jedinica, korisnik ostvaruje bodove za onu primarnu šumsku prometnu infrastrukturu na koju se odnosi najveći udio dužine od ukupne dužine primarne šumske prometne infrastrukture iz ulaganja.  </a:t>
            </a:r>
          </a:p>
          <a:p>
            <a:endParaRPr lang="hr-HR" sz="2000" dirty="0"/>
          </a:p>
          <a:p>
            <a:pPr marL="0" indent="0">
              <a:buNone/>
            </a:pPr>
            <a:r>
              <a:rPr lang="hr-HR" sz="2000" b="1" dirty="0"/>
              <a:t>Kriterij odabira br. 4 “Stupanj opasnosti od šumskog požara”</a:t>
            </a:r>
            <a:endParaRPr lang="hr-HR" sz="2000" dirty="0"/>
          </a:p>
          <a:p>
            <a:r>
              <a:rPr lang="hr-HR" sz="2000" dirty="0"/>
              <a:t>Bodovi se dodjeljuju na temelju podataka iz Elaborata učinkovitosti mreže šumskih prometnica.</a:t>
            </a:r>
          </a:p>
          <a:p>
            <a:r>
              <a:rPr lang="hr-HR" sz="2000" dirty="0"/>
              <a:t>Ako je ulaganje u više gospodarskih jedinica, korisnik ostvaruje bodove za onu primarnu šumsku prometnu infrastrukturu na koju se odnosi najveći udio dužine od ukupne dužine primarne šumske prometne infrastrukture iz ulaganja.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225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AB8AF5-C56E-8F5A-4F45-F1AB38BEA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DC62-2314-69DF-9884-B49D04D2A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Kriteriji odabira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3CBD4F27-C68C-E5D3-F356-AF4C704BB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002" y="1535007"/>
            <a:ext cx="10864850" cy="45748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b="1" dirty="0"/>
              <a:t>Kriterij odabira br. 5 “Povećanje gustoće mreže primarne šumske prometne infrastrukture”</a:t>
            </a:r>
            <a:endParaRPr lang="hr-HR" sz="2000" dirty="0"/>
          </a:p>
          <a:p>
            <a:r>
              <a:rPr lang="hr-HR" sz="2000" dirty="0"/>
              <a:t>Bodovi se dodjeljuju na temelju podataka iz Elaborata učinkovitosti mreže šumskih prometnica.</a:t>
            </a:r>
          </a:p>
          <a:p>
            <a:r>
              <a:rPr lang="hr-HR" sz="2000" dirty="0"/>
              <a:t>Ako je ulaganje u više gospodarskih jedinica, korisnik ostvaruje bodove za onu primarnu šumsku prometnu infrastrukturu na koju se odnosi najveći udio dužine od ukupne dužine primarne šumske prometne infrastrukture iz ulaganja.  </a:t>
            </a: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b="1" dirty="0"/>
              <a:t>Kriterij odabira br. 6 „Indeks razvijenosti JLS-a (prema mjestu ulaganja)“ </a:t>
            </a:r>
            <a:endParaRPr lang="hr-HR" sz="2000" dirty="0"/>
          </a:p>
          <a:p>
            <a:r>
              <a:rPr lang="hr-HR" sz="2000" dirty="0"/>
              <a:t>U slučaju da se ulaganje odvija u dvije ili više jedinica lokalne samouprave, bodovi se dodjeljuju prema onoj jedinici lokalne samouprave gdje se nalazi najveći udio od ukupne dužine primarne šumske prometne infrastrukture iz ulaganja. </a:t>
            </a:r>
          </a:p>
          <a:p>
            <a:r>
              <a:rPr lang="hr-HR" sz="2000" dirty="0"/>
              <a:t>Za ovaj kriterij, bodovi se dodjeljuju u skladu s važećom odlukom kojom se definira razvrstavanje jedinica lokalne i područne (regionalne) samouprave prema stupnju razvijenosti.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908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5797AF9-5D4B-E081-CEC1-DEAEE2309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410A009-AF5C-C1B1-3857-76049D57AD40}"/>
              </a:ext>
            </a:extLst>
          </p:cNvPr>
          <p:cNvSpPr txBox="1">
            <a:spLocks/>
          </p:cNvSpPr>
          <p:nvPr/>
        </p:nvSpPr>
        <p:spPr>
          <a:xfrm>
            <a:off x="0" y="2491022"/>
            <a:ext cx="12192000" cy="814812"/>
          </a:xfrm>
          <a:prstGeom prst="roundRect">
            <a:avLst/>
          </a:prstGeom>
          <a:solidFill>
            <a:srgbClr val="FFFFFF">
              <a:alpha val="76078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fontAlgn="auto">
              <a:spcAft>
                <a:spcPts val="0"/>
              </a:spcAft>
              <a:buClrTx/>
              <a:buSzTx/>
              <a:tabLst/>
              <a:defRPr/>
            </a:pPr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Pravna osnova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02CCC9C7-4C7F-B234-B31C-E65F962563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95" t="70438" r="6227" b="16720"/>
          <a:stretch/>
        </p:blipFill>
        <p:spPr>
          <a:xfrm>
            <a:off x="10561446" y="5060272"/>
            <a:ext cx="985501" cy="11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15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Slika 9" descr="Slika na kojoj se prikazuje biljka, drvo, četinjače, zimzelen&#10;&#10;Opis je automatski generiran">
            <a:extLst>
              <a:ext uri="{FF2B5EF4-FFF2-40B4-BE49-F238E27FC236}">
                <a16:creationId xmlns:a16="http://schemas.microsoft.com/office/drawing/2014/main" id="{8C1C9A73-8974-9EDE-D97E-D66D186C5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0" b="115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4E55987-0BE8-8DF4-6718-675C6FF8C784}"/>
              </a:ext>
            </a:extLst>
          </p:cNvPr>
          <p:cNvSpPr txBox="1">
            <a:spLocks/>
          </p:cNvSpPr>
          <p:nvPr/>
        </p:nvSpPr>
        <p:spPr>
          <a:xfrm>
            <a:off x="0" y="2491022"/>
            <a:ext cx="12192000" cy="814812"/>
          </a:xfrm>
          <a:prstGeom prst="roundRect">
            <a:avLst/>
          </a:prstGeom>
          <a:solidFill>
            <a:srgbClr val="FFFFFF">
              <a:alpha val="76078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sz="3200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Natječaj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5F3303CB-6CD9-30F1-8985-CB5016DF3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95" t="70438" r="6227" b="16720"/>
          <a:stretch/>
        </p:blipFill>
        <p:spPr>
          <a:xfrm>
            <a:off x="10561446" y="5060272"/>
            <a:ext cx="985501" cy="11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98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Natječaj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400" dirty="0"/>
              <a:t>Datum objave: </a:t>
            </a:r>
          </a:p>
          <a:p>
            <a:pPr>
              <a:spcAft>
                <a:spcPts val="1200"/>
              </a:spcAft>
            </a:pPr>
            <a:r>
              <a:rPr lang="hr-HR" sz="2400" dirty="0"/>
              <a:t>19. veljače 2026.</a:t>
            </a:r>
          </a:p>
          <a:p>
            <a:pPr marL="0" indent="0">
              <a:buNone/>
            </a:pPr>
            <a:r>
              <a:rPr lang="hr-HR" sz="2400" dirty="0"/>
              <a:t>Ukupan iznos raspoloživih sredstava: </a:t>
            </a:r>
          </a:p>
          <a:p>
            <a:pPr>
              <a:spcAft>
                <a:spcPts val="1200"/>
              </a:spcAft>
            </a:pPr>
            <a:r>
              <a:rPr lang="hr-HR" sz="2400" dirty="0"/>
              <a:t>11.764.706,25 EUR</a:t>
            </a:r>
          </a:p>
          <a:p>
            <a:pPr marL="0" indent="0">
              <a:buNone/>
            </a:pPr>
            <a:r>
              <a:rPr lang="hr-HR" sz="2400" dirty="0"/>
              <a:t>Razdoblje za postavljanje pitanja: </a:t>
            </a:r>
          </a:p>
          <a:p>
            <a:pPr>
              <a:spcAft>
                <a:spcPts val="1200"/>
              </a:spcAft>
            </a:pPr>
            <a:r>
              <a:rPr lang="hr-HR" sz="2400" dirty="0"/>
              <a:t>2. ožujka do 15. travnja 2026. </a:t>
            </a:r>
          </a:p>
          <a:p>
            <a:pPr marL="0" indent="0">
              <a:buNone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za podnošenje zahtjeva za potporu: </a:t>
            </a:r>
          </a:p>
          <a:p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lipnja 2026. od 12:00 sati do 2. srpnja 2026. do 12:00 sati</a:t>
            </a:r>
          </a:p>
        </p:txBody>
      </p:sp>
    </p:spTree>
    <p:extLst>
      <p:ext uri="{BB962C8B-B14F-4D97-AF65-F5344CB8AC3E}">
        <p14:creationId xmlns:p14="http://schemas.microsoft.com/office/powerpoint/2010/main" val="3688890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35110" y="3888419"/>
            <a:ext cx="2521778" cy="823912"/>
          </a:xfrm>
        </p:spPr>
        <p:txBody>
          <a:bodyPr>
            <a:noAutofit/>
          </a:bodyPr>
          <a:lstStyle/>
          <a:p>
            <a:r>
              <a:rPr lang="hr-HR" sz="1600" dirty="0">
                <a:solidFill>
                  <a:schemeClr val="bg1"/>
                </a:solidFill>
                <a:hlinkClick r:id="rId3"/>
              </a:rPr>
              <a:t>www.poljoprivreda.gov</a:t>
            </a:r>
            <a:endParaRPr lang="hr-HR" sz="1600" dirty="0">
              <a:solidFill>
                <a:schemeClr val="bg1"/>
              </a:solidFill>
            </a:endParaRPr>
          </a:p>
          <a:p>
            <a:r>
              <a:rPr lang="hr-HR" sz="1600" dirty="0">
                <a:solidFill>
                  <a:schemeClr val="bg1"/>
                </a:solidFill>
                <a:hlinkClick r:id="rId4"/>
              </a:rPr>
              <a:t>www.ruralnirazvoj.hr</a:t>
            </a:r>
            <a:r>
              <a:rPr lang="hr-HR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93220" y="2138278"/>
            <a:ext cx="5700303" cy="15352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r-H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na pozornosti!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4AC8D4B6-1BED-458A-EFD3-315813BE4F65}"/>
              </a:ext>
            </a:extLst>
          </p:cNvPr>
          <p:cNvGraphicFramePr>
            <a:graphicFrameLocks noGrp="1" noDrilldown="1" noChangeAspect="1" noMove="1" noResize="1"/>
          </p:cNvGraphicFramePr>
          <p:nvPr/>
        </p:nvGraphicFramePr>
        <p:xfrm>
          <a:off x="9994392" y="6000750"/>
          <a:ext cx="2197608" cy="563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4200341" imgH="1047467" progId="AcroExch.Document.DC">
                  <p:embed/>
                </p:oleObj>
              </mc:Choice>
              <mc:Fallback>
                <p:oleObj name="Acrobat Document" r:id="rId5" imgW="4200341" imgH="1047467" progId="AcroExch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4AC8D4B6-1BED-458A-EFD3-315813BE4F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94392" y="6000750"/>
                        <a:ext cx="2197608" cy="563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106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Pravna osnova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hr-HR" dirty="0"/>
              <a:t>Strateški plan Zajedničke poljoprivredne politike Republike Hrvatske 2023. – 2027. (</a:t>
            </a:r>
            <a:r>
              <a:rPr lang="hr-HR" dirty="0">
                <a:hlinkClick r:id="rId3"/>
              </a:rPr>
              <a:t>https://ruralnirazvoj.hr/sp-zpp/</a:t>
            </a:r>
            <a:r>
              <a:rPr lang="hr-HR" dirty="0"/>
              <a:t>) </a:t>
            </a:r>
          </a:p>
          <a:p>
            <a:r>
              <a:rPr lang="hr-HR" dirty="0"/>
              <a:t>Pravilnik o provedbi intervencije 73.08. Izgradnja šumske infrastrukture iz Strateškog plana Zajedničke poljoprivredne politike Republike Hrvatske 2023. – 2027. („Narodne novine“, broj 90/24 i 149/25)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8583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Pravna osnova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hr-HR" dirty="0"/>
              <a:t>Ostali propisi/dokumenti važni za provedbu:</a:t>
            </a:r>
          </a:p>
          <a:p>
            <a:r>
              <a:rPr lang="hr-HR" dirty="0"/>
              <a:t>Zakon o gradnji („Narodne novine” broj 155/25)</a:t>
            </a:r>
          </a:p>
          <a:p>
            <a:r>
              <a:rPr lang="pl-PL" dirty="0"/>
              <a:t>Pravilnik o jednostavnim i drugim građevinama i radovima („Narodne novine'“, broj 112/17, 34/18, 36/19, 98/19, 31/20, 74/22 i 155/23)</a:t>
            </a:r>
            <a:endParaRPr lang="hr-HR" dirty="0"/>
          </a:p>
          <a:p>
            <a:r>
              <a:rPr lang="hr-HR" dirty="0"/>
              <a:t>Zakon o šumama („Narodne novine” broj 68/18, 115/18, 98/19, 32/20, 145/20, 101/23 i 36/24)</a:t>
            </a:r>
          </a:p>
          <a:p>
            <a:r>
              <a:rPr lang="hr-HR" dirty="0"/>
              <a:t>Zakon o poslovima i djelatnostima prostornog uređenja i gradnje </a:t>
            </a:r>
            <a:r>
              <a:rPr lang="pl-PL" dirty="0"/>
              <a:t>(„Narodne novine” broj 78/15, 118/18, 110/19)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9606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Slika 7" descr="Slika na kojoj se prikazuje biljka, list, hrastovina, drvo&#10;&#10;Opis je automatski generiran">
            <a:extLst>
              <a:ext uri="{FF2B5EF4-FFF2-40B4-BE49-F238E27FC236}">
                <a16:creationId xmlns:a16="http://schemas.microsoft.com/office/drawing/2014/main" id="{FE87C55B-A84E-1D4F-78BB-4A92E1C11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9BD14BC-68A1-564D-0195-155C1E64D107}"/>
              </a:ext>
            </a:extLst>
          </p:cNvPr>
          <p:cNvSpPr txBox="1">
            <a:spLocks/>
          </p:cNvSpPr>
          <p:nvPr/>
        </p:nvSpPr>
        <p:spPr>
          <a:xfrm>
            <a:off x="0" y="2491022"/>
            <a:ext cx="12192000" cy="814812"/>
          </a:xfrm>
          <a:prstGeom prst="roundRect">
            <a:avLst/>
          </a:prstGeom>
          <a:solidFill>
            <a:srgbClr val="FFFFFF">
              <a:alpha val="76078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fontAlgn="auto">
              <a:spcAft>
                <a:spcPts val="0"/>
              </a:spcAft>
              <a:buClrTx/>
              <a:buSzTx/>
              <a:tabLst/>
              <a:defRPr/>
            </a:pPr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Potpora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990AE686-0843-2708-E4BE-074F853C6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95" t="70438" r="6227" b="16720"/>
          <a:stretch/>
        </p:blipFill>
        <p:spPr>
          <a:xfrm>
            <a:off x="10561446" y="5060272"/>
            <a:ext cx="985501" cy="11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85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Potpora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453019"/>
            <a:ext cx="10864850" cy="46346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/>
              <a:t>Potpora se dodjeljuje za projekte izgradnje i/ili rekonstrukcije primarne šumske prometne infrastrukture. </a:t>
            </a:r>
          </a:p>
          <a:p>
            <a:r>
              <a:rPr lang="hr-HR" sz="2000" dirty="0"/>
              <a:t>intenzitet javne potpore po projektu iznosi </a:t>
            </a:r>
            <a:r>
              <a:rPr lang="hr-HR" sz="2000" u="sng" dirty="0"/>
              <a:t>do 100 % od ukupnih prihvatljivih troškova projekta</a:t>
            </a:r>
          </a:p>
          <a:p>
            <a:r>
              <a:rPr lang="hr-HR" sz="2000" dirty="0"/>
              <a:t>najniža vrijednost javne potpore po projektu iznosi 10.000 EUR</a:t>
            </a:r>
          </a:p>
          <a:p>
            <a:pPr>
              <a:spcAft>
                <a:spcPts val="1200"/>
              </a:spcAft>
            </a:pPr>
            <a:r>
              <a:rPr lang="hr-HR" sz="2000" dirty="0"/>
              <a:t>najviša vrijednost javne potpore po projektu iznosi </a:t>
            </a:r>
            <a:r>
              <a:rPr lang="hr-HR" sz="2000" u="sng" dirty="0"/>
              <a:t>do 1.000.000 EUR</a:t>
            </a:r>
          </a:p>
          <a:p>
            <a:pPr marL="0" indent="0">
              <a:buNone/>
            </a:pPr>
            <a:r>
              <a:rPr lang="hr-HR" sz="2000" dirty="0"/>
              <a:t>Broj projekata odobrenih pojedinom korisniku u programskom razdoblju nije ograničen</a:t>
            </a:r>
          </a:p>
          <a:p>
            <a:r>
              <a:rPr lang="hr-HR" sz="2000" dirty="0"/>
              <a:t>isti (jedan) korisnik može podnijeti jedan zahtjev za potporu na jednom natječaju za intervenciju 73.08.</a:t>
            </a:r>
          </a:p>
          <a:p>
            <a:pPr>
              <a:spcAft>
                <a:spcPts val="1200"/>
              </a:spcAft>
            </a:pPr>
            <a:r>
              <a:rPr lang="hr-HR" sz="2000" dirty="0"/>
              <a:t>ako korisnik podnese više zahtjeva za potporu tijekom jednog natječaja, u obzir će se uzeti najranije podnesen zahtjev za potporu, dok će se za ostale zahtjeve za potporu izdati odluka o odbijanju zahtjeva za potporu</a:t>
            </a:r>
          </a:p>
        </p:txBody>
      </p:sp>
    </p:spTree>
    <p:extLst>
      <p:ext uri="{BB962C8B-B14F-4D97-AF65-F5344CB8AC3E}">
        <p14:creationId xmlns:p14="http://schemas.microsoft.com/office/powerpoint/2010/main" val="2253038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Potpora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223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100" u="sng" dirty="0"/>
              <a:t>Prihvatljivi troškovi su:</a:t>
            </a:r>
          </a:p>
          <a:p>
            <a:r>
              <a:rPr lang="hr-HR" sz="3100" dirty="0"/>
              <a:t>Opći troškovi</a:t>
            </a:r>
          </a:p>
          <a:p>
            <a:r>
              <a:rPr lang="hr-HR" sz="3100" dirty="0"/>
              <a:t>Materijalni troškovi</a:t>
            </a:r>
          </a:p>
          <a:p>
            <a:endParaRPr lang="hr-HR" sz="3100" dirty="0"/>
          </a:p>
          <a:p>
            <a:endParaRPr lang="pl-PL" sz="3100" dirty="0"/>
          </a:p>
          <a:p>
            <a:endParaRPr lang="hr-HR" sz="3100" dirty="0"/>
          </a:p>
        </p:txBody>
      </p:sp>
    </p:spTree>
    <p:extLst>
      <p:ext uri="{BB962C8B-B14F-4D97-AF65-F5344CB8AC3E}">
        <p14:creationId xmlns:p14="http://schemas.microsoft.com/office/powerpoint/2010/main" val="2382468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Potpora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2233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r-HR" sz="3200" u="sng" dirty="0"/>
              <a:t>Opći troškovi</a:t>
            </a:r>
          </a:p>
          <a:p>
            <a:r>
              <a:rPr lang="hr-HR" sz="3200" dirty="0"/>
              <a:t>troškovi usluga inženjera i konzultanata </a:t>
            </a:r>
          </a:p>
          <a:p>
            <a:r>
              <a:rPr lang="hr-HR" sz="3200" dirty="0"/>
              <a:t>troškovi izrade studija izvedivosti, elaborata/studija utjecaja zahvata na okoliš/ekološku mrežu i slično</a:t>
            </a:r>
          </a:p>
          <a:p>
            <a:pPr marL="0" indent="0">
              <a:buNone/>
            </a:pPr>
            <a:endParaRPr lang="hr-HR" sz="3200" dirty="0"/>
          </a:p>
          <a:p>
            <a:pPr marL="0" indent="0">
              <a:buNone/>
            </a:pPr>
            <a:r>
              <a:rPr lang="hr-HR" sz="3200" dirty="0"/>
              <a:t>Opći troškovi prihvatljivi su do 10 % vrijednosti ukupno prihvatljivih troškova projekta, pri čemu:</a:t>
            </a:r>
          </a:p>
          <a:p>
            <a:pPr marL="514350" indent="-514350">
              <a:buFont typeface="+mj-lt"/>
              <a:buAutoNum type="alphaLcParenR"/>
            </a:pPr>
            <a:r>
              <a:rPr lang="hr-HR" sz="3200" dirty="0"/>
              <a:t>troškovi savjetodavnih usluga u svrhu pripreme dokumentacije prihvatljivi u iznosu do 2 % od ukupno prihvatljivih troškova (bez općih troškova), ali ne više od 15.000 EUR</a:t>
            </a:r>
          </a:p>
          <a:p>
            <a:pPr marL="514350" indent="-514350">
              <a:buFont typeface="+mj-lt"/>
              <a:buAutoNum type="alphaLcParenR"/>
            </a:pPr>
            <a:r>
              <a:rPr lang="hr-HR" sz="3200" dirty="0"/>
              <a:t>troškovi izrade elaborata učinkovitosti mreže šumskih prometnica prihvatljivi u iznosu do 4 % od ukupno prihvatljivih troškova (bez općih troškova), ali ne više od 25.000 EUR</a:t>
            </a:r>
          </a:p>
          <a:p>
            <a:pPr marL="514350" indent="-514350">
              <a:buFont typeface="+mj-lt"/>
              <a:buAutoNum type="alphaLcParenR"/>
            </a:pPr>
            <a:r>
              <a:rPr lang="hr-HR" sz="3200" dirty="0"/>
              <a:t>troškovi izrade projektno-tehničke dokumentacije (idejni/glavni projekt, geodetske usluge, studija utjecaja na okoliš i prirodu, ako je potrebno), troškovi projektantskog i stručnog nadzora, troškovi vođenja projekta/upravljanja projektom/usluga ovlaštenih osoba/inženjera tijekom provedbe projekta te troškovi pripreme i provedbe postupaka nabave prihvatljivi u iznosu koji čini razliku troškova navedenih u točkama a) i b) i gornje granice od 10 % od ukupno prihvatljivih troškova (bez općih troškova)</a:t>
            </a:r>
          </a:p>
          <a:p>
            <a:endParaRPr lang="hr-HR" sz="3100" dirty="0"/>
          </a:p>
          <a:p>
            <a:endParaRPr lang="hr-HR" sz="3100" dirty="0"/>
          </a:p>
          <a:p>
            <a:endParaRPr lang="hr-HR" sz="3100" dirty="0"/>
          </a:p>
          <a:p>
            <a:endParaRPr lang="pl-PL" sz="3100" dirty="0"/>
          </a:p>
          <a:p>
            <a:endParaRPr lang="hr-HR" sz="3100" dirty="0"/>
          </a:p>
        </p:txBody>
      </p:sp>
    </p:spTree>
    <p:extLst>
      <p:ext uri="{BB962C8B-B14F-4D97-AF65-F5344CB8AC3E}">
        <p14:creationId xmlns:p14="http://schemas.microsoft.com/office/powerpoint/2010/main" val="3625832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163B3D546FAE4BB6499E8027079DD4" ma:contentTypeVersion="5" ma:contentTypeDescription="Create a new document." ma:contentTypeScope="" ma:versionID="d042c6a8c22c7eb004aac8695d1dc0fa">
  <xsd:schema xmlns:xsd="http://www.w3.org/2001/XMLSchema" xmlns:xs="http://www.w3.org/2001/XMLSchema" xmlns:p="http://schemas.microsoft.com/office/2006/metadata/properties" xmlns:ns3="5e4746fc-6ced-4d88-ab6d-a577345cfe0f" targetNamespace="http://schemas.microsoft.com/office/2006/metadata/properties" ma:root="true" ma:fieldsID="cbdc8f8ac05a7e6b328a63dd31d50d35" ns3:_="">
    <xsd:import namespace="5e4746fc-6ced-4d88-ab6d-a577345cfe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4746fc-6ced-4d88-ab6d-a577345cfe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581900-8980-442F-8F72-D9A3670498CA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5e4746fc-6ced-4d88-ab6d-a577345cfe0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D3D3D71-33A2-4192-8FAB-268E3B3406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4746fc-6ced-4d88-ab6d-a577345cfe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D1CF99-9FC6-4A37-B1B5-DC5E3CBB2E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7629</TotalTime>
  <Words>2867</Words>
  <Application>Microsoft Office PowerPoint</Application>
  <PresentationFormat>Široki zaslon</PresentationFormat>
  <Paragraphs>215</Paragraphs>
  <Slides>32</Slides>
  <Notes>10</Notes>
  <HiddenSlides>0</HiddenSlides>
  <MMClips>0</MMClips>
  <ScaleCrop>false</ScaleCrop>
  <HeadingPairs>
    <vt:vector size="8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Acrobat Document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Public Studio</dc:creator>
  <cp:lastModifiedBy>Ivana Ozretić</cp:lastModifiedBy>
  <cp:revision>437</cp:revision>
  <cp:lastPrinted>2023-01-25T14:37:02Z</cp:lastPrinted>
  <dcterms:created xsi:type="dcterms:W3CDTF">2019-05-14T10:24:00Z</dcterms:created>
  <dcterms:modified xsi:type="dcterms:W3CDTF">2026-04-27T06:44:20Z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0x0101009F163B3D546FAE4BB6499E8027079DD4</vt:lpwstr>
  </property>
  <property fmtid="{D5CDD505-2E9C-101B-9397-08002B2CF9AE}" pid="3" name="_dlc_DocIdItemGuid">
    <vt:lpwstr>00cfd41c-64ee-4cac-a667-939d4ab709bc</vt:lpwstr>
  </property>
  <property fmtid="{D5CDD505-2E9C-101B-9397-08002B2CF9AE}" pid="4" name="MediaServiceImageTags">
    <vt:lpwstr/>
  </property>
</Properties>
</file>