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5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59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48" r:id="rId20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5" autoAdjust="0"/>
    <p:restoredTop sz="99638" autoAdjust="0"/>
  </p:normalViewPr>
  <p:slideViewPr>
    <p:cSldViewPr snapToGrid="0" snapToObjects="1">
      <p:cViewPr>
        <p:scale>
          <a:sx n="100" d="100"/>
          <a:sy n="100" d="100"/>
        </p:scale>
        <p:origin x="-31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4832EF-EB76-41EB-BBF1-5C6F3059DB78}" type="datetimeFigureOut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EB7DE19-C6C8-4E6F-9FCE-6D806C0C335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EB93A5-8C95-4D99-B3CC-BFF90B1959F8}" type="datetimeFigureOut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E54F73-A278-45EB-9D25-0C07868B3B4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E78F8-6A11-46A9-A346-BA3789F4D29A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279F-5F67-4F16-8089-09DDEAE6C485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681F-3472-4033-AD1A-AC86A530D335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A05FD-93E9-4787-995B-F8244FFB9D92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E6BB4-E5A4-4694-B64F-6F65352CDA7C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7490-2FCA-44AB-A811-A6B3F4B17EE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369E-0B5F-42A5-8B75-8F1A79507389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A5746-6EC8-4A09-8384-63729916953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18BA-030C-4D67-9E73-11D316125871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ED25A-C5D2-4F66-99DB-3CF9A0C628D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A6FF-6BA1-4393-A30D-777714BBEB27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9DD3F-B2FB-4F2C-B6F9-DE1B899B2F2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CDACD-C418-4F9F-B33D-63532FEF124F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F7AA-8B19-4FA4-A209-EF75828BB759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2259-15CD-4972-8F27-C5A6E8D5A42D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09FC-947E-419E-9981-5A3CF38F275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905F-B518-4D6E-BA43-53F3D578C565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39EA-C6DF-484D-A6EA-9530954A461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CA44F-5609-43A1-921F-F983702F6C21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617E-A003-4659-AE9C-9F6AF5E8DAD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4C17C-5160-428B-B045-19B789E2C1BE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683DC-3500-4172-8A64-DB3377BA6AA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8460C2-4239-4BE8-82C4-39A43CA18E7F}" type="datetime1">
              <a:rPr lang="it-IT"/>
              <a:pPr>
                <a:defRPr/>
              </a:pPr>
              <a:t>28/01/2015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it-IT"/>
              <a:t>HSDM Engineering S.r.l. - Milano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AC43DB-348A-45A1-A8B3-C9F9473DD3D1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5.png"/><Relationship Id="rId10" Type="http://schemas.openxmlformats.org/officeDocument/2006/relationships/image" Target="../media/image12.jpeg"/><Relationship Id="rId4" Type="http://schemas.openxmlformats.org/officeDocument/2006/relationships/image" Target="../media/image4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520700" y="6273800"/>
            <a:ext cx="7988300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/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41270" y="1586124"/>
            <a:ext cx="3846830" cy="172857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778000" y="4538663"/>
            <a:ext cx="5799138" cy="31273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bg1"/>
                </a:solidFill>
              </a:rPr>
              <a:t>HR EU Fund – </a:t>
            </a:r>
            <a:r>
              <a:rPr lang="en-GB" sz="1800" dirty="0" err="1" smtClean="0">
                <a:solidFill>
                  <a:schemeClr val="bg1"/>
                </a:solidFill>
              </a:rPr>
              <a:t>Mjera</a:t>
            </a:r>
            <a:r>
              <a:rPr lang="en-GB" sz="1800" dirty="0" smtClean="0">
                <a:solidFill>
                  <a:schemeClr val="bg1"/>
                </a:solidFill>
              </a:rPr>
              <a:t> 7</a:t>
            </a:r>
          </a:p>
        </p:txBody>
      </p:sp>
      <p:sp>
        <p:nvSpPr>
          <p:cNvPr id="15365" name="CasellaDiTesto 1"/>
          <p:cNvSpPr txBox="1">
            <a:spLocks noChangeArrowheads="1"/>
          </p:cNvSpPr>
          <p:nvPr/>
        </p:nvSpPr>
        <p:spPr bwMode="auto">
          <a:xfrm>
            <a:off x="1824038" y="5854700"/>
            <a:ext cx="25320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libri" pitchFamily="34" charset="0"/>
              </a:rPr>
              <a:t>Osijek, </a:t>
            </a:r>
            <a:r>
              <a:rPr lang="hr-HR" sz="1400">
                <a:latin typeface="Calibri" pitchFamily="34" charset="0"/>
              </a:rPr>
              <a:t>13. veljače 2015</a:t>
            </a:r>
            <a:endParaRPr lang="it-IT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452438"/>
            <a:ext cx="8539163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776538" y="1739900"/>
            <a:ext cx="413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Bangla Sangam M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721F0-F004-404C-A808-0AF70BA199BF}" type="slidenum">
              <a:rPr lang="it-IT"/>
              <a:pPr>
                <a:defRPr/>
              </a:pPr>
              <a:t>10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24581" name="CasellaDiTesto 14"/>
          <p:cNvSpPr txBox="1">
            <a:spLocks noChangeArrowheads="1"/>
          </p:cNvSpPr>
          <p:nvPr/>
        </p:nvSpPr>
        <p:spPr bwMode="auto">
          <a:xfrm>
            <a:off x="17954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Mjera 7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887413" y="1685925"/>
            <a:ext cx="7532687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latin typeface="+mn-lt"/>
                <a:cs typeface="+mn-cs"/>
              </a:rPr>
              <a:t>Želimo Vas informati da će uskoro biti objavljen natječaj (u skladu s Mjerom 7 Programa “ Ruralnog razvoja “) za davanje europske potpore u bezpovratnim sredstvima za različite vrste ulaganja u Općininama koje to žele učiniti. </a:t>
            </a:r>
            <a:endParaRPr lang="it-IT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latin typeface="+mn-lt"/>
                <a:cs typeface="+mn-cs"/>
              </a:rPr>
              <a:t> </a:t>
            </a:r>
            <a:endParaRPr lang="it-IT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latin typeface="+mn-lt"/>
                <a:cs typeface="+mn-cs"/>
              </a:rPr>
              <a:t>Natječaj će se podijeliti na pod-mjere koje će biti označene prema vrsti korisnika i prihvatljivim aktivnostima. </a:t>
            </a:r>
            <a:endParaRPr lang="it-IT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latin typeface="+mn-lt"/>
                <a:cs typeface="+mn-cs"/>
              </a:rPr>
              <a:t>U slijedu iznosimo sažetak:</a:t>
            </a:r>
            <a:endParaRPr lang="it-IT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latin typeface="+mn-lt"/>
                <a:cs typeface="+mn-cs"/>
              </a:rPr>
              <a:t> </a:t>
            </a:r>
            <a:endParaRPr lang="it-IT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latin typeface="+mn-lt"/>
                <a:cs typeface="+mn-cs"/>
              </a:rPr>
              <a:t>- vrsta prihvatljivih aktivnosti i maksimum investicije;</a:t>
            </a:r>
            <a:endParaRPr lang="it-IT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latin typeface="+mn-lt"/>
                <a:cs typeface="+mn-cs"/>
              </a:rPr>
              <a:t>- intenzitet potpore ( iznos u postotku na ukupnu investiciju );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dirty="0">
                <a:latin typeface="+mn-lt"/>
                <a:cs typeface="+mn-cs"/>
              </a:rPr>
              <a:t>glavni </a:t>
            </a:r>
            <a:r>
              <a:rPr lang="hr-HR" sz="1600" dirty="0">
                <a:latin typeface="+mn-lt"/>
                <a:cs typeface="+mn-cs"/>
              </a:rPr>
              <a:t>troškovi prihvatljivi za financiranje</a:t>
            </a:r>
            <a:r>
              <a:rPr lang="hr-HR" sz="1600" dirty="0">
                <a:latin typeface="+mn-lt"/>
                <a:cs typeface="+mn-cs"/>
              </a:rPr>
              <a:t>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sz="1600" dirty="0">
                <a:latin typeface="+mn-lt"/>
                <a:cs typeface="+mn-cs"/>
              </a:rPr>
              <a:t>način </a:t>
            </a:r>
            <a:r>
              <a:rPr lang="hr-HR" sz="1600" dirty="0">
                <a:latin typeface="+mn-lt"/>
                <a:cs typeface="+mn-cs"/>
              </a:rPr>
              <a:t>obrade zahtjeva za potporama</a:t>
            </a:r>
            <a:r>
              <a:rPr lang="hr-HR" sz="1600" dirty="0">
                <a:latin typeface="+mn-lt"/>
                <a:cs typeface="+mn-cs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452438"/>
            <a:ext cx="8539163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776538" y="1739900"/>
            <a:ext cx="413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Bangla Sangam M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D272B-4964-4ED5-B3B8-30A59974D1F7}" type="slidenum">
              <a:rPr lang="it-IT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25605" name="CasellaDiTesto 14"/>
          <p:cNvSpPr txBox="1">
            <a:spLocks noChangeArrowheads="1"/>
          </p:cNvSpPr>
          <p:nvPr/>
        </p:nvSpPr>
        <p:spPr bwMode="auto">
          <a:xfrm>
            <a:off x="17954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Mjera 7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887413" y="1144588"/>
            <a:ext cx="7532687" cy="5046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dirty="0">
                <a:latin typeface="+mn-lt"/>
                <a:cs typeface="+mn-cs"/>
              </a:rPr>
              <a:t>VRSTA PRIHVATLJIVE AKTIVNOSTI I MAKSIMUM INVESTICIJE</a:t>
            </a:r>
            <a:endParaRPr lang="it-IT" sz="1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latin typeface="+mn-lt"/>
                <a:cs typeface="+mn-cs"/>
              </a:rPr>
              <a:t> </a:t>
            </a:r>
            <a:endParaRPr lang="it-IT" sz="14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400" dirty="0">
                <a:latin typeface="+mn-lt"/>
                <a:cs typeface="+mn-cs"/>
              </a:rPr>
              <a:t>Izradu </a:t>
            </a:r>
            <a:r>
              <a:rPr lang="hr-HR" sz="1400" dirty="0">
                <a:latin typeface="+mn-lt"/>
                <a:cs typeface="+mn-cs"/>
              </a:rPr>
              <a:t>i ažuriranje Prostornog plana, Programa ukupnog razvoja (PUR) , strateških planova razvoja pojedinih gospodarskih sektora (za Općine do 10.000 </a:t>
            </a:r>
            <a:r>
              <a:rPr lang="hr-HR" sz="1400" dirty="0">
                <a:latin typeface="+mn-lt"/>
                <a:cs typeface="+mn-cs"/>
              </a:rPr>
              <a:t>stanovnika;)</a:t>
            </a:r>
            <a:endParaRPr lang="it-IT" sz="14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400" dirty="0">
                <a:latin typeface="+mn-lt"/>
                <a:cs typeface="+mn-cs"/>
              </a:rPr>
              <a:t>Izgradnja </a:t>
            </a:r>
            <a:r>
              <a:rPr lang="hr-HR" sz="1400" dirty="0">
                <a:latin typeface="+mn-lt"/>
                <a:cs typeface="+mn-cs"/>
              </a:rPr>
              <a:t>nerazvrstanih puteva u naseljenim mjestima ( za Općine do 5.000 stanovnika ) ili nerazvrstanih puteva koji povezuju više Općina, s ne više od 5.000 stanovnika )</a:t>
            </a:r>
            <a:r>
              <a:rPr lang="hr-HR" sz="1400" dirty="0">
                <a:latin typeface="+mn-lt"/>
                <a:cs typeface="+mn-cs"/>
              </a:rPr>
              <a:t>;</a:t>
            </a:r>
            <a:endParaRPr lang="it-IT" sz="14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400" dirty="0">
                <a:latin typeface="+mn-lt"/>
                <a:cs typeface="+mn-cs"/>
              </a:rPr>
              <a:t>Izgradnja </a:t>
            </a:r>
            <a:r>
              <a:rPr lang="hr-HR" sz="1400" dirty="0">
                <a:latin typeface="+mn-lt"/>
                <a:cs typeface="+mn-cs"/>
              </a:rPr>
              <a:t>i/ ili obnova : vatrogasnih domova, lovačkih domova, centara za kulturu, igrališta ( dječja, sportska) i pratećih objekata, sportski ribolov, rekreacijskih zona, biciklističkih staza, tematskih puteva, vrtića, javnih zelenih površina, otvorene odvodne kanale, pješačke zone, tržnice, javne prometne površine</a:t>
            </a:r>
            <a:r>
              <a:rPr lang="hr-HR" sz="1400" dirty="0">
                <a:latin typeface="+mn-lt"/>
                <a:cs typeface="+mn-cs"/>
              </a:rPr>
              <a:t>;</a:t>
            </a:r>
            <a:endParaRPr lang="it-IT" sz="14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400" dirty="0">
                <a:latin typeface="+mn-lt"/>
                <a:cs typeface="+mn-cs"/>
              </a:rPr>
              <a:t> </a:t>
            </a:r>
            <a:r>
              <a:rPr lang="hr-HR" sz="1400" dirty="0">
                <a:latin typeface="+mn-lt"/>
                <a:cs typeface="+mn-cs"/>
              </a:rPr>
              <a:t>Za pojedine pod-mjere iz Natječaja, bit će moguće finanzirati opće troškovi projektiranja i izradu tehničke dokumentacije</a:t>
            </a:r>
            <a:r>
              <a:rPr lang="hr-HR" sz="1400" dirty="0">
                <a:latin typeface="+mn-lt"/>
                <a:cs typeface="+mn-cs"/>
              </a:rPr>
              <a:t>,</a:t>
            </a:r>
            <a:r>
              <a:rPr lang="it-IT" sz="1400" dirty="0">
                <a:latin typeface="+mn-lt"/>
                <a:cs typeface="+mn-cs"/>
              </a:rPr>
              <a:t> </a:t>
            </a:r>
            <a:r>
              <a:rPr lang="hr-HR" sz="1400" dirty="0">
                <a:latin typeface="+mn-lt"/>
                <a:cs typeface="+mn-cs"/>
              </a:rPr>
              <a:t>geodetske </a:t>
            </a:r>
            <a:r>
              <a:rPr lang="hr-HR" sz="1400" dirty="0">
                <a:latin typeface="+mn-lt"/>
                <a:cs typeface="+mn-cs"/>
              </a:rPr>
              <a:t>podloge i elaborati, studijske usluge i usluge stručnjaka i konzultanta</a:t>
            </a:r>
            <a:r>
              <a:rPr lang="hr-HR" sz="1400" dirty="0">
                <a:latin typeface="+mn-lt"/>
                <a:cs typeface="+mn-cs"/>
              </a:rPr>
              <a:t>;</a:t>
            </a:r>
            <a:endParaRPr lang="it-IT" sz="14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400" dirty="0">
                <a:latin typeface="+mn-lt"/>
                <a:cs typeface="+mn-cs"/>
              </a:rPr>
              <a:t>Ulaganje </a:t>
            </a:r>
            <a:r>
              <a:rPr lang="hr-HR" sz="1400" dirty="0">
                <a:latin typeface="+mn-lt"/>
                <a:cs typeface="+mn-cs"/>
              </a:rPr>
              <a:t>je prihvatljivo ako je u skladu s razvojnom i/ili prostorno planskom dokumentacijom jedinice lokalne samouprave</a:t>
            </a:r>
            <a:r>
              <a:rPr lang="hr-HR" sz="1400" dirty="0">
                <a:latin typeface="+mn-lt"/>
                <a:cs typeface="+mn-cs"/>
              </a:rPr>
              <a:t>;</a:t>
            </a:r>
            <a:endParaRPr lang="it-IT" sz="14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400" dirty="0">
                <a:latin typeface="+mn-lt"/>
                <a:cs typeface="+mn-cs"/>
              </a:rPr>
              <a:t>Svi </a:t>
            </a:r>
            <a:r>
              <a:rPr lang="hr-HR" sz="1400" dirty="0">
                <a:latin typeface="+mn-lt"/>
                <a:cs typeface="+mn-cs"/>
              </a:rPr>
              <a:t>projekti koji se financiraju moraju imati kontinuitet od najmanje pet godina od isplate ukupnog iznosa</a:t>
            </a:r>
            <a:r>
              <a:rPr lang="hr-HR" sz="1400" dirty="0">
                <a:latin typeface="+mn-lt"/>
                <a:cs typeface="+mn-cs"/>
              </a:rPr>
              <a:t>;</a:t>
            </a:r>
            <a:endParaRPr lang="it-IT" sz="1400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400" dirty="0">
                <a:latin typeface="+mn-lt"/>
                <a:cs typeface="+mn-cs"/>
              </a:rPr>
              <a:t>Prema </a:t>
            </a:r>
            <a:r>
              <a:rPr lang="hr-HR" sz="1400" dirty="0">
                <a:latin typeface="+mn-lt"/>
                <a:cs typeface="+mn-cs"/>
              </a:rPr>
              <a:t>pod-mjeri, prihvatljive investicije mogu varirati od mininalnog iznosa od € 3.500,00 ( protuvrijednosti u kunama) do maksimalnog iznosa do € 1.000.000,00 ( protuvrijednosti u kunama ).</a:t>
            </a:r>
            <a:endParaRPr lang="it-IT" sz="14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b="1" dirty="0">
                <a:latin typeface="+mn-lt"/>
                <a:cs typeface="+mn-cs"/>
              </a:rPr>
              <a:t>INTENZITET JAVNE POTPORE</a:t>
            </a:r>
            <a:r>
              <a:rPr lang="hr-HR" sz="1400" dirty="0">
                <a:latin typeface="+mn-lt"/>
                <a:cs typeface="+mn-cs"/>
              </a:rPr>
              <a:t> .</a:t>
            </a:r>
            <a:endParaRPr lang="it-IT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dirty="0">
                <a:latin typeface="+mn-lt"/>
                <a:cs typeface="+mn-cs"/>
              </a:rPr>
              <a:t>Za </a:t>
            </a:r>
            <a:r>
              <a:rPr lang="hr-HR" sz="1400" dirty="0">
                <a:latin typeface="+mn-lt"/>
                <a:cs typeface="+mn-cs"/>
              </a:rPr>
              <a:t>sve pod-mjere, potpora po projektu iznosi do 100%</a:t>
            </a:r>
            <a:r>
              <a:rPr lang="hr-HR" sz="1400" i="1" dirty="0">
                <a:latin typeface="+mn-lt"/>
                <a:cs typeface="+mn-cs"/>
              </a:rPr>
              <a:t> </a:t>
            </a:r>
            <a:r>
              <a:rPr lang="hr-HR" sz="1400" dirty="0">
                <a:latin typeface="+mn-lt"/>
                <a:cs typeface="+mn-cs"/>
              </a:rPr>
              <a:t>vrijednosti prihvatljivih troškova.</a:t>
            </a:r>
            <a:endParaRPr lang="it-IT" sz="14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4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452438"/>
            <a:ext cx="8539163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776538" y="1739900"/>
            <a:ext cx="413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Bangla Sangam M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05D75-8C65-4B4A-B9FD-791CF17C4BC4}" type="slidenum">
              <a:rPr lang="it-IT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26629" name="CasellaDiTesto 14"/>
          <p:cNvSpPr txBox="1">
            <a:spLocks noChangeArrowheads="1"/>
          </p:cNvSpPr>
          <p:nvPr/>
        </p:nvSpPr>
        <p:spPr bwMode="auto">
          <a:xfrm>
            <a:off x="17954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Mjera 7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887413" y="1144588"/>
            <a:ext cx="7532687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b="1" dirty="0">
                <a:latin typeface="+mn-lt"/>
                <a:cs typeface="+mn-cs"/>
              </a:rPr>
              <a:t>GLAVNI TROŠKOVI S PRAVOM NA FINACIRANJE</a:t>
            </a:r>
            <a:r>
              <a:rPr lang="hr-HR" sz="1600" dirty="0">
                <a:latin typeface="+mn-lt"/>
                <a:cs typeface="+mn-cs"/>
              </a:rPr>
              <a:t> </a:t>
            </a:r>
            <a:endParaRPr lang="it-IT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latin typeface="+mn-lt"/>
                <a:cs typeface="+mn-cs"/>
              </a:rPr>
              <a:t>(u skladu s Uredbom EU 1303/2013 Europskog Parlamenta i Vijeća, u skladu s pravilima o javnoj nabavi i podugovaranjem )</a:t>
            </a:r>
            <a:endParaRPr lang="it-IT" sz="1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600" dirty="0">
                <a:latin typeface="+mn-lt"/>
                <a:cs typeface="+mn-cs"/>
              </a:rPr>
              <a:t> 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Amortizacija </a:t>
            </a:r>
            <a:r>
              <a:rPr lang="hr-HR" sz="1600" dirty="0">
                <a:latin typeface="+mn-lt"/>
                <a:cs typeface="+mn-cs"/>
              </a:rPr>
              <a:t>( u granicama iz razdoblja korištenja imovine do kraja Projekta )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Potpore </a:t>
            </a:r>
            <a:r>
              <a:rPr lang="hr-HR" sz="1600" dirty="0">
                <a:latin typeface="+mn-lt"/>
                <a:cs typeface="+mn-cs"/>
              </a:rPr>
              <a:t>u naturi ( u posebnim uvjetima);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Opći </a:t>
            </a:r>
            <a:r>
              <a:rPr lang="hr-HR" sz="1600" dirty="0">
                <a:latin typeface="+mn-lt"/>
                <a:cs typeface="+mn-cs"/>
              </a:rPr>
              <a:t>troškovi ( direktni i indirektni ), obično za maksimalan iznos do visine od 50% od troškova za personal;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Kupnja </a:t>
            </a:r>
            <a:r>
              <a:rPr lang="hr-HR" sz="1600" dirty="0">
                <a:latin typeface="+mn-lt"/>
                <a:cs typeface="+mn-cs"/>
              </a:rPr>
              <a:t>materijala koji se koristi ( samo ako je potvrđeno s posebnom izjavom);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Kupnja </a:t>
            </a:r>
            <a:r>
              <a:rPr lang="hr-HR" sz="1600" dirty="0">
                <a:latin typeface="+mn-lt"/>
                <a:cs typeface="+mn-cs"/>
              </a:rPr>
              <a:t>terena ( za maksimalan iznos do visine od 10% od prihvatljive investicije i samo ako je usko povezan na investiciju);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Kupnja </a:t>
            </a:r>
            <a:r>
              <a:rPr lang="hr-HR" sz="1600" dirty="0">
                <a:latin typeface="+mn-lt"/>
                <a:cs typeface="+mn-cs"/>
              </a:rPr>
              <a:t>postojećih zgrada ( samo ako su usko povezani s investicijom);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Troškovi </a:t>
            </a:r>
            <a:r>
              <a:rPr lang="hr-HR" sz="1600" dirty="0">
                <a:latin typeface="+mn-lt"/>
                <a:cs typeface="+mn-cs"/>
              </a:rPr>
              <a:t>za tehničko-specijalističke konzultacije ( u granicama od 4% od prihvatljive investicije);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Troškovi </a:t>
            </a:r>
            <a:r>
              <a:rPr lang="hr-HR" sz="1600" dirty="0">
                <a:latin typeface="+mn-lt"/>
                <a:cs typeface="+mn-cs"/>
              </a:rPr>
              <a:t>unutarnjeg ii vanjskog osoblja i troškovi putovanja ( prema posebenim kriterijima );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Troškovi </a:t>
            </a:r>
            <a:r>
              <a:rPr lang="hr-HR" sz="1600" dirty="0">
                <a:latin typeface="+mn-lt"/>
                <a:cs typeface="+mn-cs"/>
              </a:rPr>
              <a:t>za nabavku opreme, strojeva, postrojenja ( u skladu s pravilnikom o javnoj nabavi );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Troškovi </a:t>
            </a:r>
            <a:r>
              <a:rPr lang="hr-HR" sz="1600" dirty="0">
                <a:latin typeface="+mn-lt"/>
                <a:cs typeface="+mn-cs"/>
              </a:rPr>
              <a:t>za usluge ( studija izvedivosti, idejni projekt, konačni i izvršni );</a:t>
            </a:r>
            <a:endParaRPr lang="it-IT" sz="1600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hr-HR" sz="1600" dirty="0">
                <a:latin typeface="+mn-lt"/>
                <a:cs typeface="+mn-cs"/>
              </a:rPr>
              <a:t>Troškovi </a:t>
            </a:r>
            <a:r>
              <a:rPr lang="hr-HR" sz="1600" dirty="0">
                <a:latin typeface="+mn-lt"/>
                <a:cs typeface="+mn-cs"/>
              </a:rPr>
              <a:t>sastanaka, informacija i oglašavanja koji se odnose na ulaganje.</a:t>
            </a:r>
            <a:endParaRPr lang="it-IT" sz="16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452438"/>
            <a:ext cx="8539163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776538" y="1739900"/>
            <a:ext cx="413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Bangla Sangam M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4FD0-301A-4310-9EC3-90DDE48030CD}" type="slidenum">
              <a:rPr lang="it-IT"/>
              <a:pPr>
                <a:defRPr/>
              </a:pPr>
              <a:t>13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27653" name="CasellaDiTesto 14"/>
          <p:cNvSpPr txBox="1">
            <a:spLocks noChangeArrowheads="1"/>
          </p:cNvSpPr>
          <p:nvPr/>
        </p:nvSpPr>
        <p:spPr bwMode="auto">
          <a:xfrm>
            <a:off x="17954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Mjera 7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887413" y="1663700"/>
            <a:ext cx="75326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1600" b="1">
                <a:latin typeface="Calibri" pitchFamily="34" charset="0"/>
              </a:rPr>
              <a:t>NAČIN TRAŽENJA POTPORA</a:t>
            </a:r>
            <a:r>
              <a:rPr lang="hr-HR" sz="1600">
                <a:latin typeface="Calibri" pitchFamily="34" charset="0"/>
              </a:rPr>
              <a:t> </a:t>
            </a:r>
          </a:p>
          <a:p>
            <a:pPr algn="ctr"/>
            <a:r>
              <a:rPr lang="hr-HR" sz="1600">
                <a:latin typeface="Calibri" pitchFamily="34" charset="0"/>
              </a:rPr>
              <a:t>( kao slijed nakon prihvaćanja financiranja )</a:t>
            </a:r>
            <a:endParaRPr lang="it-IT" sz="1600">
              <a:latin typeface="Calibri" pitchFamily="34" charset="0"/>
            </a:endParaRPr>
          </a:p>
          <a:p>
            <a:r>
              <a:rPr lang="hr-HR" sz="1600">
                <a:latin typeface="Calibri" pitchFamily="34" charset="0"/>
              </a:rPr>
              <a:t> </a:t>
            </a:r>
            <a:endParaRPr lang="it-IT" sz="1600">
              <a:latin typeface="Calibri" pitchFamily="34" charset="0"/>
            </a:endParaRPr>
          </a:p>
          <a:p>
            <a:r>
              <a:rPr lang="hr-HR" sz="1600">
                <a:latin typeface="Calibri" pitchFamily="34" charset="0"/>
              </a:rPr>
              <a:t>* Mogućnost traženja predujma i to do visine 50% od ukupno odobrenih sredstava ( s bankovnim jamstvom u stopostotnoj  vrijednosti iznosa predujma);</a:t>
            </a:r>
            <a:endParaRPr lang="it-IT" sz="1600">
              <a:latin typeface="Calibri" pitchFamily="34" charset="0"/>
            </a:endParaRPr>
          </a:p>
          <a:p>
            <a:r>
              <a:rPr lang="hr-HR" sz="1600">
                <a:latin typeface="Calibri" pitchFamily="34" charset="0"/>
              </a:rPr>
              <a:t>* Zahtjev za isplatu u ratama kod predujma, iznosi najviše dvije rate ( obično: 2/3 )</a:t>
            </a:r>
            <a:endParaRPr lang="it-IT" sz="1600">
              <a:latin typeface="Calibri" pitchFamily="34" charset="0"/>
            </a:endParaRPr>
          </a:p>
          <a:p>
            <a:r>
              <a:rPr lang="hr-HR" sz="1600">
                <a:latin typeface="Calibri" pitchFamily="34" charset="0"/>
              </a:rPr>
              <a:t> </a:t>
            </a:r>
            <a:endParaRPr lang="it-IT" sz="1600">
              <a:latin typeface="Calibri" pitchFamily="34" charset="0"/>
            </a:endParaRPr>
          </a:p>
          <a:p>
            <a:r>
              <a:rPr lang="hr-HR" sz="1600" i="1">
                <a:latin typeface="Calibri" pitchFamily="34" charset="0"/>
              </a:rPr>
              <a:t>Obavještavamo Vas da gore navedene informacije, koliko bile u skladu s europskim i nacionalnim normama, treba smatrati moguće promijenjenim od strane specifičnog Natječaja, i stoga i ne sveobuhvatne</a:t>
            </a:r>
            <a:r>
              <a:rPr lang="it-IT" sz="16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452438"/>
            <a:ext cx="8539163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776538" y="1739900"/>
            <a:ext cx="413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Bangla Sangam M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BD287-2ECD-4F90-88FB-E8C89DAC0A31}" type="slidenum">
              <a:rPr lang="it-IT"/>
              <a:pPr>
                <a:defRPr/>
              </a:pPr>
              <a:t>14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28677" name="CasellaDiTesto 14"/>
          <p:cNvSpPr txBox="1">
            <a:spLocks noChangeArrowheads="1"/>
          </p:cNvSpPr>
          <p:nvPr/>
        </p:nvSpPr>
        <p:spPr bwMode="auto">
          <a:xfrm>
            <a:off x="17954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Podmjera 7.1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887413" y="1181100"/>
            <a:ext cx="7532687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1600" b="1">
                <a:latin typeface="Calibri" pitchFamily="34" charset="0"/>
              </a:rPr>
              <a:t>Mjera 7. Programa ruralnog razvoja</a:t>
            </a:r>
          </a:p>
          <a:p>
            <a:pPr algn="just"/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>
                <a:latin typeface="Calibri" pitchFamily="34" charset="0"/>
              </a:rPr>
              <a:t>Podmjera 7.1.</a:t>
            </a:r>
            <a:endParaRPr lang="it-IT" sz="1600">
              <a:latin typeface="Calibri" pitchFamily="34" charset="0"/>
            </a:endParaRPr>
          </a:p>
          <a:p>
            <a:pPr algn="just"/>
            <a:endParaRPr lang="hr-HR" sz="1600" b="1" u="sng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Korisnici</a:t>
            </a:r>
            <a:r>
              <a:rPr lang="hr-HR" sz="1600">
                <a:latin typeface="Calibri" pitchFamily="34" charset="0"/>
              </a:rPr>
              <a:t>: Općine i gradovi do 10.000 stanovnika.</a:t>
            </a:r>
            <a:endParaRPr lang="it-IT" sz="1600">
              <a:latin typeface="Calibri" pitchFamily="34" charset="0"/>
            </a:endParaRPr>
          </a:p>
          <a:p>
            <a:pPr algn="just"/>
            <a:endParaRPr lang="hr-HR" sz="1600" b="1" u="sng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Prihvatljivo ulaganje</a:t>
            </a:r>
            <a:r>
              <a:rPr lang="hr-HR" sz="1600">
                <a:latin typeface="Calibri" pitchFamily="34" charset="0"/>
              </a:rPr>
              <a:t> obuhvaća izradu i ažuriranje Prostornog plana, Programa ukupnog razvoja (PUR)i strateških planova razvoja pojedinih gospodarskih sektora.</a:t>
            </a:r>
            <a:endParaRPr lang="it-IT" sz="1600">
              <a:latin typeface="Calibri" pitchFamily="34" charset="0"/>
            </a:endParaRPr>
          </a:p>
          <a:p>
            <a:pPr algn="just"/>
            <a:endParaRPr lang="hr-HR" sz="1600" b="1" u="sng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Minimalna vrijednost</a:t>
            </a:r>
            <a:r>
              <a:rPr lang="hr-HR" sz="1600">
                <a:latin typeface="Calibri" pitchFamily="34" charset="0"/>
              </a:rPr>
              <a:t> javne potpore po projektu iznosi 3.500 € protuvrijednosti u kunama.</a:t>
            </a:r>
            <a:endParaRPr lang="it-IT" sz="1600">
              <a:latin typeface="Calibri" pitchFamily="34" charset="0"/>
            </a:endParaRPr>
          </a:p>
          <a:p>
            <a:pPr algn="just"/>
            <a:endParaRPr lang="hr-HR" sz="1600" b="1" u="sng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Maksimalna vrijednost</a:t>
            </a:r>
            <a:r>
              <a:rPr lang="hr-HR" sz="1600">
                <a:latin typeface="Calibri" pitchFamily="34" charset="0"/>
              </a:rPr>
              <a:t> javne potpore po projektu iznosi 70.000 € protuvrijednosti u kunama.</a:t>
            </a:r>
            <a:endParaRPr lang="it-IT" sz="1600">
              <a:latin typeface="Calibri" pitchFamily="34" charset="0"/>
            </a:endParaRPr>
          </a:p>
          <a:p>
            <a:pPr algn="just"/>
            <a:endParaRPr lang="hr-HR" sz="1600" b="1" u="sng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Intenzitet javne potpore</a:t>
            </a:r>
            <a:r>
              <a:rPr lang="hr-HR" sz="1600">
                <a:latin typeface="Calibri" pitchFamily="34" charset="0"/>
              </a:rPr>
              <a:t> po projektu iznosi do 100% vrijednosti prihvatljivih troškova</a:t>
            </a:r>
            <a:endParaRPr lang="it-IT" sz="1600">
              <a:latin typeface="Calibri" pitchFamily="34" charset="0"/>
            </a:endParaRPr>
          </a:p>
          <a:p>
            <a:pPr algn="just"/>
            <a:endParaRPr lang="hr-HR" sz="1600" b="1" u="sng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Broj projekata odobrenih pojedinom korisniku</a:t>
            </a:r>
            <a:r>
              <a:rPr lang="hr-HR" sz="1600">
                <a:latin typeface="Calibri" pitchFamily="34" charset="0"/>
              </a:rPr>
              <a:t> u programskom razdoblju nije ograničen. Isti korisnik može podnijeti jedan Zahtjev za potporu unutar iste podmjere.</a:t>
            </a:r>
            <a:endParaRPr lang="it-IT" sz="16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452438"/>
            <a:ext cx="8539163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776538" y="1739900"/>
            <a:ext cx="413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Bangla Sangam M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3C9A7-FD55-487F-B4B1-BD405BB6E6CC}" type="slidenum">
              <a:rPr lang="it-IT"/>
              <a:pPr>
                <a:defRPr/>
              </a:pPr>
              <a:t>15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29701" name="CasellaDiTesto 14"/>
          <p:cNvSpPr txBox="1">
            <a:spLocks noChangeArrowheads="1"/>
          </p:cNvSpPr>
          <p:nvPr/>
        </p:nvSpPr>
        <p:spPr bwMode="auto">
          <a:xfrm>
            <a:off x="17954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Podmjera 7.2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887413" y="927100"/>
            <a:ext cx="7532687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1600" b="1">
                <a:latin typeface="Calibri" pitchFamily="34" charset="0"/>
              </a:rPr>
              <a:t>Podmjera 7.2.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Korisnici</a:t>
            </a:r>
            <a:r>
              <a:rPr lang="hr-HR" sz="1600">
                <a:latin typeface="Calibri" pitchFamily="34" charset="0"/>
              </a:rPr>
              <a:t>:  Jedinice lokalne samouprave: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Uvjeti prihvatljivosti: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a) građenje nerazvrstanih ceste je prihvatljivo </a:t>
            </a:r>
            <a:r>
              <a:rPr lang="hr-HR" sz="1600" u="sng">
                <a:latin typeface="Calibri" pitchFamily="34" charset="0"/>
              </a:rPr>
              <a:t>u naseljima do 5.000 stanovnika.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b) ukoliko se više naselja povezuje nerazvrstanom cestom svako naselje mora ispuniti uvjet iz točke (a), ovoga stavka.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c) potpore se mogu ostvariti za ulaganja u nerazvrstane ceste koje su naznačene u općem aktu - Odluci o nerazvrstanim cestama grada ili općine.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d) korisnik je dužan osigurati funkcioniranje projekta u trajanju od najmanje 5 godina od konačne isplate sredstava.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Prihvatljivo ulaganje: </a:t>
            </a:r>
            <a:r>
              <a:rPr lang="hr-HR" sz="1600">
                <a:latin typeface="Calibri" pitchFamily="34" charset="0"/>
              </a:rPr>
              <a:t> Obuhvaća ulaganje u građenje nerazvrstanih cesta te opće troškove koji uključuju: usluge izrade projektno-tehničke dokumentacije, geodetske podloge i elaborati,troškovi izrade elaborata zaštite okoliša, studijsku dokumentaciju, troškovi pripreme dokumentacije za natječaj (usluge konzultanata i stručnjaka).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Minimalna vrijednost</a:t>
            </a:r>
            <a:r>
              <a:rPr lang="hr-HR" sz="1600">
                <a:latin typeface="Calibri" pitchFamily="34" charset="0"/>
              </a:rPr>
              <a:t> javne potpore po projektu iznosi 30.000 € protuvrijednosti u kunama.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Maksimalna vrijednost</a:t>
            </a:r>
            <a:r>
              <a:rPr lang="hr-HR" sz="1600">
                <a:latin typeface="Calibri" pitchFamily="34" charset="0"/>
              </a:rPr>
              <a:t> javne potpore po projektu iznosi 1.000.000 € protuvrijednosti u kunama.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Intenzitet javne potpore</a:t>
            </a:r>
            <a:r>
              <a:rPr lang="hr-HR" sz="1600">
                <a:latin typeface="Calibri" pitchFamily="34" charset="0"/>
              </a:rPr>
              <a:t> po projektu iznosi do 100% vrijednosti prihvatljivih troškova.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Broj projekata odobrenih pojedinom korisniku</a:t>
            </a:r>
            <a:r>
              <a:rPr lang="hr-HR" sz="1600">
                <a:latin typeface="Calibri" pitchFamily="34" charset="0"/>
              </a:rPr>
              <a:t> u programskom razdoblju nije ograničen. Isti korisnik može podnijeti jedan Zahtjev za potporu unutar iste podmjere.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 </a:t>
            </a:r>
            <a:endParaRPr lang="it-IT" sz="16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452438"/>
            <a:ext cx="8539163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776538" y="1739900"/>
            <a:ext cx="413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Bangla Sangam M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5D0C1-95EE-4599-8C7F-CDD0D5A6E2A6}" type="slidenum">
              <a:rPr lang="it-IT"/>
              <a:pPr>
                <a:defRPr/>
              </a:pPr>
              <a:t>16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30725" name="CasellaDiTesto 14"/>
          <p:cNvSpPr txBox="1">
            <a:spLocks noChangeArrowheads="1"/>
          </p:cNvSpPr>
          <p:nvPr/>
        </p:nvSpPr>
        <p:spPr bwMode="auto">
          <a:xfrm>
            <a:off x="17954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Podmjera 7.4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887413" y="1181100"/>
            <a:ext cx="7532687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1600" b="1">
                <a:latin typeface="Calibri" pitchFamily="34" charset="0"/>
              </a:rPr>
              <a:t>Podmjera 7.4.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Korisnici su: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a) jedinice lokalne samouprave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b) trgovačka društva u većinskom vlasništvu jedinica lokalne samouprave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c) javne ustanove neprofitnog karaktera u kojima su osnivači jedinice lokalne samouprave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d) udruge/organizacije civilnog društva i vjerske zajednice koje se bave humanitarnim i društvenim djelatnostima od posebnog interesa za lokalno stanovništvo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e) lokalne akcijske grupe (LAG-ovi)</a:t>
            </a:r>
          </a:p>
          <a:p>
            <a:pPr algn="just"/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Uvjeti prihvatljivosti: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a) ulaganje je prihvatljivo u naseljima do 5.000 stanovnika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b) ulaganje je prihvatljivo ako je u skladu razvojnom i/ili prostorno planskom dokumentacijom jedinice lokalne samouprave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c) korisnik mora osigurati održavanje i upravljanje investicijom najmanje 5 godina od konačne isplate sredstava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d) korisnik je dužan uz prijavu na natječaj za Podmjeru 7.4. priložiti izjavu jedinice lokalne samouprave o suglasnosti za provedbu ulaganja na području jedinice lokalne samouprave.</a:t>
            </a:r>
            <a:endParaRPr lang="it-IT" sz="16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452438"/>
            <a:ext cx="8539163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776538" y="1739900"/>
            <a:ext cx="413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Bangla Sangam M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AF7F3-9E3F-4E5F-85AF-5A48F9932B38}" type="slidenum">
              <a:rPr lang="it-IT"/>
              <a:pPr>
                <a:defRPr/>
              </a:pPr>
              <a:t>17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31749" name="CasellaDiTesto 14"/>
          <p:cNvSpPr txBox="1">
            <a:spLocks noChangeArrowheads="1"/>
          </p:cNvSpPr>
          <p:nvPr/>
        </p:nvSpPr>
        <p:spPr bwMode="auto">
          <a:xfrm>
            <a:off x="17954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Podmjera 7.4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887413" y="1181100"/>
            <a:ext cx="7532687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1600" b="1" u="sng">
                <a:latin typeface="Calibri" pitchFamily="34" charset="0"/>
              </a:rPr>
              <a:t>Prihvatljiva ulaganja: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a) ulaganje u građenje i/ili opremanje vatrogasnih domova, društvenih domova planinarskih domova, lovačkih domova te kulturnih centara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b) ulaganje u građenje i/ili opremanje igrališta (dječja, sportska), sportskih terena i pratećih objekata, objekata za sportski ribolov, rekreacijskih zona i kupališta, biciklističkih staza, tematskih putova,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c) ulaganje u građenje i/ili opremanje dječjih vrtića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d) ulaganje u javne površine (javne zelene površine, pješačke staze, pješačke zone, otvorene odvodne kanale, trgove, parkove, tržnice i javne prometne površine)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e) opći troškovi: usluge izrade projektno-tehničke dokumentacije, geodetske podloge i elaborati,troškovi izrade elaborata zaštite okoliša, studijsku dokumentaciju, troškovi pripreme dokumentacije za natječaj (usluge konzultanata i stručnjaka)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Minimalna vrijednost</a:t>
            </a:r>
            <a:r>
              <a:rPr lang="hr-HR" sz="1600">
                <a:latin typeface="Calibri" pitchFamily="34" charset="0"/>
              </a:rPr>
              <a:t> javne potpore po projektu iznosi 30.000 € protuvrijednosti u kunama.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Maksimalna vrijednost </a:t>
            </a:r>
            <a:r>
              <a:rPr lang="hr-HR" sz="1600">
                <a:latin typeface="Calibri" pitchFamily="34" charset="0"/>
              </a:rPr>
              <a:t>javne potpore po projektu iznosi 1.000.000 € protuvrijednosti u kunama.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Intenzitet javne potpore</a:t>
            </a:r>
            <a:r>
              <a:rPr lang="hr-HR" sz="1600">
                <a:latin typeface="Calibri" pitchFamily="34" charset="0"/>
              </a:rPr>
              <a:t> po projektu iznosi do 100% vrijednosti prihvatljivih troškova.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 b="1" u="sng">
                <a:latin typeface="Calibri" pitchFamily="34" charset="0"/>
              </a:rPr>
              <a:t>Broj projekata odobrenih pojedinom korisniku</a:t>
            </a:r>
            <a:r>
              <a:rPr lang="hr-HR" sz="1600">
                <a:latin typeface="Calibri" pitchFamily="34" charset="0"/>
              </a:rPr>
              <a:t> u programskom razdoblju nije ograničen. Isti korisnik može podnijeti jedan Zahtjev za potporu unutar iste podmjere.</a:t>
            </a:r>
            <a:r>
              <a:rPr lang="it-IT" sz="160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452438"/>
            <a:ext cx="8539163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2776538" y="1739900"/>
            <a:ext cx="41322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b="1" dirty="0">
              <a:latin typeface="+mj-lt"/>
              <a:cs typeface="Bangla Sangam MN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j-lt"/>
              <a:cs typeface="Bangla Sangam M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A1EF6-421E-4B27-B613-B9EA7DCD1D67}" type="slidenum">
              <a:rPr lang="it-IT"/>
              <a:pPr>
                <a:defRPr/>
              </a:pPr>
              <a:t>18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32773" name="CasellaDiTesto 14"/>
          <p:cNvSpPr txBox="1">
            <a:spLocks noChangeArrowheads="1"/>
          </p:cNvSpPr>
          <p:nvPr/>
        </p:nvSpPr>
        <p:spPr bwMode="auto">
          <a:xfrm>
            <a:off x="17954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Mjera 7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887413" y="1181100"/>
            <a:ext cx="75326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r-HR" sz="1600" b="1">
                <a:latin typeface="Calibri" pitchFamily="34" charset="0"/>
              </a:rPr>
              <a:t>Opći Uvjeti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Ulaganje je prihvatljivo ako je u skladu razvojnom i/ili prostorno planskom dokumentacijom jedinice lokalne samouprave.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Korisnik može tražiti predujam za financiranje projekta i to do visine 50% odobrenih sredstava javne potpore.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Isplata predujma mora biti popraćena uspostavom bankovnog jamstva ili istovjetne vrste jamstva u stopostotnoj vrijednosti iznosa predujma.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Ako nema mogućnosti plaćanja predujma, isplata se može vršiti sukladno plaćanju u ratama.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Plaćanje predujma ne isključuje plaćanje u ratama, a broj isplata u ratama kod plaćanja predujma iznosi najviše dvije rate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Za sve robe i usluge čija vrijednost ne prelazi 200.000,00 HRK, odnosno za sve radove čija vrijednost ne prelazi 500.000,00 HRK, uz Zahtjev za potporu potrebno je dostaviti jednu ponudu/ račun.</a:t>
            </a:r>
            <a:endParaRPr lang="it-IT" sz="1600">
              <a:latin typeface="Calibri" pitchFamily="34" charset="0"/>
            </a:endParaRPr>
          </a:p>
          <a:p>
            <a:pPr algn="just"/>
            <a:r>
              <a:rPr lang="hr-HR" sz="1600">
                <a:latin typeface="Calibri" pitchFamily="34" charset="0"/>
              </a:rPr>
              <a:t>Za sve robe i usluge čija vrijednost prelazi 200.000,00 HRK, odnosno za sve radove čija vrijednost prelazi 500.000,00 HRK, uz Zahtjev za potporu potrebno je dostaviti Troškovnik koji je sastavni dio glavnog projekta, a ukoliko u navedenom troškovniku nisu izražene cijene tada je potrebno uz isti dostaviti i Procjenu troškova roba/ radova/usluga.</a:t>
            </a:r>
            <a:endParaRPr lang="it-IT" sz="16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-338138"/>
            <a:ext cx="85407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773113" y="4479925"/>
            <a:ext cx="820578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latin typeface="+mj-lt"/>
                <a:cs typeface="+mn-cs"/>
              </a:rPr>
              <a:t>Via Ripamonti 137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+mj-lt"/>
                <a:cs typeface="+mn-cs"/>
              </a:rPr>
              <a:t>20141 Milano - Italy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b="1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err="1">
                <a:latin typeface="+mj-lt"/>
                <a:cs typeface="+mn-cs"/>
              </a:rPr>
              <a:t>info@hsdmgroup.com</a:t>
            </a:r>
            <a:r>
              <a:rPr lang="en-GB" sz="1400" dirty="0">
                <a:latin typeface="+mj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err="1">
                <a:latin typeface="+mj-lt"/>
                <a:cs typeface="+mn-cs"/>
              </a:rPr>
              <a:t>www.hsdmgroup.com</a:t>
            </a:r>
            <a:endParaRPr lang="en-GB" sz="1400" dirty="0">
              <a:latin typeface="+mj-lt"/>
              <a:cs typeface="Bangla Sangam M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5D8BFE-8022-41C0-B670-3F1530726467}" type="slidenum">
              <a:rPr lang="it-IT"/>
              <a:pPr>
                <a:defRPr/>
              </a:pPr>
              <a:t>19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33797" name="CasellaDiTesto 14"/>
          <p:cNvSpPr txBox="1">
            <a:spLocks noChangeArrowheads="1"/>
          </p:cNvSpPr>
          <p:nvPr/>
        </p:nvSpPr>
        <p:spPr bwMode="auto">
          <a:xfrm>
            <a:off x="19986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 sz="2400">
                <a:solidFill>
                  <a:srgbClr val="7F7F7F"/>
                </a:solidFill>
                <a:latin typeface="Calibri" pitchFamily="34" charset="0"/>
              </a:rPr>
              <a:t>Kontakt</a:t>
            </a:r>
            <a:endParaRPr lang="it-IT" sz="2400">
              <a:solidFill>
                <a:srgbClr val="7F7F7F"/>
              </a:solidFill>
              <a:latin typeface="Calibri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Immagine 7" descr="HSDM_Eng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1738" y="3279775"/>
            <a:ext cx="22987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CasellaDiTesto 1"/>
          <p:cNvSpPr txBox="1">
            <a:spLocks noChangeArrowheads="1"/>
          </p:cNvSpPr>
          <p:nvPr/>
        </p:nvSpPr>
        <p:spPr bwMode="auto">
          <a:xfrm>
            <a:off x="2654300" y="2616200"/>
            <a:ext cx="4102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r-HR" sz="2400">
                <a:solidFill>
                  <a:srgbClr val="4F81BD"/>
                </a:solidFill>
                <a:latin typeface="Calibri" pitchFamily="34" charset="0"/>
              </a:rPr>
              <a:t>HVALA NA PAŽNJI</a:t>
            </a:r>
            <a:endParaRPr lang="it-IT" sz="2400">
              <a:solidFill>
                <a:srgbClr val="4F81BD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9"/>
          <p:cNvSpPr>
            <a:spLocks/>
          </p:cNvSpPr>
          <p:nvPr/>
        </p:nvSpPr>
        <p:spPr bwMode="auto">
          <a:xfrm>
            <a:off x="4043363" y="184150"/>
            <a:ext cx="39608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r>
              <a:rPr lang="en-US" sz="1600" b="1">
                <a:solidFill>
                  <a:srgbClr val="FFFFFF"/>
                </a:solidFill>
                <a:latin typeface="Bangla Sangam MN"/>
                <a:ea typeface="MS PGothic" pitchFamily="34" charset="-128"/>
                <a:cs typeface="Bangla Sangam MN"/>
                <a:sym typeface="Helvetica Neue UltraLight"/>
              </a:rPr>
              <a:t>About Us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B8A9E-B1C3-4AC2-95DE-FCECF3D811A6}" type="slidenum">
              <a:rPr lang="it-IT"/>
              <a:pPr>
                <a:defRPr/>
              </a:pPr>
              <a:t>2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it-IT" sz="1050" dirty="0">
                <a:solidFill>
                  <a:schemeClr val="tx1"/>
                </a:solidFill>
              </a:rPr>
              <a:t>HSDM Group </a:t>
            </a:r>
            <a:r>
              <a:rPr lang="it-IT" sz="1050" dirty="0" err="1">
                <a:solidFill>
                  <a:schemeClr val="tx1"/>
                </a:solidFill>
              </a:rPr>
              <a:t>is</a:t>
            </a:r>
            <a:r>
              <a:rPr lang="it-IT" sz="1050" dirty="0">
                <a:solidFill>
                  <a:schemeClr val="tx1"/>
                </a:solidFill>
              </a:rPr>
              <a:t> </a:t>
            </a:r>
            <a:r>
              <a:rPr lang="it-IT" sz="1050" dirty="0">
                <a:solidFill>
                  <a:schemeClr val="tx1"/>
                </a:solidFill>
              </a:rPr>
              <a:t>a </a:t>
            </a:r>
            <a:r>
              <a:rPr lang="it-IT" sz="1050" dirty="0" err="1">
                <a:solidFill>
                  <a:schemeClr val="tx1"/>
                </a:solidFill>
              </a:rPr>
              <a:t>registered</a:t>
            </a:r>
            <a:r>
              <a:rPr lang="it-IT" sz="1050" dirty="0">
                <a:solidFill>
                  <a:schemeClr val="tx1"/>
                </a:solidFill>
              </a:rPr>
              <a:t> trademark </a:t>
            </a:r>
            <a:r>
              <a:rPr lang="it-IT" sz="1050" dirty="0" err="1">
                <a:solidFill>
                  <a:schemeClr val="tx1"/>
                </a:solidFill>
              </a:rPr>
              <a:t>owned</a:t>
            </a:r>
            <a:r>
              <a:rPr lang="it-IT" sz="1050" dirty="0">
                <a:solidFill>
                  <a:schemeClr val="tx1"/>
                </a:solidFill>
              </a:rPr>
              <a:t> </a:t>
            </a:r>
            <a:r>
              <a:rPr lang="it-IT" sz="1050" dirty="0">
                <a:solidFill>
                  <a:schemeClr val="tx1"/>
                </a:solidFill>
              </a:rPr>
              <a:t>by HSDM </a:t>
            </a:r>
            <a:r>
              <a:rPr lang="it-IT" sz="1050" dirty="0" err="1">
                <a:solidFill>
                  <a:schemeClr val="tx1"/>
                </a:solidFill>
              </a:rPr>
              <a:t>Italy</a:t>
            </a:r>
            <a:r>
              <a:rPr lang="it-IT" sz="1050" dirty="0">
                <a:solidFill>
                  <a:schemeClr val="tx1"/>
                </a:solidFill>
              </a:rPr>
              <a:t> S.r.l. - Milano </a:t>
            </a:r>
            <a:endParaRPr lang="it-IT" sz="1050" dirty="0">
              <a:solidFill>
                <a:schemeClr val="tx1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89" name="CasellaDiTesto 4"/>
          <p:cNvSpPr txBox="1">
            <a:spLocks noChangeArrowheads="1"/>
          </p:cNvSpPr>
          <p:nvPr/>
        </p:nvSpPr>
        <p:spPr bwMode="auto">
          <a:xfrm>
            <a:off x="1998663" y="596900"/>
            <a:ext cx="6510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>
                <a:solidFill>
                  <a:srgbClr val="7F7F7F"/>
                </a:solidFill>
                <a:latin typeface="Calibri" pitchFamily="34" charset="0"/>
              </a:rPr>
              <a:t>Tko smo</a:t>
            </a:r>
            <a:endParaRPr lang="it-IT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6390" name="Rectangle 9"/>
          <p:cNvSpPr>
            <a:spLocks/>
          </p:cNvSpPr>
          <p:nvPr/>
        </p:nvSpPr>
        <p:spPr bwMode="auto">
          <a:xfrm>
            <a:off x="982663" y="1866900"/>
            <a:ext cx="7526337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it-IT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HSDM je osnovana u 2004 godini na inicijativu ne</a:t>
            </a:r>
            <a:r>
              <a:rPr lang="hr-HR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koliko</a:t>
            </a:r>
            <a:r>
              <a:rPr lang="it-IT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 tvrtki i profesionalaca koji djeluju</a:t>
            </a:r>
            <a:r>
              <a:rPr lang="hr-HR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 </a:t>
            </a:r>
            <a:r>
              <a:rPr lang="it-IT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u ra</a:t>
            </a:r>
            <a:r>
              <a:rPr lang="hr-HR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zličitim sektorima i koji su povezani značajnim iskustvima stečenim u zadnja dva destljeća.</a:t>
            </a:r>
            <a:endParaRPr lang="it-IT" sz="1600">
              <a:latin typeface="Calibri" pitchFamily="34" charset="0"/>
              <a:ea typeface="MS PGothic" pitchFamily="34" charset="-128"/>
              <a:cs typeface="Helvetica Neue Light"/>
              <a:sym typeface="Helvetica Neue Light"/>
            </a:endParaRPr>
          </a:p>
          <a:p>
            <a:pPr algn="just">
              <a:lnSpc>
                <a:spcPct val="130000"/>
              </a:lnSpc>
            </a:pPr>
            <a:r>
              <a:rPr lang="hr-HR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Od samog osnutka, partneri HSDM Grupe realizirali su multifunkcionalan model visokog profila usmjerenog na : </a:t>
            </a:r>
            <a:r>
              <a:rPr lang="it-IT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 </a:t>
            </a:r>
            <a:endParaRPr lang="hr-HR" sz="1600">
              <a:latin typeface="Calibri" pitchFamily="34" charset="0"/>
              <a:ea typeface="MS PGothic" pitchFamily="34" charset="-128"/>
              <a:cs typeface="Helvetica Neue Light"/>
              <a:sym typeface="Helvetica Neue Light"/>
            </a:endParaRP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r>
              <a:rPr lang="hr-HR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Zašttitu temljenih resursa u ljudskim odnosima;</a:t>
            </a:r>
            <a:endParaRPr lang="it-IT" sz="1600">
              <a:latin typeface="Calibri" pitchFamily="34" charset="0"/>
              <a:ea typeface="MS PGothic" pitchFamily="34" charset="-128"/>
              <a:cs typeface="Helvetica Neue Light"/>
              <a:sym typeface="Helvetica Neue Light"/>
            </a:endParaRP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r>
              <a:rPr lang="hr-HR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Promicanje vrijednosti povjerenja i sigurnosti;</a:t>
            </a:r>
            <a:endParaRPr lang="it-IT" sz="1600">
              <a:latin typeface="Calibri" pitchFamily="34" charset="0"/>
              <a:ea typeface="MS PGothic" pitchFamily="34" charset="-128"/>
              <a:cs typeface="Helvetica Neue Light"/>
              <a:sym typeface="Helvetica Neue Light"/>
            </a:endParaRP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r>
              <a:rPr lang="hr-HR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Trajno pridruživanje ekonomskih i financijskih aspekata;</a:t>
            </a: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r>
              <a:rPr lang="hr-HR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Odgovarajuće napore u stvaranju „ Lanca Vrijednosti”</a:t>
            </a:r>
            <a:endParaRPr lang="it-IT" sz="1600">
              <a:latin typeface="Calibri" pitchFamily="34" charset="0"/>
              <a:ea typeface="MS PGothic" pitchFamily="34" charset="-128"/>
              <a:cs typeface="Helvetica Neue Light"/>
              <a:sym typeface="Helvetica Neue Light"/>
            </a:endParaRP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r>
              <a:rPr lang="hr-HR" sz="1600">
                <a:latin typeface="Calibri" pitchFamily="34" charset="0"/>
                <a:ea typeface="MS PGothic" pitchFamily="34" charset="-128"/>
                <a:cs typeface="Helvetica Neue Light"/>
                <a:sym typeface="Helvetica Neue Light"/>
              </a:rPr>
              <a:t>Održavanje korektne ravnoteže između tradicije i inovacije</a:t>
            </a:r>
            <a:endParaRPr lang="it-IT" sz="1600">
              <a:latin typeface="Calibri" pitchFamily="34" charset="0"/>
              <a:ea typeface="MS PGothic" pitchFamily="34" charset="-128"/>
              <a:cs typeface="Helvetica Neue Light"/>
              <a:sym typeface="Helvetica Neue Light"/>
            </a:endParaRPr>
          </a:p>
        </p:txBody>
      </p:sp>
      <p:pic>
        <p:nvPicPr>
          <p:cNvPr id="16391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-338138"/>
            <a:ext cx="85407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9"/>
          <p:cNvSpPr>
            <a:spLocks/>
          </p:cNvSpPr>
          <p:nvPr/>
        </p:nvSpPr>
        <p:spPr bwMode="auto">
          <a:xfrm>
            <a:off x="4043363" y="184150"/>
            <a:ext cx="39608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r>
              <a:rPr lang="en-US" sz="1600" b="1">
                <a:solidFill>
                  <a:srgbClr val="FFFFFF"/>
                </a:solidFill>
                <a:latin typeface="Bangla Sangam MN"/>
                <a:ea typeface="MS PGothic" pitchFamily="34" charset="-128"/>
                <a:cs typeface="Bangla Sangam MN"/>
                <a:sym typeface="Helvetica Neue UltraLight"/>
              </a:rPr>
              <a:t>About Us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ED4EA-D51F-4772-BC8C-F539927479E6}" type="slidenum">
              <a:rPr lang="it-IT"/>
              <a:pPr>
                <a:defRPr/>
              </a:pPr>
              <a:t>3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it-IT" sz="1050" dirty="0">
                <a:solidFill>
                  <a:schemeClr val="tx1"/>
                </a:solidFill>
              </a:rPr>
              <a:t>HSDM Group </a:t>
            </a:r>
            <a:r>
              <a:rPr lang="it-IT" sz="1050" dirty="0" err="1">
                <a:solidFill>
                  <a:schemeClr val="tx1"/>
                </a:solidFill>
              </a:rPr>
              <a:t>is</a:t>
            </a:r>
            <a:r>
              <a:rPr lang="it-IT" sz="1050" dirty="0">
                <a:solidFill>
                  <a:schemeClr val="tx1"/>
                </a:solidFill>
              </a:rPr>
              <a:t> </a:t>
            </a:r>
            <a:r>
              <a:rPr lang="it-IT" sz="1050" dirty="0">
                <a:solidFill>
                  <a:schemeClr val="tx1"/>
                </a:solidFill>
              </a:rPr>
              <a:t>a </a:t>
            </a:r>
            <a:r>
              <a:rPr lang="it-IT" sz="1050" dirty="0" err="1">
                <a:solidFill>
                  <a:schemeClr val="tx1"/>
                </a:solidFill>
              </a:rPr>
              <a:t>registered</a:t>
            </a:r>
            <a:r>
              <a:rPr lang="it-IT" sz="1050" dirty="0">
                <a:solidFill>
                  <a:schemeClr val="tx1"/>
                </a:solidFill>
              </a:rPr>
              <a:t> trademark </a:t>
            </a:r>
            <a:r>
              <a:rPr lang="it-IT" sz="1050" dirty="0" err="1">
                <a:solidFill>
                  <a:schemeClr val="tx1"/>
                </a:solidFill>
              </a:rPr>
              <a:t>owned</a:t>
            </a:r>
            <a:r>
              <a:rPr lang="it-IT" sz="1050" dirty="0">
                <a:solidFill>
                  <a:schemeClr val="tx1"/>
                </a:solidFill>
              </a:rPr>
              <a:t> </a:t>
            </a:r>
            <a:r>
              <a:rPr lang="it-IT" sz="1050" dirty="0">
                <a:solidFill>
                  <a:schemeClr val="tx1"/>
                </a:solidFill>
              </a:rPr>
              <a:t>by HSDM </a:t>
            </a:r>
            <a:r>
              <a:rPr lang="it-IT" sz="1050" dirty="0" err="1">
                <a:solidFill>
                  <a:schemeClr val="tx1"/>
                </a:solidFill>
              </a:rPr>
              <a:t>Italy</a:t>
            </a:r>
            <a:r>
              <a:rPr lang="it-IT" sz="1050" dirty="0">
                <a:solidFill>
                  <a:schemeClr val="tx1"/>
                </a:solidFill>
              </a:rPr>
              <a:t> S.r.l. - Milano </a:t>
            </a:r>
            <a:endParaRPr lang="it-IT" sz="1050" dirty="0">
              <a:solidFill>
                <a:schemeClr val="tx1"/>
              </a:solidFill>
            </a:endParaRPr>
          </a:p>
        </p:txBody>
      </p:sp>
      <p:sp>
        <p:nvSpPr>
          <p:cNvPr id="17412" name="CasellaDiTesto 4"/>
          <p:cNvSpPr txBox="1">
            <a:spLocks noChangeArrowheads="1"/>
          </p:cNvSpPr>
          <p:nvPr/>
        </p:nvSpPr>
        <p:spPr bwMode="auto">
          <a:xfrm>
            <a:off x="1998663" y="495300"/>
            <a:ext cx="6510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>
                <a:solidFill>
                  <a:srgbClr val="7F7F7F"/>
                </a:solidFill>
                <a:latin typeface="Calibri" pitchFamily="34" charset="0"/>
              </a:rPr>
              <a:t>Studijski Centar</a:t>
            </a:r>
            <a:endParaRPr lang="it-IT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520700" y="1498600"/>
            <a:ext cx="80803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/>
          <a:lstStyle/>
          <a:p>
            <a:pPr algn="just">
              <a:lnSpc>
                <a:spcPct val="130000"/>
              </a:lnSpc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Naš Studijski Centar podupire rad naših partnera i klijenata pružajući viziju, mega-trendove i perspektive potrebne za razumijevanje i kontekstualiziranje poslovnih scenarija  u srednjoročnom i dugoročnom razdoblju.</a:t>
            </a:r>
          </a:p>
          <a:p>
            <a:pPr algn="just">
              <a:lnSpc>
                <a:spcPct val="130000"/>
              </a:lnSpc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Značajne institucije,  od kojih  Fondacije i Sveučilišta i jedna šira  Business Community posjeduju način za  poštivanje  njihovog rada.</a:t>
            </a:r>
          </a:p>
          <a:p>
            <a:pPr algn="just">
              <a:lnSpc>
                <a:spcPct val="130000"/>
              </a:lnSpc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Studijski centar razvija istraživanja, analize, vrednovanje i simulacije o najvažnijim društvenim pojavama, gospodarskom, financijskom i tehničkom napredku  realiziranom putem dubljeg poznavanja scenarija ispitanih.</a:t>
            </a:r>
          </a:p>
          <a:p>
            <a:pPr algn="just">
              <a:lnSpc>
                <a:spcPct val="130000"/>
              </a:lnSpc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Sa svoje strane, Centar za Studije potiče interakciju između triju komponenti znanja u trokutu istraživanja, obrazovanja i gospodarske aktivnosti, što je ključni element za rast i stvaranje novih radnih mjesta.</a:t>
            </a:r>
          </a:p>
          <a:p>
            <a:pPr algn="just">
              <a:lnSpc>
                <a:spcPct val="130000"/>
              </a:lnSpc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U ovom kontekstu, mi i dalje razvijamo Partnerske odnose s Fondacijama i Sveučilištima diljem svijeta.</a:t>
            </a:r>
          </a:p>
        </p:txBody>
      </p:sp>
      <p:cxnSp>
        <p:nvCxnSpPr>
          <p:cNvPr id="15" name="Connettore 1 14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5" name="Immagin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-338138"/>
            <a:ext cx="85407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9"/>
          <p:cNvSpPr>
            <a:spLocks/>
          </p:cNvSpPr>
          <p:nvPr/>
        </p:nvSpPr>
        <p:spPr bwMode="auto">
          <a:xfrm>
            <a:off x="4043363" y="184150"/>
            <a:ext cx="3960812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/>
            <a:r>
              <a:rPr lang="en-US" sz="1600" b="1">
                <a:solidFill>
                  <a:srgbClr val="FFFFFF"/>
                </a:solidFill>
                <a:latin typeface="Bangla Sangam MN"/>
                <a:ea typeface="MS PGothic" pitchFamily="34" charset="-128"/>
                <a:cs typeface="Bangla Sangam MN"/>
                <a:sym typeface="Helvetica Neue UltraLight"/>
              </a:rPr>
              <a:t>About Us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0CD24-808B-4539-8E2E-CEEA643C0600}" type="slidenum">
              <a:rPr lang="it-IT"/>
              <a:pPr>
                <a:defRPr/>
              </a:pPr>
              <a:t>4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it-IT" sz="1050" dirty="0">
                <a:solidFill>
                  <a:schemeClr val="tx1"/>
                </a:solidFill>
              </a:rPr>
              <a:t>HSDM Group </a:t>
            </a:r>
            <a:r>
              <a:rPr lang="it-IT" sz="1050" dirty="0" err="1">
                <a:solidFill>
                  <a:schemeClr val="tx1"/>
                </a:solidFill>
              </a:rPr>
              <a:t>is</a:t>
            </a:r>
            <a:r>
              <a:rPr lang="it-IT" sz="1050" dirty="0">
                <a:solidFill>
                  <a:schemeClr val="tx1"/>
                </a:solidFill>
              </a:rPr>
              <a:t> </a:t>
            </a:r>
            <a:r>
              <a:rPr lang="it-IT" sz="1050" dirty="0">
                <a:solidFill>
                  <a:schemeClr val="tx1"/>
                </a:solidFill>
              </a:rPr>
              <a:t>a </a:t>
            </a:r>
            <a:r>
              <a:rPr lang="it-IT" sz="1050" dirty="0" err="1">
                <a:solidFill>
                  <a:schemeClr val="tx1"/>
                </a:solidFill>
              </a:rPr>
              <a:t>registered</a:t>
            </a:r>
            <a:r>
              <a:rPr lang="it-IT" sz="1050" dirty="0">
                <a:solidFill>
                  <a:schemeClr val="tx1"/>
                </a:solidFill>
              </a:rPr>
              <a:t> trademark </a:t>
            </a:r>
            <a:r>
              <a:rPr lang="it-IT" sz="1050" dirty="0" err="1">
                <a:solidFill>
                  <a:schemeClr val="tx1"/>
                </a:solidFill>
              </a:rPr>
              <a:t>owned</a:t>
            </a:r>
            <a:r>
              <a:rPr lang="it-IT" sz="1050" dirty="0">
                <a:solidFill>
                  <a:schemeClr val="tx1"/>
                </a:solidFill>
              </a:rPr>
              <a:t> </a:t>
            </a:r>
            <a:r>
              <a:rPr lang="it-IT" sz="1050" dirty="0">
                <a:solidFill>
                  <a:schemeClr val="tx1"/>
                </a:solidFill>
              </a:rPr>
              <a:t>by HSDM </a:t>
            </a:r>
            <a:r>
              <a:rPr lang="it-IT" sz="1050" dirty="0" err="1">
                <a:solidFill>
                  <a:schemeClr val="tx1"/>
                </a:solidFill>
              </a:rPr>
              <a:t>Italy</a:t>
            </a:r>
            <a:r>
              <a:rPr lang="it-IT" sz="1050" dirty="0">
                <a:solidFill>
                  <a:schemeClr val="tx1"/>
                </a:solidFill>
              </a:rPr>
              <a:t> S.r.l. - Milano </a:t>
            </a:r>
            <a:endParaRPr lang="it-IT" sz="1050" dirty="0">
              <a:solidFill>
                <a:schemeClr val="tx1"/>
              </a:solidFill>
            </a:endParaRPr>
          </a:p>
        </p:txBody>
      </p:sp>
      <p:sp>
        <p:nvSpPr>
          <p:cNvPr id="18436" name="CasellaDiTesto 4"/>
          <p:cNvSpPr txBox="1">
            <a:spLocks noChangeArrowheads="1"/>
          </p:cNvSpPr>
          <p:nvPr/>
        </p:nvSpPr>
        <p:spPr bwMode="auto">
          <a:xfrm>
            <a:off x="1998663" y="495300"/>
            <a:ext cx="6510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r-HR">
                <a:solidFill>
                  <a:srgbClr val="7F7F7F"/>
                </a:solidFill>
                <a:latin typeface="Calibri" pitchFamily="34" charset="0"/>
              </a:rPr>
              <a:t>Europski Projekti</a:t>
            </a:r>
            <a:endParaRPr lang="it-IT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5" name="Rectangle 9"/>
          <p:cNvSpPr>
            <a:spLocks/>
          </p:cNvSpPr>
          <p:nvPr/>
        </p:nvSpPr>
        <p:spPr bwMode="auto">
          <a:xfrm>
            <a:off x="927100" y="1382713"/>
            <a:ext cx="7569200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Područje Europski Projekti pruža pomoć i savjete za traženje  financiranja na nivou Zajednice, uključujući javne uprave u aktiviranju  Regionalnih projekata i Europskih, koji omogućuju da se iskoristi  važna prilika  za gospodarski razvoj teritorija.</a:t>
            </a:r>
          </a:p>
          <a:p>
            <a:pPr algn="just">
              <a:lnSpc>
                <a:spcPct val="130000"/>
              </a:lnSpc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Mi realiziramo i upravljamo projektima u suradnji sa sudionicima na teritoriju, te u skladu s europskim direktivama u provedbi međudržavnih projekata, tako da Županija  ima koristi  od dodane vrijednosti postignutim  istraživanjem najbolje prakse i inovativnim metodama u sferi europskih projekata.</a:t>
            </a:r>
          </a:p>
          <a:p>
            <a:pPr algn="just">
              <a:lnSpc>
                <a:spcPct val="130000"/>
              </a:lnSpc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Za tvrtke i / ili Lokalne vlasti koje žele  koristiti ova financiranja, naša usluga uključuje:</a:t>
            </a: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Traženje linije financiranja</a:t>
            </a: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Ugovaranje partnerstva</a:t>
            </a: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Izrada i prezentacija datoteka za kandidaturu u skladu s procedurama koje zahtijevaju različiti programi.</a:t>
            </a: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Upravljanje  i izvješća  o  inicijativi.</a:t>
            </a: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r>
              <a:rPr lang="hr-HR" sz="16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Promicanje i objava rezultata.</a:t>
            </a:r>
          </a:p>
          <a:p>
            <a:pPr marL="742950" lvl="1" indent="-285750" algn="just">
              <a:lnSpc>
                <a:spcPct val="130000"/>
              </a:lnSpc>
              <a:buFont typeface="Arial" charset="0"/>
              <a:buChar char="•"/>
            </a:pPr>
            <a:endParaRPr lang="hr-HR" sz="16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cxnSp>
        <p:nvCxnSpPr>
          <p:cNvPr id="10" name="Connettore 1 9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39" name="Immagin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-338138"/>
            <a:ext cx="85407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-338138"/>
            <a:ext cx="85407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901700" y="1320800"/>
            <a:ext cx="7785100" cy="422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2004-2014 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Total EU Fund Managed 				       			1.200.000.000 €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EU Projects Financed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									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795</a:t>
            </a: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EU Projects Completed									97%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EU Training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Financed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								    183.400.000 €		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EU Projects 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Financed									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189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	EU 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Projects </a:t>
            </a:r>
            <a:r>
              <a:rPr lang="hr-H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Completed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									100%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	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People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involved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to EU Training 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Projects</a:t>
            </a:r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			          112.000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A00B6C-C35F-4ECE-B087-7C61DCDC7059}" type="slidenum">
              <a:rPr lang="it-IT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19461" name="CasellaDiTesto 14"/>
          <p:cNvSpPr txBox="1">
            <a:spLocks noChangeArrowheads="1"/>
          </p:cNvSpPr>
          <p:nvPr/>
        </p:nvSpPr>
        <p:spPr bwMode="auto">
          <a:xfrm>
            <a:off x="19986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HSDM Group Figures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-338138"/>
            <a:ext cx="85407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A3C81-563E-41EE-B489-D700A9514BA2}" type="slidenum">
              <a:rPr lang="it-IT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20484" name="CasellaDiTesto 14"/>
          <p:cNvSpPr txBox="1">
            <a:spLocks noChangeArrowheads="1"/>
          </p:cNvSpPr>
          <p:nvPr/>
        </p:nvSpPr>
        <p:spPr bwMode="auto">
          <a:xfrm>
            <a:off x="19986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Institutional references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486" name="Immagine 2" descr="Logo UNIC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4908550"/>
            <a:ext cx="23241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Immagine 4" descr="Logo-Unip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5663" y="4716463"/>
            <a:ext cx="277653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Immagine 6" descr="regione-sicili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500" y="3149600"/>
            <a:ext cx="154146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Immagine 11" descr="MIU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9138" y="1397000"/>
            <a:ext cx="32686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Immagine 12" descr="IS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6900" y="1181100"/>
            <a:ext cx="16129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Immagine 13" descr="RL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84238" y="3149600"/>
            <a:ext cx="2443162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Immagine 16" descr="MS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84700" y="1282700"/>
            <a:ext cx="1676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Immagine 17" descr="UNIMI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8838" y="4814888"/>
            <a:ext cx="23526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Immagine 18" descr="RLazio.jpe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94138" y="3213100"/>
            <a:ext cx="29860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-338138"/>
            <a:ext cx="85407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0F8FE-CA00-48C7-BFAB-7B3C215CFF1C}" type="slidenum">
              <a:rPr lang="it-IT"/>
              <a:pPr>
                <a:defRPr/>
              </a:pPr>
              <a:t>7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21508" name="CasellaDiTesto 14"/>
          <p:cNvSpPr txBox="1">
            <a:spLocks noChangeArrowheads="1"/>
          </p:cNvSpPr>
          <p:nvPr/>
        </p:nvSpPr>
        <p:spPr bwMode="auto">
          <a:xfrm>
            <a:off x="19986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Institutional Partners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10" name="Immagine 2" descr="Logo UNIC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4965700"/>
            <a:ext cx="21336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mmagine 4" descr="Logo-Unip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5663" y="4716463"/>
            <a:ext cx="2776537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Immagine 6" descr="regione-sicili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2500" y="3149600"/>
            <a:ext cx="1541463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Immagine 12" descr="ISS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0813" y="1181100"/>
            <a:ext cx="16129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Immagine 13" descr="RL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4238" y="3149600"/>
            <a:ext cx="2443162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Immagine 17" descr="UNIMI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2338" y="4781550"/>
            <a:ext cx="235267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Immagine 18" descr="RLazio.jpe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94138" y="3213100"/>
            <a:ext cx="29860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Immagine 1" descr="Pol PA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1668463"/>
            <a:ext cx="23368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Immagine 5" descr="FondazioneIrccsCaGranda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16313" y="1169988"/>
            <a:ext cx="256698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-338138"/>
            <a:ext cx="85407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6F54F-8AFC-4150-B923-284A68FB1169}" type="slidenum">
              <a:rPr lang="it-IT"/>
              <a:pPr>
                <a:defRPr/>
              </a:pPr>
              <a:t>8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22532" name="CasellaDiTesto 14"/>
          <p:cNvSpPr txBox="1">
            <a:spLocks noChangeArrowheads="1"/>
          </p:cNvSpPr>
          <p:nvPr/>
        </p:nvSpPr>
        <p:spPr bwMode="auto">
          <a:xfrm>
            <a:off x="19986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 Some Company Partners</a:t>
            </a: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4" name="Immagine 1" descr="DELISA Sud 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0" y="2917825"/>
            <a:ext cx="15367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Immagine 5" descr="etnahitec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0" y="1546225"/>
            <a:ext cx="14605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Immagine 7" descr="logoSoftlab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2550" y="2916238"/>
            <a:ext cx="29337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Immagine 15" descr="Aira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43163" y="3811588"/>
            <a:ext cx="8890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Immagine 19" descr="AmazinGear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09738" y="5245100"/>
            <a:ext cx="2895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Immagine 22" descr="Xinzhu.jpe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0075" y="1609725"/>
            <a:ext cx="2133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Immagine 24" descr="Innova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5088" y="3903663"/>
            <a:ext cx="2112962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 descr="Ultima version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30863" y="4897438"/>
            <a:ext cx="1363662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-338138"/>
            <a:ext cx="8540750" cy="151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27895-D1B8-4608-B15B-93601938B37D}" type="slidenum">
              <a:rPr lang="it-IT"/>
              <a:pPr>
                <a:defRPr/>
              </a:pPr>
              <a:t>9</a:t>
            </a:fld>
            <a:endParaRPr lang="it-IT" dirty="0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1709738" y="6413500"/>
            <a:ext cx="5856287" cy="319088"/>
          </a:xfrm>
        </p:spPr>
        <p:txBody>
          <a:bodyPr/>
          <a:lstStyle/>
          <a:p>
            <a:pPr>
              <a:defRPr/>
            </a:pPr>
            <a:r>
              <a:rPr lang="en-GB" sz="1050">
                <a:solidFill>
                  <a:schemeClr val="tx1"/>
                </a:solidFill>
              </a:rPr>
              <a:t>HSDM Group is a registered trademark owned by HSDM Italy S.r.l. - Milano </a:t>
            </a:r>
            <a:endParaRPr lang="en-GB" sz="1050">
              <a:solidFill>
                <a:schemeClr val="tx1"/>
              </a:solidFill>
            </a:endParaRPr>
          </a:p>
        </p:txBody>
      </p:sp>
      <p:sp>
        <p:nvSpPr>
          <p:cNvPr id="23556" name="CasellaDiTesto 14"/>
          <p:cNvSpPr txBox="1">
            <a:spLocks noChangeArrowheads="1"/>
          </p:cNvSpPr>
          <p:nvPr/>
        </p:nvSpPr>
        <p:spPr bwMode="auto">
          <a:xfrm>
            <a:off x="1998663" y="495300"/>
            <a:ext cx="6510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400">
                <a:solidFill>
                  <a:srgbClr val="7F7F7F"/>
                </a:solidFill>
                <a:latin typeface="Calibri" pitchFamily="34" charset="0"/>
              </a:rPr>
              <a:t>Pojedini EU Projekti uspje</a:t>
            </a:r>
            <a:r>
              <a:rPr lang="hr-HR" sz="2400">
                <a:solidFill>
                  <a:srgbClr val="7F7F7F"/>
                </a:solidFill>
                <a:latin typeface="Calibri" pitchFamily="34" charset="0"/>
              </a:rPr>
              <a:t>šno realizirani</a:t>
            </a:r>
            <a:endParaRPr lang="it-IT" sz="2400">
              <a:solidFill>
                <a:srgbClr val="7F7F7F"/>
              </a:solidFill>
              <a:latin typeface="Calibri" pitchFamily="34" charset="0"/>
            </a:endParaRPr>
          </a:p>
        </p:txBody>
      </p:sp>
      <p:cxnSp>
        <p:nvCxnSpPr>
          <p:cNvPr id="9" name="Connettore 1 8"/>
          <p:cNvCxnSpPr/>
          <p:nvPr/>
        </p:nvCxnSpPr>
        <p:spPr>
          <a:xfrm flipV="1">
            <a:off x="773043" y="6273800"/>
            <a:ext cx="7913757" cy="12700"/>
          </a:xfrm>
          <a:prstGeom prst="lin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828675" y="1196975"/>
          <a:ext cx="7588250" cy="4706938"/>
        </p:xfrm>
        <a:graphic>
          <a:graphicData uri="http://schemas.openxmlformats.org/drawingml/2006/table">
            <a:tbl>
              <a:tblPr/>
              <a:tblGrid>
                <a:gridCol w="792387"/>
                <a:gridCol w="2820148"/>
                <a:gridCol w="748712"/>
                <a:gridCol w="3225700"/>
              </a:tblGrid>
              <a:tr h="3743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effectLst/>
                          <a:latin typeface="Calibri"/>
                        </a:rPr>
                        <a:t>Sector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Calibri"/>
                        </a:rPr>
                        <a:t>Project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Calibri"/>
                        </a:rPr>
                        <a:t>Total amount funded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effectLst/>
                          <a:latin typeface="Calibri"/>
                        </a:rPr>
                        <a:t>Funder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ICT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POR  Sicilia  2000-­‐2006  Misura  6.05  –  Azione  3,  “Reti  e  servizi  </a:t>
                      </a:r>
                      <a:br>
                        <a:rPr lang="it-IT" sz="800" b="0" i="0" u="none" strike="noStrike">
                          <a:effectLst/>
                          <a:latin typeface="Calibri"/>
                        </a:rPr>
                      </a:br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per  la  società  dell’Informazione"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€ 703.950,01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Fund for Regional Development; Department for production activities, Region of Sicily, Italy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7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ICT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Fondi  regionali  sull’Accordo  di  Programma  Quadro  APQ  in  </a:t>
                      </a:r>
                      <a:br>
                        <a:rPr lang="it-IT" sz="800" b="0" i="0" u="none" strike="noStrike">
                          <a:effectLst/>
                          <a:latin typeface="Calibri"/>
                        </a:rPr>
                      </a:br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materia  della  Società  dell’Informaz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€ 258.762,00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Fund for Regional Development; Department for production activities, Region of Sicily, Italy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52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Energy; Environment;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Innovation for greeN Energy and eXchange in Transportation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€ 12.188.383,90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i-NEXT a valere sul bando del MIUR Smart City 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04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Environment; Energy;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FACTOR20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€ 2.512.600,00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effectLst/>
                          <a:latin typeface="Calibri"/>
                        </a:rPr>
                        <a:t>Life+ LIFE08 ENV/IT/000430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9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ICT; Health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DISCREET: Discreet Service Provision in Smart Enviroments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€ 3.816.473,00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effectLst/>
                          <a:latin typeface="Calibri"/>
                        </a:rPr>
                        <a:t>FP6-2004-IST-4 contract no. 27679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Training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Corso per Web Manager - Esperto in soluzioni e-business per l'azienda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€ 201.418,19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Social Fund; Department for School, Training and Labor Policies, Region of Lazio, Italy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Training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Corso IFTS: Tecnico della qualità di processo in agricoltura biologica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€ 201.418,19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Social Fund; Department for School, Training and Labor Policies, Region of Lazio, Italy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2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ICT; Health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Smart Health 2.0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€ 44.849.712,40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Fund for Regional Development; Ministry for Instruction, University and Research (Italy)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FV Smile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€ 1.645.766,70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Fund for Regional Development; Department for production activities, Region of Sicily, Italy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ICT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DIEM Dialog-based Emotional Marketing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€ 4.922.797,00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Fund for Regional Development; Ministry for Instruction, University and Research (Italy)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ICT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Atipico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€ 845.905,59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Fund for Regional Development; Department for production activities, Region of Sicily, Italy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ICT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Magellano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€ 1.316.495,00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Fund for Regional Development; Department for production activities, Region of Sicily, Italy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81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ICT; Health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eHealthNet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€ 16.804.015,00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Fund for Regional Development; Ministry for Instruction, University and Research (Italy)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17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ICT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NEMESYS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€ 2.389.965,88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Social Fund; Region of Lazio, Italy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16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ICT; Health;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dHOME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€ 2.256.272,83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Social Fund; Region of Lazio, Italy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Energy;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Design of 46 PV power plants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€ 72.058.411,00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European Fund for Regional Development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1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Energy;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Design of 7 concentration termo-solar power plants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b="0" i="0" u="none" strike="noStrike">
                          <a:effectLst/>
                          <a:latin typeface="Calibri"/>
                        </a:rPr>
                        <a:t>€ 98.250.000,00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 err="1">
                          <a:effectLst/>
                          <a:latin typeface="Calibri"/>
                        </a:rPr>
                        <a:t>European</a:t>
                      </a:r>
                      <a:r>
                        <a:rPr lang="it-IT" sz="800" b="0" i="0" u="none" strike="noStrike" dirty="0">
                          <a:effectLst/>
                          <a:latin typeface="Calibri"/>
                        </a:rPr>
                        <a:t> Fund for </a:t>
                      </a:r>
                      <a:r>
                        <a:rPr lang="it-IT" sz="800" b="0" i="0" u="none" strike="noStrike" dirty="0" err="1">
                          <a:effectLst/>
                          <a:latin typeface="Calibri"/>
                        </a:rPr>
                        <a:t>Regional</a:t>
                      </a:r>
                      <a:r>
                        <a:rPr lang="it-IT" sz="800" b="0" i="0" u="none" strike="noStrike" dirty="0">
                          <a:effectLst/>
                          <a:latin typeface="Calibri"/>
                        </a:rPr>
                        <a:t> Development</a:t>
                      </a:r>
                    </a:p>
                  </a:txBody>
                  <a:tcPr marL="6239" marR="6239" marT="62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23285</TotalTime>
  <Words>2133</Words>
  <Application>Microsoft Macintosh PowerPoint</Application>
  <PresentationFormat>Prikaz na zaslonu (4:3)</PresentationFormat>
  <Paragraphs>285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Uzorci dizajna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Calibri</vt:lpstr>
      <vt:lpstr>Arial</vt:lpstr>
      <vt:lpstr>Bangla Sangam MN</vt:lpstr>
      <vt:lpstr>MS PGothic</vt:lpstr>
      <vt:lpstr>Helvetica Neue UltraLight</vt:lpstr>
      <vt:lpstr>Helvetica Neue Light</vt:lpstr>
      <vt:lpstr>Tema di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Profile</dc:title>
  <dc:creator>Giorgio Zordan</dc:creator>
  <cp:lastModifiedBy>Vjeko</cp:lastModifiedBy>
  <cp:revision>311</cp:revision>
  <cp:lastPrinted>2014-01-30T08:49:01Z</cp:lastPrinted>
  <dcterms:created xsi:type="dcterms:W3CDTF">2013-11-11T13:31:43Z</dcterms:created>
  <dcterms:modified xsi:type="dcterms:W3CDTF">2015-01-28T17:34:59Z</dcterms:modified>
</cp:coreProperties>
</file>