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0" r:id="rId11"/>
    <p:sldId id="265" r:id="rId12"/>
    <p:sldId id="266" r:id="rId13"/>
    <p:sldId id="267" r:id="rId14"/>
    <p:sldId id="268" r:id="rId15"/>
    <p:sldId id="269" r:id="rId16"/>
    <p:sldId id="277" r:id="rId17"/>
    <p:sldId id="271" r:id="rId18"/>
    <p:sldId id="272" r:id="rId19"/>
    <p:sldId id="273" r:id="rId20"/>
    <p:sldId id="274" r:id="rId21"/>
    <p:sldId id="275" r:id="rId22"/>
    <p:sldId id="276" r:id="rId23"/>
    <p:sldId id="281" r:id="rId24"/>
    <p:sldId id="278" r:id="rId25"/>
    <p:sldId id="279" r:id="rId26"/>
    <p:sldId id="280" r:id="rId27"/>
    <p:sldId id="284" r:id="rId28"/>
    <p:sldId id="283" r:id="rId29"/>
    <p:sldId id="282" r:id="rId30"/>
    <p:sldId id="285" r:id="rId31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C5585B-B0D6-4514-8889-F171BC10CFA4}" type="datetime1">
              <a:rPr lang="en-US" smtClean="0"/>
              <a:pPr>
                <a:defRPr/>
              </a:pPr>
              <a:t>10/9/2015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r-Latn-C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8C27D0-3B11-4514-AEC2-F088E8CA571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4CDD6D-DB2B-440C-8FFC-CD53EE3C1067}" type="datetime1">
              <a:rPr lang="en-US" smtClean="0"/>
              <a:pPr>
                <a:defRPr/>
              </a:pPr>
              <a:t>10/9/2015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620EB8-C225-4555-A78D-05D7F7A0534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6900C1-04DD-471A-8721-7A46A45043A6}" type="datetime1">
              <a:rPr lang="en-US" smtClean="0"/>
              <a:pPr>
                <a:defRPr/>
              </a:pPr>
              <a:t>10/9/2015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97560B-9D6A-46F9-8EEA-9BC2CF1F3BF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4ACC5E-91F3-474C-9A19-CAD4BADA17A9}" type="datetime1">
              <a:rPr lang="en-US" smtClean="0"/>
              <a:pPr>
                <a:defRPr/>
              </a:pPr>
              <a:t>10/9/2015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12F784-10A0-466A-81D8-669EE268E53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5E1CEB-6A02-4F3D-AF3F-4EF45939E841}" type="datetime1">
              <a:rPr lang="en-US" smtClean="0"/>
              <a:pPr>
                <a:defRPr/>
              </a:pPr>
              <a:t>10/9/2015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092AE4-5136-411D-98B1-329083A4D77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ABE5E6-7EB5-42B6-BC6B-A7BAB839B397}" type="datetime1">
              <a:rPr lang="en-US" smtClean="0"/>
              <a:pPr>
                <a:defRPr/>
              </a:pPr>
              <a:t>10/9/2015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28F10E-EA81-40A1-BD1B-801F97ACD2B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1BCF422-0D7F-4E49-8F73-28EBF46CC509}" type="datetime1">
              <a:rPr lang="en-US" smtClean="0"/>
              <a:pPr>
                <a:defRPr/>
              </a:pPr>
              <a:t>10/9/2015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r-Latn-C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97CF55-8FED-4CCF-AC85-0EE2D6A2577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48A12D-0B32-4376-A0BF-00282B57DC7E}" type="datetime1">
              <a:rPr lang="en-US" smtClean="0"/>
              <a:pPr>
                <a:defRPr/>
              </a:pPr>
              <a:t>10/9/2015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r-Latn-C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10EC25-3A9D-4043-A631-1045DB7A4AC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1A8B68-DDC6-4B6C-83D0-3889CCAFD1E0}" type="datetime1">
              <a:rPr lang="en-US" smtClean="0"/>
              <a:pPr>
                <a:defRPr/>
              </a:pPr>
              <a:t>10/9/2015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r-Latn-C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E31B18-8D27-4724-9604-02A5FFFC646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ABA563-70A6-4655-8FE6-435AADEF5B35}" type="datetime1">
              <a:rPr lang="en-US" smtClean="0"/>
              <a:pPr>
                <a:defRPr/>
              </a:pPr>
              <a:t>10/9/2015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C64A09-DB46-4318-8B1D-F043888D304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5805CCE-E79F-422F-9D9F-CB199554B41F}" type="datetime1">
              <a:rPr lang="en-US" smtClean="0"/>
              <a:pPr>
                <a:defRPr/>
              </a:pPr>
              <a:t>10/9/2015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49A896D2-AA92-4FEE-9E81-F46C7AABAB0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3535D633-6028-401B-A1EA-ACE30F2DC2C0}" type="datetime1">
              <a:rPr lang="en-US" smtClean="0"/>
              <a:pPr>
                <a:defRPr/>
              </a:pPr>
              <a:t>10/9/2015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027BF67A-95BD-41DE-822A-13203FAB231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18" Type="http://schemas.openxmlformats.org/officeDocument/2006/relationships/image" Target="../media/image40.png"/><Relationship Id="rId3" Type="http://schemas.openxmlformats.org/officeDocument/2006/relationships/image" Target="../media/image25.png"/><Relationship Id="rId21" Type="http://schemas.openxmlformats.org/officeDocument/2006/relationships/image" Target="../media/image43.jpe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17" Type="http://schemas.openxmlformats.org/officeDocument/2006/relationships/image" Target="../media/image39.png"/><Relationship Id="rId2" Type="http://schemas.openxmlformats.org/officeDocument/2006/relationships/image" Target="../media/image3.jpeg"/><Relationship Id="rId16" Type="http://schemas.openxmlformats.org/officeDocument/2006/relationships/image" Target="../media/image38.png"/><Relationship Id="rId20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5" Type="http://schemas.openxmlformats.org/officeDocument/2006/relationships/image" Target="../media/image37.png"/><Relationship Id="rId10" Type="http://schemas.openxmlformats.org/officeDocument/2006/relationships/image" Target="../media/image32.png"/><Relationship Id="rId19" Type="http://schemas.openxmlformats.org/officeDocument/2006/relationships/image" Target="../media/image41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Relationship Id="rId22" Type="http://schemas.openxmlformats.org/officeDocument/2006/relationships/image" Target="../media/image44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10" Type="http://schemas.openxmlformats.org/officeDocument/2006/relationships/image" Target="../media/image58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AP-cove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>
          <a:xfrm>
            <a:off x="1371600" y="2636912"/>
            <a:ext cx="6400800" cy="3200400"/>
          </a:xfrm>
        </p:spPr>
        <p:txBody>
          <a:bodyPr>
            <a:normAutofit fontScale="47500" lnSpcReduction="20000"/>
          </a:bodyPr>
          <a:lstStyle/>
          <a:p>
            <a:pPr algn="ctr" eaLnBrk="1" hangingPunct="1"/>
            <a:r>
              <a:rPr lang="hr-HR" sz="5800" b="1" dirty="0" smtClean="0">
                <a:solidFill>
                  <a:srgbClr val="77933C"/>
                </a:solidFill>
                <a:latin typeface="+mj-lt"/>
                <a:ea typeface="ＭＳ Ｐゴシック" pitchFamily="34" charset="-128"/>
              </a:rPr>
              <a:t>Poštivanje pravila </a:t>
            </a:r>
          </a:p>
          <a:p>
            <a:pPr algn="ctr" eaLnBrk="1" hangingPunct="1"/>
            <a:r>
              <a:rPr lang="hr-HR" sz="5800" b="1" dirty="0" smtClean="0">
                <a:solidFill>
                  <a:srgbClr val="77933C"/>
                </a:solidFill>
                <a:latin typeface="+mj-lt"/>
                <a:ea typeface="ＭＳ Ｐゴシック" pitchFamily="34" charset="-128"/>
              </a:rPr>
              <a:t>Višestruke sukladnosti  - </a:t>
            </a:r>
          </a:p>
          <a:p>
            <a:pPr algn="ctr" eaLnBrk="1" hangingPunct="1"/>
            <a:r>
              <a:rPr lang="hr-HR" sz="5800" b="1" dirty="0" smtClean="0">
                <a:solidFill>
                  <a:srgbClr val="77933C"/>
                </a:solidFill>
                <a:latin typeface="+mj-lt"/>
                <a:ea typeface="ＭＳ Ｐゴシック" pitchFamily="34" charset="-128"/>
              </a:rPr>
              <a:t>najčešće greške </a:t>
            </a:r>
          </a:p>
          <a:p>
            <a:pPr algn="ctr" eaLnBrk="1" hangingPunct="1"/>
            <a:r>
              <a:rPr lang="hr-HR" sz="5800" b="1" dirty="0" smtClean="0">
                <a:solidFill>
                  <a:srgbClr val="77933C"/>
                </a:solidFill>
                <a:latin typeface="+mj-lt"/>
                <a:ea typeface="ＭＳ Ｐゴシック" pitchFamily="34" charset="-128"/>
              </a:rPr>
              <a:t>korisnika </a:t>
            </a:r>
          </a:p>
          <a:p>
            <a:pPr algn="ctr" eaLnBrk="1" hangingPunct="1"/>
            <a:endParaRPr lang="hr-HR" sz="4100" b="1" dirty="0">
              <a:solidFill>
                <a:srgbClr val="77933C"/>
              </a:solidFill>
              <a:latin typeface="+mj-lt"/>
              <a:ea typeface="ＭＳ Ｐゴシック" pitchFamily="34" charset="-128"/>
            </a:endParaRPr>
          </a:p>
          <a:p>
            <a:pPr algn="ctr" eaLnBrk="1" hangingPunct="1"/>
            <a:endParaRPr lang="hr-HR" sz="4100" b="1" dirty="0" smtClean="0">
              <a:solidFill>
                <a:srgbClr val="77933C"/>
              </a:solidFill>
              <a:latin typeface="+mj-lt"/>
              <a:ea typeface="ＭＳ Ｐゴシック" pitchFamily="34" charset="-128"/>
            </a:endParaRPr>
          </a:p>
          <a:p>
            <a:pPr algn="ctr" eaLnBrk="1" hangingPunct="1"/>
            <a:r>
              <a:rPr lang="hr-HR" dirty="0" smtClean="0">
                <a:solidFill>
                  <a:srgbClr val="77933C"/>
                </a:solidFill>
                <a:latin typeface="+mj-lt"/>
                <a:ea typeface="ＭＳ Ｐゴシック" pitchFamily="34" charset="-128"/>
              </a:rPr>
              <a:t>APPRRR Zagreb, listopad 2015. </a:t>
            </a:r>
          </a:p>
          <a:p>
            <a:pPr algn="ctr" eaLnBrk="1" hangingPunct="1"/>
            <a:r>
              <a:rPr lang="hr-HR" sz="2800" b="1" dirty="0" smtClean="0">
                <a:solidFill>
                  <a:schemeClr val="tx1"/>
                </a:solidFill>
                <a:latin typeface="+mj-lt"/>
                <a:ea typeface="ＭＳ Ｐゴシック" pitchFamily="34" charset="-128"/>
              </a:rPr>
              <a:t>AAP</a:t>
            </a:r>
            <a:endParaRPr lang="en-US" sz="2800" b="1" dirty="0" smtClean="0">
              <a:solidFill>
                <a:schemeClr val="tx1"/>
              </a:solidFill>
              <a:latin typeface="+mj-lt"/>
              <a:ea typeface="ＭＳ Ｐゴシック" pitchFamily="34" charset="-128"/>
            </a:endParaRPr>
          </a:p>
          <a:p>
            <a:pPr algn="l" eaLnBrk="1" hangingPunct="1"/>
            <a:endParaRPr lang="en-US" sz="2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algn="l" eaLnBrk="1" hangingPunct="1"/>
            <a:r>
              <a:rPr lang="en-US" sz="2800" dirty="0" smtClean="0">
                <a:solidFill>
                  <a:schemeClr val="tx1"/>
                </a:solidFill>
                <a:ea typeface="ＭＳ Ｐゴシック" pitchFamily="34" charset="-128"/>
              </a:rPr>
              <a:t>Datum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5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0"/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500" fill="hold"/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0" fill="hold"/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0"/>
                                        <p:tgtEl>
                                          <p:spTgt spid="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500" fill="hold"/>
                                        <p:tgtEl>
                                          <p:spTgt spid="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0" fill="hold"/>
                                        <p:tgtEl>
                                          <p:spTgt spid="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0"/>
                                        <p:tgtEl>
                                          <p:spTgt spid="20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500" fill="hold"/>
                                        <p:tgtEl>
                                          <p:spTgt spid="20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0" fill="hold"/>
                                        <p:tgtEl>
                                          <p:spTgt spid="20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8" descr="AP-templat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TextBox 7"/>
          <p:cNvSpPr txBox="1">
            <a:spLocks noChangeArrowheads="1"/>
          </p:cNvSpPr>
          <p:nvPr/>
        </p:nvSpPr>
        <p:spPr bwMode="auto">
          <a:xfrm>
            <a:off x="4800600" y="381000"/>
            <a:ext cx="4191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l-PL" sz="14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Kontrole gospodarstava </a:t>
            </a:r>
            <a:r>
              <a:rPr lang="pl-PL" sz="140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u poštivanju GAEC-a </a:t>
            </a:r>
            <a:r>
              <a:rPr lang="pl-PL" sz="14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u 2014. </a:t>
            </a:r>
            <a:r>
              <a:rPr lang="pl-PL" sz="140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</a:t>
            </a:r>
            <a:endParaRPr lang="en-US" sz="1400" dirty="0">
              <a:solidFill>
                <a:schemeClr val="accent6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1520" y="908720"/>
            <a:ext cx="86409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/>
              <a:t>•	</a:t>
            </a:r>
            <a:r>
              <a:rPr lang="vi-VN" sz="2000" dirty="0">
                <a:latin typeface="Calibri" panose="020F0502020204030204" pitchFamily="34" charset="0"/>
              </a:rPr>
              <a:t>Kontrole </a:t>
            </a:r>
            <a:r>
              <a:rPr lang="vi-VN" sz="2000" dirty="0" smtClean="0">
                <a:latin typeface="Calibri" panose="020F0502020204030204" pitchFamily="34" charset="0"/>
              </a:rPr>
              <a:t>gospodarstava</a:t>
            </a:r>
            <a:r>
              <a:rPr lang="hr-HR" sz="2000" dirty="0" smtClean="0">
                <a:latin typeface="Calibri" panose="020F0502020204030204" pitchFamily="34" charset="0"/>
              </a:rPr>
              <a:t> u poštivanju</a:t>
            </a:r>
            <a:r>
              <a:rPr lang="vi-VN" sz="2000" dirty="0" smtClean="0">
                <a:latin typeface="Calibri" panose="020F0502020204030204" pitchFamily="34" charset="0"/>
              </a:rPr>
              <a:t> </a:t>
            </a:r>
            <a:r>
              <a:rPr lang="vi-VN" sz="2000" dirty="0">
                <a:latin typeface="Calibri" panose="020F0502020204030204" pitchFamily="34" charset="0"/>
              </a:rPr>
              <a:t>GAEC-a u 2014. godini </a:t>
            </a:r>
          </a:p>
          <a:p>
            <a:r>
              <a:rPr lang="vi-VN" sz="2000" dirty="0">
                <a:latin typeface="Calibri" panose="020F0502020204030204" pitchFamily="34" charset="0"/>
              </a:rPr>
              <a:t>U 2014. godini je za kontrolu GAEC-a određeno 2504 gospodarstava. </a:t>
            </a:r>
          </a:p>
          <a:p>
            <a:r>
              <a:rPr lang="vi-VN" sz="2000" dirty="0">
                <a:latin typeface="Calibri" panose="020F0502020204030204" pitchFamily="34" charset="0"/>
              </a:rPr>
              <a:t>Ukupan broj gospodarstava je dobiven:</a:t>
            </a:r>
          </a:p>
          <a:p>
            <a:r>
              <a:rPr lang="vi-VN" sz="2000" dirty="0" smtClean="0">
                <a:latin typeface="Calibri" panose="020F0502020204030204" pitchFamily="34" charset="0"/>
              </a:rPr>
              <a:t>1.</a:t>
            </a:r>
            <a:r>
              <a:rPr lang="hr-HR" sz="2000" dirty="0" smtClean="0">
                <a:latin typeface="Calibri" panose="020F0502020204030204" pitchFamily="34" charset="0"/>
              </a:rPr>
              <a:t> </a:t>
            </a:r>
            <a:r>
              <a:rPr lang="vi-VN" sz="2000" dirty="0" smtClean="0">
                <a:latin typeface="Calibri" panose="020F0502020204030204" pitchFamily="34" charset="0"/>
              </a:rPr>
              <a:t>Analizom </a:t>
            </a:r>
            <a:r>
              <a:rPr lang="vi-VN" sz="2000" dirty="0">
                <a:latin typeface="Calibri" panose="020F0502020204030204" pitchFamily="34" charset="0"/>
              </a:rPr>
              <a:t>rizika </a:t>
            </a:r>
            <a:r>
              <a:rPr lang="hr-HR" sz="2000" dirty="0" smtClean="0">
                <a:latin typeface="Calibri" panose="020F0502020204030204" pitchFamily="34" charset="0"/>
              </a:rPr>
              <a:t>-</a:t>
            </a:r>
            <a:r>
              <a:rPr lang="vi-VN" sz="2000" dirty="0" smtClean="0">
                <a:latin typeface="Calibri" panose="020F0502020204030204" pitchFamily="34" charset="0"/>
              </a:rPr>
              <a:t> </a:t>
            </a:r>
            <a:r>
              <a:rPr lang="vi-VN" sz="2000" dirty="0">
                <a:latin typeface="Calibri" panose="020F0502020204030204" pitchFamily="34" charset="0"/>
              </a:rPr>
              <a:t>1454 (58,07 </a:t>
            </a:r>
            <a:r>
              <a:rPr lang="vi-VN" sz="2000" dirty="0" smtClean="0">
                <a:latin typeface="Calibri" panose="020F0502020204030204" pitchFamily="34" charset="0"/>
              </a:rPr>
              <a:t>%)(</a:t>
            </a:r>
            <a:r>
              <a:rPr lang="hr-HR" sz="2000" dirty="0" err="1" smtClean="0">
                <a:latin typeface="Calibri" panose="020F0502020204030204" pitchFamily="34" charset="0"/>
              </a:rPr>
              <a:t>eng</a:t>
            </a:r>
            <a:r>
              <a:rPr lang="hr-HR" sz="2000" dirty="0" smtClean="0">
                <a:latin typeface="Calibri" panose="020F0502020204030204" pitchFamily="34" charset="0"/>
              </a:rPr>
              <a:t>. „</a:t>
            </a:r>
            <a:r>
              <a:rPr lang="vi-VN" sz="2000" dirty="0" smtClean="0">
                <a:latin typeface="Calibri" panose="020F0502020204030204" pitchFamily="34" charset="0"/>
              </a:rPr>
              <a:t>RISK ANALYSIS</a:t>
            </a:r>
            <a:r>
              <a:rPr lang="hr-HR" sz="2000" dirty="0" smtClean="0">
                <a:latin typeface="Calibri" panose="020F0502020204030204" pitchFamily="34" charset="0"/>
              </a:rPr>
              <a:t>”</a:t>
            </a:r>
            <a:r>
              <a:rPr lang="vi-VN" sz="2000" dirty="0" smtClean="0">
                <a:latin typeface="Calibri" panose="020F0502020204030204" pitchFamily="34" charset="0"/>
              </a:rPr>
              <a:t>)</a:t>
            </a:r>
            <a:endParaRPr lang="vi-VN" sz="2000" dirty="0">
              <a:latin typeface="Calibri" panose="020F0502020204030204" pitchFamily="34" charset="0"/>
            </a:endParaRPr>
          </a:p>
          <a:p>
            <a:r>
              <a:rPr lang="vi-VN" sz="2000" dirty="0" smtClean="0">
                <a:latin typeface="Calibri" panose="020F0502020204030204" pitchFamily="34" charset="0"/>
              </a:rPr>
              <a:t>2.</a:t>
            </a:r>
            <a:r>
              <a:rPr lang="hr-HR" sz="2000" dirty="0" smtClean="0">
                <a:latin typeface="Calibri" panose="020F0502020204030204" pitchFamily="34" charset="0"/>
              </a:rPr>
              <a:t> </a:t>
            </a:r>
            <a:r>
              <a:rPr lang="vi-VN" sz="2000" dirty="0" smtClean="0">
                <a:latin typeface="Calibri" panose="020F0502020204030204" pitchFamily="34" charset="0"/>
              </a:rPr>
              <a:t>Kontrolom </a:t>
            </a:r>
            <a:r>
              <a:rPr lang="vi-VN" sz="2000" dirty="0">
                <a:latin typeface="Calibri" panose="020F0502020204030204" pitchFamily="34" charset="0"/>
              </a:rPr>
              <a:t>na terenu dodatno utvrđenim kršenjima 1050 (41,93 </a:t>
            </a:r>
            <a:r>
              <a:rPr lang="vi-VN" sz="2000" dirty="0" smtClean="0">
                <a:latin typeface="Calibri" panose="020F0502020204030204" pitchFamily="34" charset="0"/>
              </a:rPr>
              <a:t>%).(</a:t>
            </a:r>
            <a:r>
              <a:rPr lang="hr-HR" sz="2000" dirty="0" err="1" smtClean="0">
                <a:latin typeface="Calibri" panose="020F0502020204030204" pitchFamily="34" charset="0"/>
              </a:rPr>
              <a:t>eng</a:t>
            </a:r>
            <a:r>
              <a:rPr lang="hr-HR" sz="2000" dirty="0" smtClean="0">
                <a:latin typeface="Calibri" panose="020F0502020204030204" pitchFamily="34" charset="0"/>
              </a:rPr>
              <a:t> „</a:t>
            </a:r>
            <a:r>
              <a:rPr lang="vi-VN" sz="2000" dirty="0" smtClean="0">
                <a:latin typeface="Calibri" panose="020F0502020204030204" pitchFamily="34" charset="0"/>
              </a:rPr>
              <a:t>ON </a:t>
            </a:r>
            <a:r>
              <a:rPr lang="vi-VN" sz="2000" dirty="0">
                <a:latin typeface="Calibri" panose="020F0502020204030204" pitchFamily="34" charset="0"/>
              </a:rPr>
              <a:t>THE SPOT CONTROLS – </a:t>
            </a:r>
            <a:r>
              <a:rPr lang="vi-VN" sz="2000" dirty="0" smtClean="0">
                <a:latin typeface="Calibri" panose="020F0502020204030204" pitchFamily="34" charset="0"/>
              </a:rPr>
              <a:t>ADDED</a:t>
            </a:r>
            <a:r>
              <a:rPr lang="hr-HR" sz="2000" dirty="0" smtClean="0">
                <a:latin typeface="Calibri" panose="020F0502020204030204" pitchFamily="34" charset="0"/>
              </a:rPr>
              <a:t>”</a:t>
            </a:r>
            <a:r>
              <a:rPr lang="vi-VN" sz="2000" dirty="0" smtClean="0">
                <a:latin typeface="Calibri" panose="020F0502020204030204" pitchFamily="34" charset="0"/>
              </a:rPr>
              <a:t>)</a:t>
            </a:r>
            <a:endParaRPr lang="vi-VN" sz="2000" dirty="0">
              <a:latin typeface="Calibri" panose="020F050202020403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1074562"/>
              </p:ext>
            </p:extLst>
          </p:nvPr>
        </p:nvGraphicFramePr>
        <p:xfrm>
          <a:off x="683568" y="3068960"/>
          <a:ext cx="7776864" cy="3384376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2376264"/>
                <a:gridCol w="2520280"/>
                <a:gridCol w="2880320"/>
              </a:tblGrid>
              <a:tr h="13438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  <a:latin typeface="Calibri" panose="020F0502020204030204" pitchFamily="34" charset="0"/>
                        </a:rPr>
                        <a:t>Metoda odabira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  <a:latin typeface="Calibri" panose="020F0502020204030204" pitchFamily="34" charset="0"/>
                        </a:rPr>
                        <a:t>Broj kontrola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  <a:latin typeface="Calibri" panose="020F0502020204030204" pitchFamily="34" charset="0"/>
                        </a:rPr>
                        <a:t>Kontrola gospodarstava (%)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589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  <a:latin typeface="Calibri" panose="020F0502020204030204" pitchFamily="34" charset="0"/>
                        </a:rPr>
                        <a:t>Analiza rizika</a:t>
                      </a:r>
                      <a:endParaRPr lang="hr-HR" sz="140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  <a:latin typeface="Calibri" panose="020F0502020204030204" pitchFamily="34" charset="0"/>
                        </a:rPr>
                        <a:t>1454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  <a:latin typeface="Calibri" panose="020F0502020204030204" pitchFamily="34" charset="0"/>
                        </a:rPr>
                        <a:t>58,07</a:t>
                      </a:r>
                      <a:endParaRPr lang="hr-HR" sz="140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6908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  <a:latin typeface="Calibri" panose="020F0502020204030204" pitchFamily="34" charset="0"/>
                        </a:rPr>
                        <a:t>Kontrola PG-a na terenu</a:t>
                      </a:r>
                      <a:endParaRPr lang="hr-HR" sz="140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  <a:latin typeface="Calibri" panose="020F0502020204030204" pitchFamily="34" charset="0"/>
                        </a:rPr>
                        <a:t>1050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  <a:latin typeface="Calibri" panose="020F0502020204030204" pitchFamily="34" charset="0"/>
                        </a:rPr>
                        <a:t>41,93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6908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  <a:latin typeface="Calibri" panose="020F0502020204030204" pitchFamily="34" charset="0"/>
                        </a:rPr>
                        <a:t>Ukupno</a:t>
                      </a:r>
                      <a:endParaRPr lang="hr-HR" sz="140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  <a:latin typeface="Calibri" panose="020F0502020204030204" pitchFamily="34" charset="0"/>
                        </a:rPr>
                        <a:t>2504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782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8" descr="AP-templat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Subtitle 2"/>
          <p:cNvSpPr txBox="1">
            <a:spLocks/>
          </p:cNvSpPr>
          <p:nvPr/>
        </p:nvSpPr>
        <p:spPr bwMode="auto">
          <a:xfrm>
            <a:off x="0" y="836712"/>
            <a:ext cx="9144000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vi-VN" sz="1600" dirty="0">
                <a:latin typeface="Calibri" pitchFamily="34" charset="0"/>
              </a:rPr>
              <a:t>Kršenja GAEC-a </a:t>
            </a:r>
            <a:r>
              <a:rPr lang="hr-HR" sz="1600" dirty="0" smtClean="0">
                <a:latin typeface="Calibri" pitchFamily="34" charset="0"/>
              </a:rPr>
              <a:t>u 2014. godini:</a:t>
            </a:r>
            <a:endParaRPr lang="vi-VN" sz="1600" dirty="0">
              <a:latin typeface="Calibri" pitchFamily="34" charset="0"/>
            </a:endParaRPr>
          </a:p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vi-VN" sz="1600" dirty="0" smtClean="0">
                <a:latin typeface="Calibri" pitchFamily="34" charset="0"/>
              </a:rPr>
              <a:t>Po </a:t>
            </a:r>
            <a:r>
              <a:rPr lang="vi-VN" sz="1600" dirty="0">
                <a:latin typeface="Calibri" pitchFamily="34" charset="0"/>
              </a:rPr>
              <a:t>apsolutnoj vrijednosti </a:t>
            </a:r>
            <a:r>
              <a:rPr lang="vi-VN" sz="1600" dirty="0" smtClean="0">
                <a:latin typeface="Calibri" pitchFamily="34" charset="0"/>
              </a:rPr>
              <a:t> </a:t>
            </a:r>
            <a:r>
              <a:rPr lang="vi-VN" sz="1600" dirty="0">
                <a:latin typeface="Calibri" pitchFamily="34" charset="0"/>
              </a:rPr>
              <a:t>ukupno je kršeno 78,59 % u odnosu na ukupni broj kontrola GAEC-a (2504 kontrola). </a:t>
            </a:r>
          </a:p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vi-VN" sz="1600" b="1" dirty="0">
                <a:latin typeface="Calibri" pitchFamily="34" charset="0"/>
              </a:rPr>
              <a:t>Najviše je kršen GAEC 6 </a:t>
            </a:r>
            <a:r>
              <a:rPr lang="vi-VN" sz="1600" b="1" dirty="0" smtClean="0">
                <a:latin typeface="Calibri" pitchFamily="34" charset="0"/>
              </a:rPr>
              <a:t>(</a:t>
            </a:r>
            <a:r>
              <a:rPr lang="vi-VN" sz="1600" b="1" dirty="0">
                <a:latin typeface="Calibri" pitchFamily="34" charset="0"/>
              </a:rPr>
              <a:t>67,33 %), potom slijedi GAEC 7 (5,19 </a:t>
            </a:r>
            <a:r>
              <a:rPr lang="vi-VN" sz="1600" b="1" dirty="0" smtClean="0">
                <a:latin typeface="Calibri" pitchFamily="34" charset="0"/>
              </a:rPr>
              <a:t>%)</a:t>
            </a:r>
            <a:r>
              <a:rPr lang="hr-HR" sz="1600" b="1" dirty="0" smtClean="0">
                <a:latin typeface="Calibri" pitchFamily="34" charset="0"/>
              </a:rPr>
              <a:t> -</a:t>
            </a:r>
            <a:r>
              <a:rPr lang="pl-PL" sz="1600" b="1" dirty="0" smtClean="0">
                <a:latin typeface="Calibri" pitchFamily="34" charset="0"/>
              </a:rPr>
              <a:t> </a:t>
            </a:r>
            <a:r>
              <a:rPr lang="pl-PL" sz="1600" b="1" dirty="0">
                <a:latin typeface="Calibri" pitchFamily="34" charset="0"/>
              </a:rPr>
              <a:t>minimalna razina održavanja </a:t>
            </a:r>
            <a:r>
              <a:rPr lang="pl-PL" sz="1600" b="1" dirty="0" smtClean="0">
                <a:latin typeface="Calibri" pitchFamily="34" charset="0"/>
              </a:rPr>
              <a:t>(sada GAEC 7</a:t>
            </a:r>
            <a:r>
              <a:rPr lang="pl-PL" sz="1600" b="1" dirty="0">
                <a:latin typeface="Calibri" pitchFamily="34" charset="0"/>
              </a:rPr>
              <a:t>) </a:t>
            </a:r>
            <a:endParaRPr lang="vi-VN" sz="1600" dirty="0">
              <a:latin typeface="Calibri" pitchFamily="34" charset="0"/>
            </a:endParaRPr>
          </a:p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vi-VN" sz="1600" b="1" dirty="0">
                <a:latin typeface="Calibri" pitchFamily="34" charset="0"/>
              </a:rPr>
              <a:t>Najmanje je kršen GAEC 2 (0,04 %) </a:t>
            </a:r>
            <a:r>
              <a:rPr lang="hr-HR" sz="1600" b="1" dirty="0" smtClean="0">
                <a:latin typeface="Calibri" pitchFamily="34" charset="0"/>
              </a:rPr>
              <a:t>- m</a:t>
            </a:r>
            <a:r>
              <a:rPr lang="vi-VN" sz="1600" b="1" dirty="0" smtClean="0">
                <a:latin typeface="Calibri" pitchFamily="34" charset="0"/>
              </a:rPr>
              <a:t>inimalno </a:t>
            </a:r>
            <a:r>
              <a:rPr lang="vi-VN" sz="1600" b="1" dirty="0">
                <a:latin typeface="Calibri" pitchFamily="34" charset="0"/>
              </a:rPr>
              <a:t>upravljanje poljoprivrednim zemljištem prema specifičnim karakteristikama tla u svrhu očuvanja tla od </a:t>
            </a:r>
            <a:r>
              <a:rPr lang="vi-VN" sz="1600" b="1" dirty="0" smtClean="0">
                <a:latin typeface="Calibri" pitchFamily="34" charset="0"/>
              </a:rPr>
              <a:t>erozije</a:t>
            </a:r>
            <a:r>
              <a:rPr lang="hr-HR" sz="1600" b="1" dirty="0" smtClean="0">
                <a:latin typeface="Calibri" pitchFamily="34" charset="0"/>
              </a:rPr>
              <a:t> (sada GAEC 5)</a:t>
            </a:r>
            <a:r>
              <a:rPr lang="vi-VN" sz="1600" b="1" dirty="0" smtClean="0">
                <a:latin typeface="Calibri" pitchFamily="34" charset="0"/>
              </a:rPr>
              <a:t>.</a:t>
            </a:r>
            <a:endParaRPr lang="vi-VN" sz="1600" b="1" dirty="0">
              <a:latin typeface="Calibri" pitchFamily="34" charset="0"/>
            </a:endParaRPr>
          </a:p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vi-VN" sz="1600" dirty="0" smtClean="0">
                <a:latin typeface="Calibri" pitchFamily="34" charset="0"/>
              </a:rPr>
              <a:t>Po </a:t>
            </a:r>
            <a:r>
              <a:rPr lang="vi-VN" sz="1600" dirty="0">
                <a:latin typeface="Calibri" pitchFamily="34" charset="0"/>
              </a:rPr>
              <a:t>relativnoj vrijednosti (Broj kršenja GAEC-a u odnosu na broj kontrola po GAEC-u) najviše je utvrđeno </a:t>
            </a:r>
            <a:r>
              <a:rPr lang="vi-VN" sz="1600" dirty="0" smtClean="0">
                <a:latin typeface="Calibri" pitchFamily="34" charset="0"/>
              </a:rPr>
              <a:t>kršenje </a:t>
            </a:r>
            <a:r>
              <a:rPr lang="vi-VN" sz="1600" dirty="0">
                <a:latin typeface="Calibri" pitchFamily="34" charset="0"/>
              </a:rPr>
              <a:t>GAEC-a 6 (68,42 %), </a:t>
            </a:r>
            <a:r>
              <a:rPr lang="vi-VN" sz="1600" dirty="0" smtClean="0">
                <a:latin typeface="Calibri" pitchFamily="34" charset="0"/>
              </a:rPr>
              <a:t>potom </a:t>
            </a:r>
            <a:r>
              <a:rPr lang="vi-VN" sz="1600" dirty="0">
                <a:latin typeface="Calibri" pitchFamily="34" charset="0"/>
              </a:rPr>
              <a:t>slijedi GAEC 7 (8,47 </a:t>
            </a:r>
            <a:r>
              <a:rPr lang="vi-VN" sz="1600" dirty="0" smtClean="0">
                <a:latin typeface="Calibri" pitchFamily="34" charset="0"/>
              </a:rPr>
              <a:t>%)</a:t>
            </a:r>
            <a:r>
              <a:rPr lang="hr-HR" sz="1600" dirty="0" smtClean="0">
                <a:latin typeface="Calibri" pitchFamily="34" charset="0"/>
              </a:rPr>
              <a:t> dok </a:t>
            </a:r>
            <a:r>
              <a:rPr lang="vi-VN" sz="1600" dirty="0" smtClean="0">
                <a:latin typeface="Calibri" pitchFamily="34" charset="0"/>
              </a:rPr>
              <a:t>GAEC </a:t>
            </a:r>
            <a:r>
              <a:rPr lang="vi-VN" sz="1600" dirty="0">
                <a:latin typeface="Calibri" pitchFamily="34" charset="0"/>
              </a:rPr>
              <a:t>11 </a:t>
            </a:r>
            <a:r>
              <a:rPr lang="hr-HR" sz="1600" dirty="0" smtClean="0">
                <a:latin typeface="Calibri" pitchFamily="34" charset="0"/>
              </a:rPr>
              <a:t>(sada GAEC 2) </a:t>
            </a:r>
            <a:r>
              <a:rPr lang="vi-VN" sz="1600" dirty="0" smtClean="0">
                <a:latin typeface="Calibri" pitchFamily="34" charset="0"/>
              </a:rPr>
              <a:t>nije </a:t>
            </a:r>
            <a:r>
              <a:rPr lang="vi-VN" sz="1600" dirty="0">
                <a:latin typeface="Calibri" pitchFamily="34" charset="0"/>
              </a:rPr>
              <a:t>kršen (0 </a:t>
            </a:r>
            <a:r>
              <a:rPr lang="vi-VN" sz="1600" dirty="0" smtClean="0">
                <a:latin typeface="Calibri" pitchFamily="34" charset="0"/>
              </a:rPr>
              <a:t>%)</a:t>
            </a:r>
            <a:r>
              <a:rPr lang="hr-HR" sz="1600" dirty="0" smtClean="0">
                <a:latin typeface="Calibri" pitchFamily="34" charset="0"/>
              </a:rPr>
              <a:t>.</a:t>
            </a:r>
            <a:endParaRPr lang="vi-VN" sz="1600" dirty="0">
              <a:latin typeface="Calibri" pitchFamily="34" charset="0"/>
            </a:endParaRPr>
          </a:p>
        </p:txBody>
      </p:sp>
      <p:sp>
        <p:nvSpPr>
          <p:cNvPr id="3076" name="TextBox 7"/>
          <p:cNvSpPr txBox="1">
            <a:spLocks noChangeArrowheads="1"/>
          </p:cNvSpPr>
          <p:nvPr/>
        </p:nvSpPr>
        <p:spPr bwMode="auto">
          <a:xfrm>
            <a:off x="4800600" y="381000"/>
            <a:ext cx="4191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vi-VN" sz="14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Kršenja GAEC-a </a:t>
            </a:r>
            <a:r>
              <a:rPr lang="hr-HR" sz="14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u 2014. godini</a:t>
            </a:r>
            <a:endParaRPr lang="en-US" sz="1400" dirty="0">
              <a:solidFill>
                <a:schemeClr val="accent6">
                  <a:lumMod val="75000"/>
                </a:schemeClr>
              </a:solidFill>
              <a:latin typeface="Calibri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7758266"/>
              </p:ext>
            </p:extLst>
          </p:nvPr>
        </p:nvGraphicFramePr>
        <p:xfrm>
          <a:off x="233941" y="3284986"/>
          <a:ext cx="8812088" cy="3573017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2107852"/>
                <a:gridCol w="2107852"/>
                <a:gridCol w="2004341"/>
                <a:gridCol w="1572335"/>
                <a:gridCol w="1019708"/>
              </a:tblGrid>
              <a:tr h="8596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  <a:latin typeface="+mj-lt"/>
                        </a:rPr>
                        <a:t>GAEC</a:t>
                      </a:r>
                      <a:endParaRPr lang="hr-HR" sz="11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  <a:latin typeface="+mj-lt"/>
                        </a:rPr>
                        <a:t>Broj kontrola po GAEC-u</a:t>
                      </a:r>
                      <a:endParaRPr lang="hr-HR" sz="11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  <a:latin typeface="+mj-lt"/>
                        </a:rPr>
                        <a:t>Broj kršenja po GAEC-u</a:t>
                      </a:r>
                      <a:endParaRPr lang="hr-HR" sz="11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  <a:latin typeface="+mj-lt"/>
                        </a:rPr>
                        <a:t>Relativno kršenje (%)</a:t>
                      </a:r>
                      <a:endParaRPr lang="hr-HR" sz="11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  <a:latin typeface="+mj-lt"/>
                        </a:rPr>
                        <a:t>Apsolutno kršenje (%)</a:t>
                      </a:r>
                      <a:endParaRPr lang="hr-HR" sz="11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216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  <a:latin typeface="+mj-lt"/>
                        </a:rPr>
                        <a:t>1 (novi 4)</a:t>
                      </a:r>
                      <a:endParaRPr lang="hr-HR" sz="110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  <a:latin typeface="+mj-lt"/>
                        </a:rPr>
                        <a:t>1456</a:t>
                      </a:r>
                      <a:endParaRPr lang="hr-HR" sz="11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  <a:latin typeface="+mj-lt"/>
                        </a:rPr>
                        <a:t>5</a:t>
                      </a:r>
                      <a:endParaRPr lang="hr-HR" sz="110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  <a:latin typeface="+mj-lt"/>
                        </a:rPr>
                        <a:t>0,34</a:t>
                      </a:r>
                      <a:endParaRPr lang="hr-HR" sz="110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  <a:latin typeface="+mj-lt"/>
                        </a:rPr>
                        <a:t>0,20</a:t>
                      </a:r>
                      <a:endParaRPr lang="hr-HR" sz="110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216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  <a:latin typeface="+mj-lt"/>
                        </a:rPr>
                        <a:t>2 (novi 5)</a:t>
                      </a:r>
                      <a:endParaRPr lang="hr-HR" sz="110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  <a:latin typeface="+mj-lt"/>
                        </a:rPr>
                        <a:t>1454</a:t>
                      </a:r>
                      <a:endParaRPr lang="hr-HR" sz="11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  <a:latin typeface="+mj-lt"/>
                        </a:rPr>
                        <a:t>1</a:t>
                      </a:r>
                      <a:endParaRPr lang="hr-HR" sz="11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  <a:latin typeface="+mj-lt"/>
                        </a:rPr>
                        <a:t>0,07</a:t>
                      </a:r>
                      <a:endParaRPr lang="hr-HR" sz="110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  <a:latin typeface="+mj-lt"/>
                        </a:rPr>
                        <a:t>0,04</a:t>
                      </a:r>
                      <a:endParaRPr lang="hr-HR" sz="110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216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  <a:latin typeface="+mj-lt"/>
                        </a:rPr>
                        <a:t>3 (novi 6)</a:t>
                      </a:r>
                      <a:endParaRPr lang="hr-HR" sz="110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  <a:latin typeface="+mj-lt"/>
                        </a:rPr>
                        <a:t>1464</a:t>
                      </a:r>
                      <a:endParaRPr lang="hr-HR" sz="11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  <a:latin typeface="+mj-lt"/>
                        </a:rPr>
                        <a:t>21</a:t>
                      </a:r>
                      <a:endParaRPr lang="hr-HR" sz="110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  <a:latin typeface="+mj-lt"/>
                        </a:rPr>
                        <a:t>1,43</a:t>
                      </a:r>
                      <a:endParaRPr lang="hr-HR" sz="11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  <a:latin typeface="+mj-lt"/>
                        </a:rPr>
                        <a:t>0,84</a:t>
                      </a:r>
                      <a:endParaRPr lang="hr-HR" sz="110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216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  <a:latin typeface="+mj-lt"/>
                        </a:rPr>
                        <a:t>4 (više nije obveza)</a:t>
                      </a:r>
                      <a:endParaRPr lang="hr-HR" sz="110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  <a:latin typeface="+mj-lt"/>
                        </a:rPr>
                        <a:t>1459</a:t>
                      </a:r>
                      <a:endParaRPr lang="hr-HR" sz="11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  <a:latin typeface="+mj-lt"/>
                        </a:rPr>
                        <a:t>6</a:t>
                      </a:r>
                      <a:endParaRPr lang="hr-HR" sz="11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  <a:latin typeface="+mj-lt"/>
                        </a:rPr>
                        <a:t>0,41</a:t>
                      </a:r>
                      <a:endParaRPr lang="hr-HR" sz="110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  <a:latin typeface="+mj-lt"/>
                        </a:rPr>
                        <a:t>0,24</a:t>
                      </a:r>
                      <a:endParaRPr lang="hr-HR" sz="110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216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  <a:latin typeface="+mj-lt"/>
                        </a:rPr>
                        <a:t>5 (novi 7)</a:t>
                      </a:r>
                      <a:endParaRPr lang="hr-HR" sz="11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  <a:latin typeface="+mj-lt"/>
                        </a:rPr>
                        <a:t>1489</a:t>
                      </a:r>
                      <a:endParaRPr lang="hr-HR" sz="110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  <a:latin typeface="+mj-lt"/>
                        </a:rPr>
                        <a:t>78</a:t>
                      </a:r>
                      <a:endParaRPr lang="hr-HR" sz="11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  <a:latin typeface="+mj-lt"/>
                        </a:rPr>
                        <a:t>5,24</a:t>
                      </a:r>
                      <a:endParaRPr lang="hr-HR" sz="110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  <a:latin typeface="+mj-lt"/>
                        </a:rPr>
                        <a:t>3,12</a:t>
                      </a:r>
                      <a:endParaRPr lang="hr-HR" sz="11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216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  <a:latin typeface="+mj-lt"/>
                        </a:rPr>
                        <a:t>6 (novi 7)</a:t>
                      </a:r>
                      <a:endParaRPr lang="hr-HR" sz="110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  <a:latin typeface="+mj-lt"/>
                        </a:rPr>
                        <a:t>2448</a:t>
                      </a:r>
                      <a:endParaRPr lang="hr-HR" sz="11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  <a:latin typeface="+mj-lt"/>
                        </a:rPr>
                        <a:t>1675</a:t>
                      </a:r>
                      <a:endParaRPr lang="hr-HR" sz="11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  <a:latin typeface="+mj-lt"/>
                        </a:rPr>
                        <a:t>68,42</a:t>
                      </a:r>
                      <a:endParaRPr lang="hr-HR" sz="110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  <a:latin typeface="+mj-lt"/>
                        </a:rPr>
                        <a:t>66,89</a:t>
                      </a:r>
                      <a:endParaRPr lang="hr-HR" sz="110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216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  <a:latin typeface="+mj-lt"/>
                        </a:rPr>
                        <a:t>7 (novi 7)</a:t>
                      </a:r>
                      <a:endParaRPr lang="hr-HR" sz="110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  <a:latin typeface="+mj-lt"/>
                        </a:rPr>
                        <a:t>1535</a:t>
                      </a:r>
                      <a:endParaRPr lang="hr-HR" sz="110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  <a:latin typeface="+mj-lt"/>
                        </a:rPr>
                        <a:t>130</a:t>
                      </a:r>
                      <a:endParaRPr lang="hr-HR" sz="11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  <a:latin typeface="+mj-lt"/>
                        </a:rPr>
                        <a:t>8,47</a:t>
                      </a:r>
                      <a:endParaRPr lang="hr-HR" sz="110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  <a:latin typeface="+mj-lt"/>
                        </a:rPr>
                        <a:t>5,19</a:t>
                      </a:r>
                      <a:endParaRPr lang="hr-HR" sz="110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533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  <a:latin typeface="+mj-lt"/>
                        </a:rPr>
                        <a:t>8 (ne kontrolira se na terenu) </a:t>
                      </a:r>
                      <a:endParaRPr lang="hr-HR" sz="11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  <a:latin typeface="+mj-lt"/>
                        </a:rPr>
                        <a:t>1456</a:t>
                      </a:r>
                      <a:endParaRPr lang="hr-HR" sz="110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  <a:latin typeface="+mj-lt"/>
                        </a:rPr>
                        <a:t>13</a:t>
                      </a:r>
                      <a:endParaRPr lang="hr-HR" sz="11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  <a:latin typeface="+mj-lt"/>
                        </a:rPr>
                        <a:t>0,89</a:t>
                      </a:r>
                      <a:endParaRPr lang="hr-HR" sz="110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  <a:latin typeface="+mj-lt"/>
                        </a:rPr>
                        <a:t>0,52</a:t>
                      </a:r>
                      <a:endParaRPr lang="hr-HR" sz="110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216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  <a:latin typeface="+mj-lt"/>
                        </a:rPr>
                        <a:t>9 (novi 2)</a:t>
                      </a:r>
                      <a:endParaRPr lang="hr-HR" sz="110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  <a:latin typeface="+mj-lt"/>
                        </a:rPr>
                        <a:t>1469</a:t>
                      </a:r>
                      <a:endParaRPr lang="hr-HR" sz="110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  <a:latin typeface="+mj-lt"/>
                        </a:rPr>
                        <a:t>21</a:t>
                      </a:r>
                      <a:endParaRPr lang="hr-HR" sz="11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  <a:latin typeface="+mj-lt"/>
                        </a:rPr>
                        <a:t>1,43</a:t>
                      </a:r>
                      <a:endParaRPr lang="hr-HR" sz="110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  <a:latin typeface="+mj-lt"/>
                        </a:rPr>
                        <a:t>0,84</a:t>
                      </a:r>
                      <a:endParaRPr lang="hr-HR" sz="110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216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  <a:latin typeface="+mj-lt"/>
                        </a:rPr>
                        <a:t>10 (novi 1)</a:t>
                      </a:r>
                      <a:endParaRPr lang="hr-HR" sz="110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  <a:latin typeface="+mj-lt"/>
                        </a:rPr>
                        <a:t>1455</a:t>
                      </a:r>
                      <a:endParaRPr lang="hr-HR" sz="110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  <a:latin typeface="+mj-lt"/>
                        </a:rPr>
                        <a:t>2</a:t>
                      </a:r>
                      <a:endParaRPr lang="hr-HR" sz="11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  <a:latin typeface="+mj-lt"/>
                        </a:rPr>
                        <a:t>0,14</a:t>
                      </a:r>
                      <a:endParaRPr lang="hr-HR" sz="11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  <a:latin typeface="+mj-lt"/>
                        </a:rPr>
                        <a:t>0,08</a:t>
                      </a:r>
                      <a:endParaRPr lang="hr-HR" sz="110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325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  <a:latin typeface="+mj-lt"/>
                        </a:rPr>
                        <a:t>11 (novi 3)</a:t>
                      </a:r>
                      <a:endParaRPr lang="hr-HR" sz="110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  <a:latin typeface="+mj-lt"/>
                        </a:rPr>
                        <a:t>1454</a:t>
                      </a:r>
                      <a:endParaRPr lang="hr-HR" sz="110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  <a:latin typeface="+mj-lt"/>
                        </a:rPr>
                        <a:t>0</a:t>
                      </a:r>
                      <a:endParaRPr lang="hr-HR" sz="110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  <a:latin typeface="+mj-lt"/>
                        </a:rPr>
                        <a:t>0</a:t>
                      </a:r>
                      <a:endParaRPr lang="hr-HR" sz="11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  <a:latin typeface="+mj-lt"/>
                        </a:rPr>
                        <a:t>0</a:t>
                      </a:r>
                      <a:endParaRPr lang="hr-HR" sz="110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325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  <a:latin typeface="+mj-lt"/>
                        </a:rPr>
                        <a:t>UKUPNO</a:t>
                      </a:r>
                      <a:endParaRPr lang="hr-HR" sz="110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  <a:latin typeface="+mj-lt"/>
                        </a:rPr>
                        <a:t>17139</a:t>
                      </a:r>
                      <a:endParaRPr lang="hr-HR" sz="110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  <a:latin typeface="+mj-lt"/>
                        </a:rPr>
                        <a:t>1968</a:t>
                      </a:r>
                      <a:endParaRPr lang="hr-HR" sz="110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  <a:latin typeface="+mj-lt"/>
                        </a:rPr>
                        <a:t>11,48</a:t>
                      </a:r>
                      <a:endParaRPr lang="hr-HR" sz="11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  <a:latin typeface="+mj-lt"/>
                        </a:rPr>
                        <a:t>78,59</a:t>
                      </a:r>
                      <a:endParaRPr lang="hr-HR" sz="11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0479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8" descr="AP-templat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Subtitle 2"/>
          <p:cNvSpPr txBox="1">
            <a:spLocks/>
          </p:cNvSpPr>
          <p:nvPr/>
        </p:nvSpPr>
        <p:spPr bwMode="auto">
          <a:xfrm>
            <a:off x="107504" y="1052736"/>
            <a:ext cx="8884096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r-HR" dirty="0">
                <a:latin typeface="Calibri" panose="020F0502020204030204" pitchFamily="34" charset="0"/>
              </a:rPr>
              <a:t>Najviše kršenja GAEC-a je bilo u Ličko – Senjskoj županiji (</a:t>
            </a:r>
            <a:r>
              <a:rPr lang="hr-HR" b="1" dirty="0">
                <a:latin typeface="Calibri" panose="020F0502020204030204" pitchFamily="34" charset="0"/>
              </a:rPr>
              <a:t>16,29 %</a:t>
            </a:r>
            <a:r>
              <a:rPr lang="hr-HR" dirty="0">
                <a:latin typeface="Calibri" panose="020F0502020204030204" pitchFamily="34" charset="0"/>
              </a:rPr>
              <a:t>), a slijede Zagrebačka županija (</a:t>
            </a:r>
            <a:r>
              <a:rPr lang="hr-HR" b="1" dirty="0">
                <a:latin typeface="Calibri" panose="020F0502020204030204" pitchFamily="34" charset="0"/>
              </a:rPr>
              <a:t>7,98 %</a:t>
            </a:r>
            <a:r>
              <a:rPr lang="hr-HR" dirty="0">
                <a:latin typeface="Calibri" panose="020F0502020204030204" pitchFamily="34" charset="0"/>
              </a:rPr>
              <a:t>) te Zadarska županija (</a:t>
            </a:r>
            <a:r>
              <a:rPr lang="hr-HR" b="1" dirty="0">
                <a:latin typeface="Calibri" panose="020F0502020204030204" pitchFamily="34" charset="0"/>
              </a:rPr>
              <a:t>7,27 </a:t>
            </a:r>
            <a:r>
              <a:rPr lang="hr-HR" b="1" dirty="0" smtClean="0">
                <a:latin typeface="Calibri" panose="020F0502020204030204" pitchFamily="34" charset="0"/>
              </a:rPr>
              <a:t>%</a:t>
            </a:r>
            <a:r>
              <a:rPr lang="hr-HR" dirty="0" smtClean="0">
                <a:latin typeface="Calibri" panose="020F0502020204030204" pitchFamily="34" charset="0"/>
              </a:rPr>
              <a:t>).</a:t>
            </a:r>
            <a:endParaRPr lang="hr-HR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latin typeface="Calibri" panose="020F0502020204030204" pitchFamily="34" charset="0"/>
              </a:rPr>
              <a:t>Najmanje je kršenja utvrđeno u Gradu Zagrebu (</a:t>
            </a:r>
            <a:r>
              <a:rPr lang="hr-HR" b="1" dirty="0">
                <a:latin typeface="Calibri" panose="020F0502020204030204" pitchFamily="34" charset="0"/>
              </a:rPr>
              <a:t>0,36 %</a:t>
            </a:r>
            <a:r>
              <a:rPr lang="hr-HR" dirty="0">
                <a:latin typeface="Calibri" panose="020F0502020204030204" pitchFamily="34" charset="0"/>
              </a:rPr>
              <a:t>).</a:t>
            </a:r>
          </a:p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hr-HR" dirty="0">
              <a:latin typeface="+mj-lt"/>
            </a:endParaRPr>
          </a:p>
        </p:txBody>
      </p:sp>
      <p:sp>
        <p:nvSpPr>
          <p:cNvPr id="3076" name="TextBox 7"/>
          <p:cNvSpPr txBox="1">
            <a:spLocks noChangeArrowheads="1"/>
          </p:cNvSpPr>
          <p:nvPr/>
        </p:nvSpPr>
        <p:spPr bwMode="auto">
          <a:xfrm>
            <a:off x="4800600" y="381000"/>
            <a:ext cx="4191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hr-HR" sz="14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Najviše kršenja </a:t>
            </a:r>
            <a:r>
              <a:rPr lang="hr-HR" sz="14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GAEC-a u RH po županijama </a:t>
            </a:r>
            <a:endParaRPr lang="en-US" sz="1400" dirty="0">
              <a:solidFill>
                <a:schemeClr val="accent6">
                  <a:lumMod val="75000"/>
                </a:schemeClr>
              </a:solidFill>
              <a:latin typeface="Calibri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1264152"/>
              </p:ext>
            </p:extLst>
          </p:nvPr>
        </p:nvGraphicFramePr>
        <p:xfrm>
          <a:off x="229071" y="2029137"/>
          <a:ext cx="8640962" cy="4712236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2067054"/>
                <a:gridCol w="2067054"/>
                <a:gridCol w="1965395"/>
                <a:gridCol w="1541818"/>
                <a:gridCol w="999641"/>
              </a:tblGrid>
              <a:tr h="5262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  <a:latin typeface="Calibri" panose="020F0502020204030204" pitchFamily="34" charset="0"/>
                        </a:rPr>
                        <a:t>Županija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59883" marR="598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  <a:latin typeface="Calibri" panose="020F0502020204030204" pitchFamily="34" charset="0"/>
                        </a:rPr>
                        <a:t>Broj kontrola po Županiji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59883" marR="598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  <a:latin typeface="Calibri" panose="020F0502020204030204" pitchFamily="34" charset="0"/>
                        </a:rPr>
                        <a:t>Broj kršenja po županiji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59883" marR="598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  <a:latin typeface="Calibri" panose="020F0502020204030204" pitchFamily="34" charset="0"/>
                        </a:rPr>
                        <a:t>Relativno kršenje (%) 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59883" marR="598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  <a:latin typeface="Calibri" panose="020F0502020204030204" pitchFamily="34" charset="0"/>
                        </a:rPr>
                        <a:t>Apsolutno kršenje (%)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59883" marR="59883" marT="0" marB="0" anchor="ctr"/>
                </a:tc>
              </a:tr>
              <a:tr h="1826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  <a:latin typeface="Calibri" panose="020F0502020204030204" pitchFamily="34" charset="0"/>
                        </a:rPr>
                        <a:t>Bjelovarsko-bilogorska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59883" marR="5988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  <a:latin typeface="Calibri" panose="020F0502020204030204" pitchFamily="34" charset="0"/>
                        </a:rPr>
                        <a:t>201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59883" marR="598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  <a:latin typeface="Calibri" panose="020F0502020204030204" pitchFamily="34" charset="0"/>
                        </a:rPr>
                        <a:t>126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59883" marR="598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  <a:latin typeface="Calibri" panose="020F0502020204030204" pitchFamily="34" charset="0"/>
                        </a:rPr>
                        <a:t>62,69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59883" marR="598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  <a:latin typeface="Calibri" panose="020F0502020204030204" pitchFamily="34" charset="0"/>
                        </a:rPr>
                        <a:t>5,03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59883" marR="59883" marT="0" marB="0" anchor="ctr"/>
                </a:tc>
              </a:tr>
              <a:tr h="1826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  <a:latin typeface="Calibri" panose="020F0502020204030204" pitchFamily="34" charset="0"/>
                        </a:rPr>
                        <a:t>Brodsko-posavska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59883" marR="5988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  <a:latin typeface="Calibri" panose="020F0502020204030204" pitchFamily="34" charset="0"/>
                        </a:rPr>
                        <a:t>39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59883" marR="5988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  <a:latin typeface="Calibri" panose="020F0502020204030204" pitchFamily="34" charset="0"/>
                        </a:rPr>
                        <a:t>34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59883" marR="598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  <a:latin typeface="Calibri" panose="020F0502020204030204" pitchFamily="34" charset="0"/>
                        </a:rPr>
                        <a:t>87,18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59883" marR="598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  <a:latin typeface="Calibri" panose="020F0502020204030204" pitchFamily="34" charset="0"/>
                        </a:rPr>
                        <a:t>1,36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59883" marR="59883" marT="0" marB="0" anchor="ctr"/>
                </a:tc>
              </a:tr>
              <a:tr h="3508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  <a:latin typeface="Calibri" panose="020F0502020204030204" pitchFamily="34" charset="0"/>
                        </a:rPr>
                        <a:t>Dubrovačko-neretvanska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59883" marR="5988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  <a:latin typeface="Calibri" panose="020F0502020204030204" pitchFamily="34" charset="0"/>
                        </a:rPr>
                        <a:t>39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59883" marR="598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  <a:latin typeface="Calibri" panose="020F0502020204030204" pitchFamily="34" charset="0"/>
                        </a:rPr>
                        <a:t>34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59883" marR="598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  <a:latin typeface="Calibri" panose="020F0502020204030204" pitchFamily="34" charset="0"/>
                        </a:rPr>
                        <a:t>87,18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59883" marR="598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  <a:latin typeface="Calibri" panose="020F0502020204030204" pitchFamily="34" charset="0"/>
                        </a:rPr>
                        <a:t>1,36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59883" marR="59883" marT="0" marB="0" anchor="ctr"/>
                </a:tc>
              </a:tr>
              <a:tr h="1826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  <a:latin typeface="Calibri" panose="020F0502020204030204" pitchFamily="34" charset="0"/>
                        </a:rPr>
                        <a:t>Grad Zagreb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59883" marR="5988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59883" marR="598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59883" marR="598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  <a:latin typeface="Calibri" panose="020F0502020204030204" pitchFamily="34" charset="0"/>
                        </a:rPr>
                        <a:t>80,00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59883" marR="598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  <a:latin typeface="Calibri" panose="020F0502020204030204" pitchFamily="34" charset="0"/>
                        </a:rPr>
                        <a:t>0,32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59883" marR="59883" marT="0" marB="0" anchor="ctr"/>
                </a:tc>
              </a:tr>
              <a:tr h="1826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  <a:latin typeface="Calibri" panose="020F0502020204030204" pitchFamily="34" charset="0"/>
                        </a:rPr>
                        <a:t>Istarska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59883" marR="5988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  <a:latin typeface="Calibri" panose="020F0502020204030204" pitchFamily="34" charset="0"/>
                        </a:rPr>
                        <a:t>102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59883" marR="598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  <a:latin typeface="Calibri" panose="020F0502020204030204" pitchFamily="34" charset="0"/>
                        </a:rPr>
                        <a:t>91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59883" marR="598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  <a:latin typeface="Calibri" panose="020F0502020204030204" pitchFamily="34" charset="0"/>
                        </a:rPr>
                        <a:t>89,22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59883" marR="598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  <a:latin typeface="Calibri" panose="020F0502020204030204" pitchFamily="34" charset="0"/>
                        </a:rPr>
                        <a:t>3,63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59883" marR="59883" marT="0" marB="0" anchor="ctr"/>
                </a:tc>
              </a:tr>
              <a:tr h="1826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  <a:latin typeface="Calibri" panose="020F0502020204030204" pitchFamily="34" charset="0"/>
                        </a:rPr>
                        <a:t>Karlovačka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59883" marR="5988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  <a:latin typeface="Calibri" panose="020F0502020204030204" pitchFamily="34" charset="0"/>
                        </a:rPr>
                        <a:t>75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59883" marR="598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  <a:latin typeface="Calibri" panose="020F0502020204030204" pitchFamily="34" charset="0"/>
                        </a:rPr>
                        <a:t>48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59883" marR="598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  <a:latin typeface="Calibri" panose="020F0502020204030204" pitchFamily="34" charset="0"/>
                        </a:rPr>
                        <a:t>64,00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59883" marR="598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  <a:latin typeface="Calibri" panose="020F0502020204030204" pitchFamily="34" charset="0"/>
                        </a:rPr>
                        <a:t>1,92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59883" marR="59883" marT="0" marB="0" anchor="ctr"/>
                </a:tc>
              </a:tr>
              <a:tr h="1826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  <a:latin typeface="Calibri" panose="020F0502020204030204" pitchFamily="34" charset="0"/>
                        </a:rPr>
                        <a:t>Koprivničko-križevačka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59883" marR="5988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  <a:latin typeface="Calibri" panose="020F0502020204030204" pitchFamily="34" charset="0"/>
                        </a:rPr>
                        <a:t>207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59883" marR="598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  <a:latin typeface="Calibri" panose="020F0502020204030204" pitchFamily="34" charset="0"/>
                        </a:rPr>
                        <a:t>157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59883" marR="598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  <a:latin typeface="Calibri" panose="020F0502020204030204" pitchFamily="34" charset="0"/>
                        </a:rPr>
                        <a:t>75,85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59883" marR="598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  <a:latin typeface="Calibri" panose="020F0502020204030204" pitchFamily="34" charset="0"/>
                        </a:rPr>
                        <a:t>6,27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59883" marR="59883" marT="0" marB="0" anchor="ctr"/>
                </a:tc>
              </a:tr>
              <a:tr h="1826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  <a:latin typeface="Calibri" panose="020F0502020204030204" pitchFamily="34" charset="0"/>
                        </a:rPr>
                        <a:t>Krapinsko-zagorska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59883" marR="5988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  <a:latin typeface="Calibri" panose="020F0502020204030204" pitchFamily="34" charset="0"/>
                        </a:rPr>
                        <a:t>45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59883" marR="598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  <a:latin typeface="Calibri" panose="020F0502020204030204" pitchFamily="34" charset="0"/>
                        </a:rPr>
                        <a:t>32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59883" marR="598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  <a:latin typeface="Calibri" panose="020F0502020204030204" pitchFamily="34" charset="0"/>
                        </a:rPr>
                        <a:t>71,11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59883" marR="598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  <a:latin typeface="Calibri" panose="020F0502020204030204" pitchFamily="34" charset="0"/>
                        </a:rPr>
                        <a:t>1,28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59883" marR="59883" marT="0" marB="0" anchor="ctr"/>
                </a:tc>
              </a:tr>
              <a:tr h="1826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  <a:latin typeface="Calibri" panose="020F0502020204030204" pitchFamily="34" charset="0"/>
                        </a:rPr>
                        <a:t>Ličko-senjska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59883" marR="5988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  <a:latin typeface="Calibri" panose="020F0502020204030204" pitchFamily="34" charset="0"/>
                        </a:rPr>
                        <a:t>665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59883" marR="598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  <a:latin typeface="Calibri" panose="020F0502020204030204" pitchFamily="34" charset="0"/>
                        </a:rPr>
                        <a:t>369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59883" marR="598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  <a:latin typeface="Calibri" panose="020F0502020204030204" pitchFamily="34" charset="0"/>
                        </a:rPr>
                        <a:t>55,49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59883" marR="598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  <a:latin typeface="Calibri" panose="020F0502020204030204" pitchFamily="34" charset="0"/>
                        </a:rPr>
                        <a:t>14,74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59883" marR="59883" marT="0" marB="0" anchor="ctr"/>
                </a:tc>
              </a:tr>
              <a:tr h="1826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  <a:latin typeface="Calibri" panose="020F0502020204030204" pitchFamily="34" charset="0"/>
                        </a:rPr>
                        <a:t>Međimurska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59883" marR="5988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  <a:latin typeface="Calibri" panose="020F0502020204030204" pitchFamily="34" charset="0"/>
                        </a:rPr>
                        <a:t>88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59883" marR="598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  <a:latin typeface="Calibri" panose="020F0502020204030204" pitchFamily="34" charset="0"/>
                        </a:rPr>
                        <a:t>85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59883" marR="598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  <a:latin typeface="Calibri" panose="020F0502020204030204" pitchFamily="34" charset="0"/>
                        </a:rPr>
                        <a:t>96,599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59883" marR="598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  <a:latin typeface="Calibri" panose="020F0502020204030204" pitchFamily="34" charset="0"/>
                        </a:rPr>
                        <a:t>3,39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59883" marR="59883" marT="0" marB="0" anchor="ctr"/>
                </a:tc>
              </a:tr>
              <a:tr h="1826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  <a:latin typeface="Calibri" panose="020F0502020204030204" pitchFamily="34" charset="0"/>
                        </a:rPr>
                        <a:t>Osječko-baranjska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59883" marR="5988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  <a:latin typeface="Calibri" panose="020F0502020204030204" pitchFamily="34" charset="0"/>
                        </a:rPr>
                        <a:t>37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59883" marR="598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  <a:latin typeface="Calibri" panose="020F0502020204030204" pitchFamily="34" charset="0"/>
                        </a:rPr>
                        <a:t>33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59883" marR="598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  <a:latin typeface="Calibri" panose="020F0502020204030204" pitchFamily="34" charset="0"/>
                        </a:rPr>
                        <a:t>89,19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59883" marR="598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  <a:latin typeface="Calibri" panose="020F0502020204030204" pitchFamily="34" charset="0"/>
                        </a:rPr>
                        <a:t>1,32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59883" marR="59883" marT="0" marB="0" anchor="ctr"/>
                </a:tc>
              </a:tr>
              <a:tr h="1826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  <a:latin typeface="Calibri" panose="020F0502020204030204" pitchFamily="34" charset="0"/>
                        </a:rPr>
                        <a:t>Požeško-slavonska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59883" marR="5988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  <a:latin typeface="Calibri" panose="020F0502020204030204" pitchFamily="34" charset="0"/>
                        </a:rPr>
                        <a:t>62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59883" marR="598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  <a:latin typeface="Calibri" panose="020F0502020204030204" pitchFamily="34" charset="0"/>
                        </a:rPr>
                        <a:t>53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59883" marR="598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  <a:latin typeface="Calibri" panose="020F0502020204030204" pitchFamily="34" charset="0"/>
                        </a:rPr>
                        <a:t>85,489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59883" marR="598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  <a:latin typeface="Calibri" panose="020F0502020204030204" pitchFamily="34" charset="0"/>
                        </a:rPr>
                        <a:t>2,12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59883" marR="59883" marT="0" marB="0" anchor="ctr"/>
                </a:tc>
              </a:tr>
              <a:tr h="1826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  <a:latin typeface="Calibri" panose="020F0502020204030204" pitchFamily="34" charset="0"/>
                        </a:rPr>
                        <a:t>Primorsko-goranska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59883" marR="5988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  <a:latin typeface="Calibri" panose="020F0502020204030204" pitchFamily="34" charset="0"/>
                        </a:rPr>
                        <a:t>85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59883" marR="598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  <a:latin typeface="Calibri" panose="020F0502020204030204" pitchFamily="34" charset="0"/>
                        </a:rPr>
                        <a:t>42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59883" marR="598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  <a:latin typeface="Calibri" panose="020F0502020204030204" pitchFamily="34" charset="0"/>
                        </a:rPr>
                        <a:t>49,419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59883" marR="598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  <a:latin typeface="Calibri" panose="020F0502020204030204" pitchFamily="34" charset="0"/>
                        </a:rPr>
                        <a:t>1,68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59883" marR="59883" marT="0" marB="0" anchor="ctr"/>
                </a:tc>
              </a:tr>
              <a:tr h="1826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  <a:latin typeface="Calibri" panose="020F0502020204030204" pitchFamily="34" charset="0"/>
                        </a:rPr>
                        <a:t>Sisačko-moslavačka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59883" marR="5988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  <a:latin typeface="Calibri" panose="020F0502020204030204" pitchFamily="34" charset="0"/>
                        </a:rPr>
                        <a:t>76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59883" marR="598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  <a:latin typeface="Calibri" panose="020F0502020204030204" pitchFamily="34" charset="0"/>
                        </a:rPr>
                        <a:t>47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59883" marR="598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  <a:latin typeface="Calibri" panose="020F0502020204030204" pitchFamily="34" charset="0"/>
                        </a:rPr>
                        <a:t>61,849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59883" marR="598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  <a:latin typeface="Calibri" panose="020F0502020204030204" pitchFamily="34" charset="0"/>
                        </a:rPr>
                        <a:t>1,88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59883" marR="59883" marT="0" marB="0" anchor="ctr"/>
                </a:tc>
              </a:tr>
              <a:tr h="1826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  <a:latin typeface="Calibri" panose="020F0502020204030204" pitchFamily="34" charset="0"/>
                        </a:rPr>
                        <a:t>Splitsko-dalmatinska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59883" marR="5988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  <a:latin typeface="Calibri" panose="020F0502020204030204" pitchFamily="34" charset="0"/>
                        </a:rPr>
                        <a:t>84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59883" marR="598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  <a:latin typeface="Calibri" panose="020F0502020204030204" pitchFamily="34" charset="0"/>
                        </a:rPr>
                        <a:t>75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59883" marR="598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  <a:latin typeface="Calibri" panose="020F0502020204030204" pitchFamily="34" charset="0"/>
                        </a:rPr>
                        <a:t>89,29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59883" marR="598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  <a:latin typeface="Calibri" panose="020F0502020204030204" pitchFamily="34" charset="0"/>
                        </a:rPr>
                        <a:t>2,99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59883" marR="59883" marT="0" marB="0" anchor="ctr"/>
                </a:tc>
              </a:tr>
              <a:tr h="1826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  <a:latin typeface="Calibri" panose="020F0502020204030204" pitchFamily="34" charset="0"/>
                        </a:rPr>
                        <a:t>Šibensko-kninska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59883" marR="5988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  <a:latin typeface="Calibri" panose="020F0502020204030204" pitchFamily="34" charset="0"/>
                        </a:rPr>
                        <a:t>63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59883" marR="598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  <a:latin typeface="Calibri" panose="020F0502020204030204" pitchFamily="34" charset="0"/>
                        </a:rPr>
                        <a:t>53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59883" marR="598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  <a:latin typeface="Calibri" panose="020F0502020204030204" pitchFamily="34" charset="0"/>
                        </a:rPr>
                        <a:t>84,13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59883" marR="598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  <a:latin typeface="Calibri" panose="020F0502020204030204" pitchFamily="34" charset="0"/>
                        </a:rPr>
                        <a:t>2,12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59883" marR="59883" marT="0" marB="0" anchor="ctr"/>
                </a:tc>
              </a:tr>
              <a:tr h="1826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  <a:latin typeface="Calibri" panose="020F0502020204030204" pitchFamily="34" charset="0"/>
                        </a:rPr>
                        <a:t>Varaždinska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59883" marR="5988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  <a:latin typeface="Calibri" panose="020F0502020204030204" pitchFamily="34" charset="0"/>
                        </a:rPr>
                        <a:t>113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59883" marR="598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  <a:latin typeface="Calibri" panose="020F0502020204030204" pitchFamily="34" charset="0"/>
                        </a:rPr>
                        <a:t>98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59883" marR="598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  <a:latin typeface="Calibri" panose="020F0502020204030204" pitchFamily="34" charset="0"/>
                        </a:rPr>
                        <a:t>86,73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59883" marR="598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  <a:latin typeface="Calibri" panose="020F0502020204030204" pitchFamily="34" charset="0"/>
                        </a:rPr>
                        <a:t>3,91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59883" marR="59883" marT="0" marB="0" anchor="ctr"/>
                </a:tc>
              </a:tr>
              <a:tr h="1826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  <a:latin typeface="Calibri" panose="020F0502020204030204" pitchFamily="34" charset="0"/>
                        </a:rPr>
                        <a:t>Virovitičko-podravska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59883" marR="5988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  <a:latin typeface="Calibri" panose="020F0502020204030204" pitchFamily="34" charset="0"/>
                        </a:rPr>
                        <a:t>35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59883" marR="598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  <a:latin typeface="Calibri" panose="020F0502020204030204" pitchFamily="34" charset="0"/>
                        </a:rPr>
                        <a:t>27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59883" marR="598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  <a:latin typeface="Calibri" panose="020F0502020204030204" pitchFamily="34" charset="0"/>
                        </a:rPr>
                        <a:t>77,14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59883" marR="598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  <a:latin typeface="Calibri" panose="020F0502020204030204" pitchFamily="34" charset="0"/>
                        </a:rPr>
                        <a:t>1,08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59883" marR="59883" marT="0" marB="0" anchor="ctr"/>
                </a:tc>
              </a:tr>
              <a:tr h="1826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  <a:latin typeface="Calibri" panose="020F0502020204030204" pitchFamily="34" charset="0"/>
                        </a:rPr>
                        <a:t>Vukovarsko-srijemska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59883" marR="5988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  <a:latin typeface="Calibri" panose="020F0502020204030204" pitchFamily="34" charset="0"/>
                        </a:rPr>
                        <a:t>24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59883" marR="598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  <a:latin typeface="Calibri" panose="020F0502020204030204" pitchFamily="34" charset="0"/>
                        </a:rPr>
                        <a:t>16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59883" marR="598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  <a:latin typeface="Calibri" panose="020F0502020204030204" pitchFamily="34" charset="0"/>
                        </a:rPr>
                        <a:t>66,67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59883" marR="598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  <a:latin typeface="Calibri" panose="020F0502020204030204" pitchFamily="34" charset="0"/>
                        </a:rPr>
                        <a:t>0,64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59883" marR="59883" marT="0" marB="0" anchor="ctr"/>
                </a:tc>
              </a:tr>
              <a:tr h="1826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  <a:latin typeface="Calibri" panose="020F0502020204030204" pitchFamily="34" charset="0"/>
                        </a:rPr>
                        <a:t>Zadarska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59883" marR="5988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  <a:latin typeface="Calibri" panose="020F0502020204030204" pitchFamily="34" charset="0"/>
                        </a:rPr>
                        <a:t>228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59883" marR="598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  <a:latin typeface="Calibri" panose="020F0502020204030204" pitchFamily="34" charset="0"/>
                        </a:rPr>
                        <a:t>162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59883" marR="598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  <a:latin typeface="Calibri" panose="020F0502020204030204" pitchFamily="34" charset="0"/>
                        </a:rPr>
                        <a:t>71,05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59883" marR="598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  <a:latin typeface="Calibri" panose="020F0502020204030204" pitchFamily="34" charset="0"/>
                        </a:rPr>
                        <a:t>6,47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59883" marR="59883" marT="0" marB="0" anchor="ctr"/>
                </a:tc>
              </a:tr>
              <a:tr h="1826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  <a:latin typeface="Calibri" panose="020F0502020204030204" pitchFamily="34" charset="0"/>
                        </a:rPr>
                        <a:t>Zagrebačka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59883" marR="5988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  <a:latin typeface="Calibri" panose="020F0502020204030204" pitchFamily="34" charset="0"/>
                        </a:rPr>
                        <a:t>226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59883" marR="598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  <a:latin typeface="Calibri" panose="020F0502020204030204" pitchFamily="34" charset="0"/>
                        </a:rPr>
                        <a:t>182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59883" marR="598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  <a:latin typeface="Calibri" panose="020F0502020204030204" pitchFamily="34" charset="0"/>
                        </a:rPr>
                        <a:t>80,53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59883" marR="598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  <a:latin typeface="Calibri" panose="020F0502020204030204" pitchFamily="34" charset="0"/>
                        </a:rPr>
                        <a:t>7,27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59883" marR="59883" marT="0" marB="0" anchor="ctr"/>
                </a:tc>
              </a:tr>
              <a:tr h="1826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  <a:latin typeface="Calibri" panose="020F0502020204030204" pitchFamily="34" charset="0"/>
                        </a:rPr>
                        <a:t>UKUPNO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59883" marR="598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  <a:latin typeface="Calibri" panose="020F0502020204030204" pitchFamily="34" charset="0"/>
                        </a:rPr>
                        <a:t>2504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59883" marR="598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  <a:latin typeface="Calibri" panose="020F0502020204030204" pitchFamily="34" charset="0"/>
                        </a:rPr>
                        <a:t>1772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59883" marR="598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  <a:latin typeface="Calibri" panose="020F0502020204030204" pitchFamily="34" charset="0"/>
                        </a:rPr>
                        <a:t>70,77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59883" marR="598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  <a:latin typeface="Calibri" panose="020F0502020204030204" pitchFamily="34" charset="0"/>
                        </a:rPr>
                        <a:t>70,77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59883" marR="59883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0479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8" descr="AP-templat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TextBox 7"/>
          <p:cNvSpPr txBox="1">
            <a:spLocks noChangeArrowheads="1"/>
          </p:cNvSpPr>
          <p:nvPr/>
        </p:nvSpPr>
        <p:spPr bwMode="auto">
          <a:xfrm>
            <a:off x="4800600" y="381000"/>
            <a:ext cx="4191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hr-HR" sz="14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Ocjene kršenja GAEC-a </a:t>
            </a:r>
            <a:r>
              <a:rPr lang="hr-HR" sz="14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NEMAROM u RH u 2014.</a:t>
            </a:r>
            <a:endParaRPr lang="en-US" sz="1400" dirty="0">
              <a:solidFill>
                <a:schemeClr val="accent6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9823" y="875777"/>
            <a:ext cx="8280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latin typeface="Calibri" panose="020F0502020204030204" pitchFamily="34" charset="0"/>
              </a:rPr>
              <a:t>Ocjene kršenja GAEC-a nemarom.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6956958"/>
              </p:ext>
            </p:extLst>
          </p:nvPr>
        </p:nvGraphicFramePr>
        <p:xfrm>
          <a:off x="71499" y="1245108"/>
          <a:ext cx="9001001" cy="561289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648073"/>
                <a:gridCol w="720080"/>
                <a:gridCol w="792088"/>
                <a:gridCol w="576064"/>
                <a:gridCol w="576064"/>
                <a:gridCol w="576064"/>
                <a:gridCol w="576064"/>
                <a:gridCol w="576064"/>
                <a:gridCol w="576064"/>
                <a:gridCol w="576064"/>
                <a:gridCol w="576064"/>
                <a:gridCol w="576064"/>
                <a:gridCol w="648072"/>
                <a:gridCol w="576064"/>
                <a:gridCol w="432048"/>
              </a:tblGrid>
              <a:tr h="11677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  <a:latin typeface="Calibri" panose="020F0502020204030204" pitchFamily="34" charset="0"/>
                        </a:rPr>
                        <a:t>Opseg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034" marR="64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  <a:latin typeface="Calibri" panose="020F0502020204030204" pitchFamily="34" charset="0"/>
                        </a:rPr>
                        <a:t>Ozbiljnost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034" marR="64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  <a:latin typeface="Calibri" panose="020F0502020204030204" pitchFamily="34" charset="0"/>
                        </a:rPr>
                        <a:t>Trajanje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034" marR="64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  <a:latin typeface="Calibri" panose="020F0502020204030204" pitchFamily="34" charset="0"/>
                        </a:rPr>
                        <a:t>Kršenje GAEC-a </a:t>
                      </a:r>
                      <a:r>
                        <a:rPr lang="hr-HR" sz="1000" dirty="0" smtClean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 smtClean="0"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(novi 4)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034" marR="64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  <a:latin typeface="Calibri" panose="020F0502020204030204" pitchFamily="34" charset="0"/>
                        </a:rPr>
                        <a:t>Kršenje GAEC-a </a:t>
                      </a:r>
                      <a:r>
                        <a:rPr lang="hr-HR" sz="1000" dirty="0" smtClean="0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 smtClean="0"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(novi 5)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034" marR="64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  <a:latin typeface="Calibri" panose="020F0502020204030204" pitchFamily="34" charset="0"/>
                        </a:rPr>
                        <a:t>Kršenje GAEC-a </a:t>
                      </a:r>
                      <a:r>
                        <a:rPr lang="hr-HR" sz="1000" dirty="0" smtClean="0"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 smtClean="0"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(novi 6)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034" marR="64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  <a:latin typeface="Calibri" panose="020F0502020204030204" pitchFamily="34" charset="0"/>
                        </a:rPr>
                        <a:t>Kršenje GAEC-a </a:t>
                      </a:r>
                      <a:r>
                        <a:rPr lang="hr-HR" sz="1000" dirty="0" smtClean="0"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r-HR" sz="1000" dirty="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034" marR="64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  <a:latin typeface="Calibri" panose="020F0502020204030204" pitchFamily="34" charset="0"/>
                        </a:rPr>
                        <a:t>Kršenje GAEC-a </a:t>
                      </a:r>
                      <a:r>
                        <a:rPr lang="hr-HR" sz="1000" dirty="0" smtClean="0"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 smtClean="0"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(novi 7)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034" marR="64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  <a:latin typeface="Calibri" panose="020F0502020204030204" pitchFamily="34" charset="0"/>
                        </a:rPr>
                        <a:t>Kršenje GAEC-a </a:t>
                      </a:r>
                      <a:r>
                        <a:rPr lang="hr-HR" sz="1000" dirty="0" smtClean="0"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 smtClean="0"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(novi 7)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034" marR="64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  <a:latin typeface="Calibri" panose="020F0502020204030204" pitchFamily="34" charset="0"/>
                        </a:rPr>
                        <a:t>Kršenje GAEC-a </a:t>
                      </a:r>
                      <a:r>
                        <a:rPr lang="hr-HR" sz="1000" dirty="0" smtClean="0"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 smtClean="0"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(novi 7)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034" marR="64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  <a:latin typeface="Calibri" panose="020F0502020204030204" pitchFamily="34" charset="0"/>
                        </a:rPr>
                        <a:t>Kršenje GAEC-a </a:t>
                      </a:r>
                      <a:r>
                        <a:rPr lang="hr-HR" sz="1000" dirty="0" smtClean="0"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r-HR" sz="1000" dirty="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034" marR="64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  <a:latin typeface="Calibri" panose="020F0502020204030204" pitchFamily="34" charset="0"/>
                        </a:rPr>
                        <a:t>Kršenje GAEC-a </a:t>
                      </a:r>
                      <a:r>
                        <a:rPr lang="hr-HR" sz="1000" dirty="0" smtClean="0"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 smtClean="0"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(novi 2)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034" marR="64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  <a:latin typeface="Calibri" panose="020F0502020204030204" pitchFamily="34" charset="0"/>
                        </a:rPr>
                        <a:t>Kršenje GAEC-a </a:t>
                      </a:r>
                      <a:r>
                        <a:rPr lang="hr-HR" sz="1000" dirty="0" smtClean="0"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 smtClean="0"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(novi 1)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034" marR="64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  <a:latin typeface="Calibri" panose="020F0502020204030204" pitchFamily="34" charset="0"/>
                        </a:rPr>
                        <a:t>Kršenje GAEC-a </a:t>
                      </a:r>
                      <a:r>
                        <a:rPr lang="hr-HR" sz="1000" dirty="0" smtClean="0"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 smtClean="0"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(novi 3)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034" marR="64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  <a:latin typeface="Calibri" panose="020F0502020204030204" pitchFamily="34" charset="0"/>
                        </a:rPr>
                        <a:t>Ukupno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034" marR="64034" marT="0" marB="0" anchor="ctr"/>
                </a:tc>
              </a:tr>
              <a:tr h="485464">
                <a:tc row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  <a:latin typeface="Calibri" panose="020F0502020204030204" pitchFamily="34" charset="0"/>
                        </a:rPr>
                        <a:t>Utjecaj je ograničen na gospodarstvo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034" marR="64034" marT="0" marB="0" vert="vert27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  <a:latin typeface="Calibri" panose="020F0502020204030204" pitchFamily="34" charset="0"/>
                        </a:rPr>
                        <a:t>Vrlo mala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034" marR="64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  <a:latin typeface="Calibri" panose="020F0502020204030204" pitchFamily="34" charset="0"/>
                        </a:rPr>
                        <a:t>Popravljivo (minimalna)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034" marR="64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034" marR="64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034" marR="64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034" marR="64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034" marR="64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034" marR="64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  <a:latin typeface="Calibri" panose="020F0502020204030204" pitchFamily="34" charset="0"/>
                        </a:rPr>
                        <a:t>599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034" marR="64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  <a:latin typeface="Calibri" panose="020F0502020204030204" pitchFamily="34" charset="0"/>
                        </a:rPr>
                        <a:t>85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034" marR="64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034" marR="64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034" marR="64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034" marR="64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034" marR="64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  <a:latin typeface="Calibri" panose="020F0502020204030204" pitchFamily="34" charset="0"/>
                        </a:rPr>
                        <a:t>709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034" marR="64034" marT="0" marB="0" anchor="ctr"/>
                </a:tc>
              </a:tr>
              <a:tr h="242733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  <a:latin typeface="Calibri" panose="020F0502020204030204" pitchFamily="34" charset="0"/>
                        </a:rPr>
                        <a:t>Popravljivo 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034" marR="64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034" marR="64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034" marR="64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034" marR="64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034" marR="64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  <a:latin typeface="Calibri" panose="020F0502020204030204" pitchFamily="34" charset="0"/>
                        </a:rPr>
                        <a:t>31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034" marR="64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034" marR="64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034" marR="64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034" marR="64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034" marR="6403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034" marR="6403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034" marR="64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  <a:latin typeface="Calibri" panose="020F0502020204030204" pitchFamily="34" charset="0"/>
                        </a:rPr>
                        <a:t>35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034" marR="64034" marT="0" marB="0" anchor="ctr"/>
                </a:tc>
              </a:tr>
              <a:tr h="251847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  <a:latin typeface="Calibri" panose="020F0502020204030204" pitchFamily="34" charset="0"/>
                        </a:rPr>
                        <a:t>Trajno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034" marR="64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034" marR="64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034" marR="64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  <a:latin typeface="Calibri" panose="020F0502020204030204" pitchFamily="34" charset="0"/>
                        </a:rPr>
                        <a:t>13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034" marR="64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034" marR="64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034" marR="64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034" marR="64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034" marR="64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034" marR="64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034" marR="6403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034" marR="6403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034" marR="64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  <a:latin typeface="Calibri" panose="020F0502020204030204" pitchFamily="34" charset="0"/>
                        </a:rPr>
                        <a:t>17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034" marR="64034" marT="0" marB="0" anchor="ctr"/>
                </a:tc>
              </a:tr>
              <a:tr h="242733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  <a:latin typeface="Calibri" panose="020F0502020204030204" pitchFamily="34" charset="0"/>
                        </a:rPr>
                        <a:t>Mala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034" marR="64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  <a:latin typeface="Calibri" panose="020F0502020204030204" pitchFamily="34" charset="0"/>
                        </a:rPr>
                        <a:t>Popravljivo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034" marR="64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034" marR="64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034" marR="64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034" marR="64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034" marR="64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  <a:latin typeface="Calibri" panose="020F0502020204030204" pitchFamily="34" charset="0"/>
                        </a:rPr>
                        <a:t>27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034" marR="64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  <a:latin typeface="Calibri" panose="020F0502020204030204" pitchFamily="34" charset="0"/>
                        </a:rPr>
                        <a:t>670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034" marR="64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  <a:latin typeface="Calibri" panose="020F0502020204030204" pitchFamily="34" charset="0"/>
                        </a:rPr>
                        <a:t>38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034" marR="64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034" marR="64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034" marR="6403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034" marR="6403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034" marR="64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  <a:latin typeface="Calibri" panose="020F0502020204030204" pitchFamily="34" charset="0"/>
                        </a:rPr>
                        <a:t>751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034" marR="64034" marT="0" marB="0" anchor="ctr"/>
                </a:tc>
              </a:tr>
              <a:tr h="251847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  <a:latin typeface="Calibri" panose="020F0502020204030204" pitchFamily="34" charset="0"/>
                        </a:rPr>
                        <a:t>Trajno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034" marR="64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034" marR="64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034" marR="64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034" marR="64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034" marR="64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034" marR="64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034" marR="64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034" marR="64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034" marR="64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034" marR="6403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034" marR="6403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034" marR="64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034" marR="64034" marT="0" marB="0" anchor="ctr"/>
                </a:tc>
              </a:tr>
              <a:tr h="242733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  <a:latin typeface="Calibri" panose="020F0502020204030204" pitchFamily="34" charset="0"/>
                        </a:rPr>
                        <a:t>Srednja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034" marR="64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  <a:latin typeface="Calibri" panose="020F0502020204030204" pitchFamily="34" charset="0"/>
                        </a:rPr>
                        <a:t>Popravljivo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034" marR="64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034" marR="64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034" marR="64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034" marR="64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034" marR="64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  <a:latin typeface="Calibri" panose="020F0502020204030204" pitchFamily="34" charset="0"/>
                        </a:rPr>
                        <a:t>14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034" marR="64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  <a:latin typeface="Calibri" panose="020F0502020204030204" pitchFamily="34" charset="0"/>
                        </a:rPr>
                        <a:t>399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034" marR="64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034" marR="64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034" marR="64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034" marR="6403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034" marR="6403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034" marR="64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  <a:latin typeface="Calibri" panose="020F0502020204030204" pitchFamily="34" charset="0"/>
                        </a:rPr>
                        <a:t>425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034" marR="64034" marT="0" marB="0" anchor="ctr"/>
                </a:tc>
              </a:tr>
              <a:tr h="251847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  <a:latin typeface="Calibri" panose="020F0502020204030204" pitchFamily="34" charset="0"/>
                        </a:rPr>
                        <a:t>Trajno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034" marR="64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034" marR="64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034" marR="64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034" marR="64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034" marR="64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034" marR="64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034" marR="64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034" marR="64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034" marR="64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034" marR="6403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034" marR="6403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034" marR="64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034" marR="64034" marT="0" marB="0" anchor="ctr"/>
                </a:tc>
              </a:tr>
              <a:tr h="242733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  <a:latin typeface="Calibri" panose="020F0502020204030204" pitchFamily="34" charset="0"/>
                        </a:rPr>
                        <a:t>Velika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034" marR="64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  <a:latin typeface="Calibri" panose="020F0502020204030204" pitchFamily="34" charset="0"/>
                        </a:rPr>
                        <a:t>Popravljivo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034" marR="64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034" marR="64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034" marR="64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034" marR="64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034" marR="64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034" marR="64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  <a:latin typeface="Calibri" panose="020F0502020204030204" pitchFamily="34" charset="0"/>
                        </a:rPr>
                        <a:t>18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034" marR="64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034" marR="64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034" marR="64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034" marR="6403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034" marR="6403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034" marR="64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  <a:latin typeface="Calibri" panose="020F0502020204030204" pitchFamily="34" charset="0"/>
                        </a:rPr>
                        <a:t>21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034" marR="64034" marT="0" marB="0" anchor="ctr"/>
                </a:tc>
              </a:tr>
              <a:tr h="254855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  <a:latin typeface="Calibri" panose="020F0502020204030204" pitchFamily="34" charset="0"/>
                        </a:rPr>
                        <a:t>Trajno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034" marR="64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034" marR="64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034" marR="64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034" marR="64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034" marR="64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034" marR="64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034" marR="64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034" marR="64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034" marR="64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034" marR="6403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034" marR="6403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034" marR="64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034" marR="64034" marT="0" marB="0" anchor="ctr"/>
                </a:tc>
              </a:tr>
              <a:tr h="242733">
                <a:tc row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  <a:latin typeface="Calibri" panose="020F0502020204030204" pitchFamily="34" charset="0"/>
                        </a:rPr>
                        <a:t>Utjecaj proširen izvan granica gospodarstva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034" marR="64034" marT="0" marB="0" vert="vert27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  <a:latin typeface="Calibri" panose="020F0502020204030204" pitchFamily="34" charset="0"/>
                        </a:rPr>
                        <a:t>Vrlo mala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034" marR="64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  <a:latin typeface="Calibri" panose="020F0502020204030204" pitchFamily="34" charset="0"/>
                        </a:rPr>
                        <a:t>Popravljivo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034" marR="64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034" marR="64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034" marR="64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034" marR="64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034" marR="64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034" marR="64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034" marR="64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034" marR="64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034" marR="64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034" marR="6403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034" marR="6403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034" marR="64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034" marR="64034" marT="0" marB="0" anchor="ctr"/>
                </a:tc>
              </a:tr>
              <a:tr h="251847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  <a:latin typeface="Calibri" panose="020F0502020204030204" pitchFamily="34" charset="0"/>
                        </a:rPr>
                        <a:t>Trajno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034" marR="64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034" marR="64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034" marR="64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034" marR="64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034" marR="64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034" marR="64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034" marR="64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034" marR="64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034" marR="64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034" marR="6403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034" marR="6403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034" marR="64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034" marR="64034" marT="0" marB="0" anchor="ctr"/>
                </a:tc>
              </a:tr>
              <a:tr h="242733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  <a:latin typeface="Calibri" panose="020F0502020204030204" pitchFamily="34" charset="0"/>
                        </a:rPr>
                        <a:t>Mala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034" marR="64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  <a:latin typeface="Calibri" panose="020F0502020204030204" pitchFamily="34" charset="0"/>
                        </a:rPr>
                        <a:t>Popravljivo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034" marR="64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034" marR="64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034" marR="64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034" marR="64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034" marR="64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034" marR="64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034" marR="64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034" marR="64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034" marR="64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034" marR="6403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034" marR="6403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034" marR="64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034" marR="64034" marT="0" marB="0" anchor="ctr"/>
                </a:tc>
              </a:tr>
              <a:tr h="251847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  <a:latin typeface="Calibri" panose="020F0502020204030204" pitchFamily="34" charset="0"/>
                        </a:rPr>
                        <a:t>Trajno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034" marR="64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034" marR="64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034" marR="64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034" marR="64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034" marR="64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034" marR="64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034" marR="64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034" marR="64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034" marR="64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034" marR="6403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034" marR="6403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034" marR="64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034" marR="64034" marT="0" marB="0" anchor="ctr"/>
                </a:tc>
              </a:tr>
              <a:tr h="242733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  <a:latin typeface="Calibri" panose="020F0502020204030204" pitchFamily="34" charset="0"/>
                        </a:rPr>
                        <a:t>Srednja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034" marR="64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  <a:latin typeface="Calibri" panose="020F0502020204030204" pitchFamily="34" charset="0"/>
                        </a:rPr>
                        <a:t>Popravljivo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034" marR="64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034" marR="64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034" marR="64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034" marR="64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034" marR="64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034" marR="64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034" marR="64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034" marR="64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034" marR="64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034" marR="6403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034" marR="6403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034" marR="64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034" marR="64034" marT="0" marB="0" anchor="ctr"/>
                </a:tc>
              </a:tr>
              <a:tr h="251847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  <a:latin typeface="Calibri" panose="020F0502020204030204" pitchFamily="34" charset="0"/>
                        </a:rPr>
                        <a:t>Trajno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034" marR="64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034" marR="64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034" marR="64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034" marR="64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034" marR="64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034" marR="64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034" marR="64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034" marR="64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034" marR="64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034" marR="6403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034" marR="6403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034" marR="64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034" marR="64034" marT="0" marB="0" anchor="ctr"/>
                </a:tc>
              </a:tr>
              <a:tr h="242733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  <a:latin typeface="Calibri" panose="020F0502020204030204" pitchFamily="34" charset="0"/>
                        </a:rPr>
                        <a:t>Velika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034" marR="64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  <a:latin typeface="Calibri" panose="020F0502020204030204" pitchFamily="34" charset="0"/>
                        </a:rPr>
                        <a:t>Popravljivo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034" marR="64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034" marR="64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034" marR="64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034" marR="64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034" marR="64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034" marR="64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034" marR="64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034" marR="64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034" marR="64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034" marR="6403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034" marR="6403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034" marR="64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034" marR="64034" marT="0" marB="0" anchor="ctr"/>
                </a:tc>
              </a:tr>
              <a:tr h="251847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  <a:latin typeface="Calibri" panose="020F0502020204030204" pitchFamily="34" charset="0"/>
                        </a:rPr>
                        <a:t>Trajno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034" marR="64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034" marR="64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034" marR="64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034" marR="64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034" marR="64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034" marR="64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034" marR="64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034" marR="64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034" marR="64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034" marR="6403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034" marR="6403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034" marR="64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034" marR="64034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0479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8" descr="AP-templat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Subtitle 2"/>
          <p:cNvSpPr txBox="1">
            <a:spLocks/>
          </p:cNvSpPr>
          <p:nvPr/>
        </p:nvSpPr>
        <p:spPr bwMode="auto">
          <a:xfrm>
            <a:off x="179512" y="908720"/>
            <a:ext cx="8812088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vi-VN" sz="2000" dirty="0" smtClean="0">
                <a:latin typeface="Calibri" pitchFamily="34" charset="0"/>
              </a:rPr>
              <a:t>Zaključak</a:t>
            </a:r>
            <a:r>
              <a:rPr lang="hr-HR" sz="2000" dirty="0" smtClean="0">
                <a:latin typeface="Calibri" pitchFamily="34" charset="0"/>
              </a:rPr>
              <a:t>: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vi-VN" sz="1200" dirty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vi-VN" sz="2000" dirty="0">
                <a:latin typeface="Calibri" pitchFamily="34" charset="0"/>
              </a:rPr>
              <a:t>Na temelju pokazatelja prikazanih u izvještaju o rezultatima kontrole na terenu ispunjavanja dobrih poljoprivrednih i okolišnih uvjeta u RH za 2014. godinu utvrđeno je najviše kršenja </a:t>
            </a:r>
            <a:r>
              <a:rPr lang="vi-VN" sz="2000" b="1" u="sng" dirty="0">
                <a:latin typeface="Calibri" pitchFamily="34" charset="0"/>
              </a:rPr>
              <a:t>GAEC-a</a:t>
            </a:r>
            <a:r>
              <a:rPr lang="vi-VN" sz="2000" u="sng" dirty="0">
                <a:latin typeface="Calibri" pitchFamily="34" charset="0"/>
              </a:rPr>
              <a:t> </a:t>
            </a:r>
            <a:r>
              <a:rPr lang="vi-VN" sz="2000" u="sng" dirty="0" smtClean="0">
                <a:latin typeface="Calibri" pitchFamily="34" charset="0"/>
              </a:rPr>
              <a:t>6</a:t>
            </a:r>
            <a:r>
              <a:rPr lang="hr-HR" sz="2000" u="sng" dirty="0">
                <a:latin typeface="Calibri" pitchFamily="34" charset="0"/>
              </a:rPr>
              <a:t> </a:t>
            </a:r>
            <a:r>
              <a:rPr lang="hr-HR" sz="2000" b="1" u="sng" dirty="0">
                <a:latin typeface="Calibri" pitchFamily="34" charset="0"/>
              </a:rPr>
              <a:t>minimalna razina održavanja </a:t>
            </a:r>
            <a:r>
              <a:rPr lang="hr-HR" sz="2000" b="1" u="sng" dirty="0" smtClean="0">
                <a:latin typeface="Calibri" pitchFamily="34" charset="0"/>
              </a:rPr>
              <a:t>(sada GAEC  7)</a:t>
            </a:r>
            <a:r>
              <a:rPr lang="vi-VN" sz="2000" dirty="0" smtClean="0">
                <a:latin typeface="Calibri" pitchFamily="34" charset="0"/>
              </a:rPr>
              <a:t>, </a:t>
            </a:r>
            <a:r>
              <a:rPr lang="vi-VN" sz="2000" dirty="0">
                <a:latin typeface="Calibri" pitchFamily="34" charset="0"/>
              </a:rPr>
              <a:t>dok nije utvrđeno kršenje </a:t>
            </a:r>
            <a:r>
              <a:rPr lang="vi-VN" sz="2000" b="1" dirty="0">
                <a:latin typeface="Calibri" pitchFamily="34" charset="0"/>
              </a:rPr>
              <a:t>GAEC-a</a:t>
            </a:r>
            <a:r>
              <a:rPr lang="vi-VN" sz="2000" dirty="0">
                <a:latin typeface="Calibri" pitchFamily="34" charset="0"/>
              </a:rPr>
              <a:t> </a:t>
            </a:r>
            <a:r>
              <a:rPr lang="vi-VN" sz="2000" dirty="0" smtClean="0">
                <a:latin typeface="Calibri" pitchFamily="34" charset="0"/>
              </a:rPr>
              <a:t>11</a:t>
            </a:r>
            <a:r>
              <a:rPr lang="hr-HR" sz="2000" dirty="0" smtClean="0">
                <a:latin typeface="Calibri" pitchFamily="34" charset="0"/>
              </a:rPr>
              <a:t> </a:t>
            </a:r>
            <a:r>
              <a:rPr lang="hr-HR" sz="2000" b="1" dirty="0" smtClean="0">
                <a:latin typeface="Calibri" pitchFamily="34" charset="0"/>
              </a:rPr>
              <a:t>za</a:t>
            </a:r>
            <a:r>
              <a:rPr lang="vi-VN" sz="2000" b="1" dirty="0" smtClean="0">
                <a:latin typeface="Calibri" pitchFamily="34" charset="0"/>
              </a:rPr>
              <a:t>brana </a:t>
            </a:r>
            <a:r>
              <a:rPr lang="vi-VN" sz="2000" b="1" dirty="0">
                <a:latin typeface="Calibri" pitchFamily="34" charset="0"/>
              </a:rPr>
              <a:t>izravnog ispuštanja u podzemne vode i mjere za sprečavanje neizravnog onečišćenja podzemnih voda ispuštanjem opasnih tvari na zemlju i njihovim procjeđivanjem kroz </a:t>
            </a:r>
            <a:r>
              <a:rPr lang="vi-VN" sz="2000" b="1" dirty="0" smtClean="0">
                <a:latin typeface="Calibri" pitchFamily="34" charset="0"/>
              </a:rPr>
              <a:t>tlo</a:t>
            </a:r>
            <a:r>
              <a:rPr lang="hr-HR" sz="2000" b="1" dirty="0" smtClean="0">
                <a:latin typeface="Calibri" pitchFamily="34" charset="0"/>
              </a:rPr>
              <a:t> (sada GAEC 3)</a:t>
            </a:r>
            <a:r>
              <a:rPr lang="vi-VN" sz="2000" dirty="0" smtClean="0">
                <a:latin typeface="Calibri" pitchFamily="34" charset="0"/>
              </a:rPr>
              <a:t>.</a:t>
            </a:r>
            <a:endParaRPr lang="vi-VN" sz="1200" dirty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vi-VN" sz="2000" dirty="0">
                <a:latin typeface="Calibri" pitchFamily="34" charset="0"/>
              </a:rPr>
              <a:t>Detaljnom analizom na temelju relevantnih pokazatelja evidentiranih po svim mjerodavnim parametrima kršenja </a:t>
            </a:r>
            <a:r>
              <a:rPr lang="vi-VN" sz="2000" b="1" dirty="0">
                <a:latin typeface="Calibri" pitchFamily="34" charset="0"/>
              </a:rPr>
              <a:t>GAEC-a po županijama</a:t>
            </a:r>
            <a:r>
              <a:rPr lang="vi-VN" sz="2000" dirty="0">
                <a:latin typeface="Calibri" pitchFamily="34" charset="0"/>
              </a:rPr>
              <a:t>, </a:t>
            </a:r>
            <a:r>
              <a:rPr lang="vi-VN" sz="2000" b="1" dirty="0">
                <a:latin typeface="Calibri" pitchFamily="34" charset="0"/>
              </a:rPr>
              <a:t>najviše je kršenja u Ličko – Senjskoj županiji</a:t>
            </a:r>
            <a:r>
              <a:rPr lang="vi-VN" sz="2000" dirty="0">
                <a:latin typeface="Calibri" pitchFamily="34" charset="0"/>
              </a:rPr>
              <a:t>, </a:t>
            </a:r>
            <a:r>
              <a:rPr lang="vi-VN" sz="2000" b="1" dirty="0">
                <a:latin typeface="Calibri" pitchFamily="34" charset="0"/>
              </a:rPr>
              <a:t>a najmanje u Gradu Za</a:t>
            </a:r>
            <a:r>
              <a:rPr lang="vi-VN" sz="2000" dirty="0">
                <a:latin typeface="Calibri" pitchFamily="34" charset="0"/>
              </a:rPr>
              <a:t>grebu</a:t>
            </a:r>
            <a:r>
              <a:rPr lang="vi-VN" sz="2000" dirty="0" smtClean="0">
                <a:latin typeface="Calibri" pitchFamily="34" charset="0"/>
              </a:rPr>
              <a:t>.</a:t>
            </a:r>
            <a:endParaRPr lang="vi-VN" sz="1200" dirty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vi-VN" sz="2000" dirty="0">
                <a:latin typeface="Calibri" pitchFamily="34" charset="0"/>
              </a:rPr>
              <a:t>Ocjene </a:t>
            </a:r>
            <a:r>
              <a:rPr lang="vi-VN" sz="2000" b="1" dirty="0">
                <a:latin typeface="Calibri" pitchFamily="34" charset="0"/>
              </a:rPr>
              <a:t>kršenja GAEC-a nemarom</a:t>
            </a:r>
            <a:r>
              <a:rPr lang="vi-VN" sz="2000" dirty="0">
                <a:latin typeface="Calibri" pitchFamily="34" charset="0"/>
              </a:rPr>
              <a:t> koja su </a:t>
            </a:r>
            <a:r>
              <a:rPr lang="vi-VN" sz="2000" b="1" dirty="0">
                <a:latin typeface="Calibri" pitchFamily="34" charset="0"/>
              </a:rPr>
              <a:t>po opsegu utjecaja ograničena na gospodarstvo pokazuju da je najviše je kršenja male ozbiljnosti i popravljivog trajanja</a:t>
            </a:r>
            <a:r>
              <a:rPr lang="vi-VN" sz="2000" dirty="0">
                <a:latin typeface="Calibri" pitchFamily="34" charset="0"/>
              </a:rPr>
              <a:t>, potom </a:t>
            </a:r>
            <a:r>
              <a:rPr lang="vi-VN" sz="2000" b="1" dirty="0">
                <a:latin typeface="Calibri" pitchFamily="34" charset="0"/>
              </a:rPr>
              <a:t>kršenja vrlo male ozbiljnosti i popravljivog (minimalnog) trajanja </a:t>
            </a:r>
            <a:r>
              <a:rPr lang="vi-VN" sz="2000" dirty="0">
                <a:latin typeface="Calibri" pitchFamily="34" charset="0"/>
              </a:rPr>
              <a:t>te </a:t>
            </a:r>
            <a:r>
              <a:rPr lang="vi-VN" sz="2000" b="1" dirty="0">
                <a:latin typeface="Calibri" pitchFamily="34" charset="0"/>
              </a:rPr>
              <a:t>kršenja srednje ozbiljnosti i popravljivog trajanja</a:t>
            </a:r>
            <a:r>
              <a:rPr lang="vi-VN" sz="2000" dirty="0" smtClean="0">
                <a:latin typeface="Calibri" pitchFamily="34" charset="0"/>
              </a:rPr>
              <a:t>.</a:t>
            </a:r>
            <a:endParaRPr lang="vi-VN" sz="1200" dirty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vi-VN" sz="2000" dirty="0">
                <a:latin typeface="Calibri" pitchFamily="34" charset="0"/>
              </a:rPr>
              <a:t>Opseg utjecaja proširenog izvan granica gospodarstva je zanemariv.</a:t>
            </a:r>
          </a:p>
        </p:txBody>
      </p:sp>
      <p:sp>
        <p:nvSpPr>
          <p:cNvPr id="3076" name="TextBox 7"/>
          <p:cNvSpPr txBox="1">
            <a:spLocks noChangeArrowheads="1"/>
          </p:cNvSpPr>
          <p:nvPr/>
        </p:nvSpPr>
        <p:spPr bwMode="auto">
          <a:xfrm>
            <a:off x="4800600" y="381000"/>
            <a:ext cx="4191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hr-HR" sz="140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Najviše i najmanje kršeni GAEC-i u RH</a:t>
            </a:r>
            <a:endParaRPr lang="en-US" sz="1400" dirty="0">
              <a:solidFill>
                <a:schemeClr val="accent6">
                  <a:lumMod val="75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526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8" descr="AP-templat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TextBox 7"/>
          <p:cNvSpPr txBox="1">
            <a:spLocks noChangeArrowheads="1"/>
          </p:cNvSpPr>
          <p:nvPr/>
        </p:nvSpPr>
        <p:spPr bwMode="auto">
          <a:xfrm>
            <a:off x="4800600" y="381000"/>
            <a:ext cx="4191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hr-HR" sz="140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Kratak opis kršenja GAEC uvjeta 1-7 u RH</a:t>
            </a:r>
            <a:endParaRPr lang="en-US" sz="1400" dirty="0">
              <a:solidFill>
                <a:schemeClr val="accent6">
                  <a:lumMod val="75000"/>
                </a:schemeClr>
              </a:solidFill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380" y="1124744"/>
            <a:ext cx="828092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76524"/>
            <a:ext cx="8280920" cy="1688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76524"/>
            <a:ext cx="8280920" cy="1688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76525"/>
            <a:ext cx="8280920" cy="1688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852937"/>
            <a:ext cx="8280920" cy="1512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852937"/>
            <a:ext cx="8280919" cy="1512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76524"/>
            <a:ext cx="8280919" cy="1688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67000"/>
            <a:ext cx="8280919" cy="2130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67001"/>
            <a:ext cx="8280920" cy="2130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76525"/>
            <a:ext cx="8280920" cy="418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1526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8" descr="AP-templat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TextBox 7"/>
          <p:cNvSpPr txBox="1">
            <a:spLocks noChangeArrowheads="1"/>
          </p:cNvSpPr>
          <p:nvPr/>
        </p:nvSpPr>
        <p:spPr bwMode="auto">
          <a:xfrm>
            <a:off x="4800600" y="381000"/>
            <a:ext cx="41910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hr-HR" sz="140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Aplikacija za unos kršenja </a:t>
            </a:r>
            <a:r>
              <a:rPr lang="hr-HR" sz="14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GAEC uvjeta </a:t>
            </a:r>
            <a:r>
              <a:rPr lang="hr-HR" sz="140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u </a:t>
            </a:r>
            <a:r>
              <a:rPr lang="hr-HR" sz="14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RH</a:t>
            </a:r>
            <a:endParaRPr lang="en-US" sz="1400" dirty="0">
              <a:solidFill>
                <a:schemeClr val="accent6">
                  <a:lumMod val="75000"/>
                </a:schemeClr>
              </a:solidFill>
              <a:latin typeface="Calibri" pitchFamily="34" charset="0"/>
            </a:endParaRPr>
          </a:p>
          <a:p>
            <a:pPr algn="r"/>
            <a:endParaRPr lang="hr-HR" sz="1400" dirty="0" smtClean="0">
              <a:latin typeface="Calibri" pitchFamily="34" charset="0"/>
            </a:endParaRPr>
          </a:p>
          <a:p>
            <a:pPr algn="r"/>
            <a:endParaRPr lang="en-US" sz="1400" dirty="0">
              <a:latin typeface="Calibri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1052736"/>
            <a:ext cx="8439150" cy="5476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1052736"/>
            <a:ext cx="8639175" cy="5805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1042530"/>
            <a:ext cx="8629650" cy="5815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980728"/>
            <a:ext cx="8991600" cy="5877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967917"/>
            <a:ext cx="8563297" cy="585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644" y="688976"/>
            <a:ext cx="6624736" cy="6149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217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8" descr="AP-templat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TextBox 7"/>
          <p:cNvSpPr txBox="1">
            <a:spLocks noChangeArrowheads="1"/>
          </p:cNvSpPr>
          <p:nvPr/>
        </p:nvSpPr>
        <p:spPr bwMode="auto">
          <a:xfrm>
            <a:off x="4800600" y="381000"/>
            <a:ext cx="4191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hr-HR" sz="1400" dirty="0" smtClean="0">
                <a:solidFill>
                  <a:srgbClr val="77933C"/>
                </a:solidFill>
                <a:latin typeface="Calibri" pitchFamily="34" charset="0"/>
              </a:rPr>
              <a:t>SMR 1 u RH</a:t>
            </a:r>
            <a:endParaRPr lang="en-US" sz="1400" dirty="0">
              <a:latin typeface="Calibr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134" y="839411"/>
            <a:ext cx="8629650" cy="1414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881313"/>
            <a:ext cx="835292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97" y="4077072"/>
            <a:ext cx="8352928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881312"/>
            <a:ext cx="8524056" cy="2203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881314"/>
            <a:ext cx="8524056" cy="2203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36" y="2881315"/>
            <a:ext cx="8629650" cy="2203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36" y="2881312"/>
            <a:ext cx="8618764" cy="2203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36" y="2881316"/>
            <a:ext cx="8618764" cy="2203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36" y="2881312"/>
            <a:ext cx="8629650" cy="2203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36" y="2881316"/>
            <a:ext cx="8629650" cy="2203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36" y="2699940"/>
            <a:ext cx="8618764" cy="376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36" y="2699940"/>
            <a:ext cx="8618763" cy="389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/>
          <p:cNvPicPr/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06" y="2377757"/>
            <a:ext cx="8629650" cy="2186603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2071" name="Picture 2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67" y="4581128"/>
            <a:ext cx="8621619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8"/>
          <p:cNvPicPr/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66" y="5657215"/>
            <a:ext cx="8621619" cy="1200785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2072" name="Picture 24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69" y="2254284"/>
            <a:ext cx="8787277" cy="4555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1"/>
          <p:cNvPicPr/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69" y="3573016"/>
            <a:ext cx="8787277" cy="2084199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2073" name="Picture 25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68" y="2254284"/>
            <a:ext cx="8726787" cy="4555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423725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45" y="66980"/>
            <a:ext cx="8893631" cy="6808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423726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268760"/>
            <a:ext cx="4664075" cy="504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423724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208" y="187883"/>
            <a:ext cx="6552728" cy="6482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4242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0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8" descr="AP-templat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TextBox 7"/>
          <p:cNvSpPr txBox="1">
            <a:spLocks noChangeArrowheads="1"/>
          </p:cNvSpPr>
          <p:nvPr/>
        </p:nvSpPr>
        <p:spPr bwMode="auto">
          <a:xfrm>
            <a:off x="4800600" y="381000"/>
            <a:ext cx="4191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hr-HR" sz="1400" dirty="0" smtClean="0">
                <a:solidFill>
                  <a:srgbClr val="77933C"/>
                </a:solidFill>
                <a:latin typeface="Calibri" pitchFamily="34" charset="0"/>
              </a:rPr>
              <a:t>SMR 2 i 3 u RH</a:t>
            </a:r>
            <a:endParaRPr lang="en-US" sz="1400" dirty="0">
              <a:latin typeface="Calibri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80728"/>
            <a:ext cx="807720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636912"/>
            <a:ext cx="8215064" cy="1512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365104"/>
            <a:ext cx="8215064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55" y="1033115"/>
            <a:ext cx="80772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636912"/>
            <a:ext cx="8215064" cy="1512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365104"/>
            <a:ext cx="8215064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4242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8" descr="AP-templat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TextBox 7"/>
          <p:cNvSpPr txBox="1">
            <a:spLocks noChangeArrowheads="1"/>
          </p:cNvSpPr>
          <p:nvPr/>
        </p:nvSpPr>
        <p:spPr bwMode="auto">
          <a:xfrm>
            <a:off x="4996780" y="435357"/>
            <a:ext cx="4191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hr-HR" sz="14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Aplikacija za unos </a:t>
            </a:r>
            <a:r>
              <a:rPr lang="hr-HR" sz="140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k</a:t>
            </a:r>
            <a:r>
              <a:rPr lang="hr-HR" sz="1400" dirty="0" smtClean="0">
                <a:solidFill>
                  <a:srgbClr val="77933C"/>
                </a:solidFill>
                <a:latin typeface="Calibri" pitchFamily="34" charset="0"/>
              </a:rPr>
              <a:t>ršenja SMR 1 u RH</a:t>
            </a:r>
            <a:endParaRPr lang="en-US" sz="1400" dirty="0">
              <a:latin typeface="Calibri" pitchFamily="34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359531" y="1016732"/>
            <a:ext cx="8136904" cy="4824536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/>
          <a:stretch>
            <a:fillRect/>
          </a:stretch>
        </p:blipFill>
        <p:spPr>
          <a:xfrm>
            <a:off x="467543" y="3573016"/>
            <a:ext cx="7920879" cy="2412268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5"/>
          <a:stretch>
            <a:fillRect/>
          </a:stretch>
        </p:blipFill>
        <p:spPr>
          <a:xfrm>
            <a:off x="467543" y="3429000"/>
            <a:ext cx="8028891" cy="3168352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6"/>
          <a:stretch>
            <a:fillRect/>
          </a:stretch>
        </p:blipFill>
        <p:spPr>
          <a:xfrm>
            <a:off x="539552" y="3429000"/>
            <a:ext cx="7848870" cy="3168352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7"/>
          <a:stretch>
            <a:fillRect/>
          </a:stretch>
        </p:blipFill>
        <p:spPr>
          <a:xfrm>
            <a:off x="359531" y="1016732"/>
            <a:ext cx="8316925" cy="5724636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8"/>
          <a:stretch>
            <a:fillRect/>
          </a:stretch>
        </p:blipFill>
        <p:spPr>
          <a:xfrm>
            <a:off x="3563888" y="3068960"/>
            <a:ext cx="3528392" cy="2916323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9"/>
          <a:stretch>
            <a:fillRect/>
          </a:stretch>
        </p:blipFill>
        <p:spPr>
          <a:xfrm>
            <a:off x="359531" y="1016732"/>
            <a:ext cx="8388933" cy="5724636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633" y="245198"/>
            <a:ext cx="6552728" cy="6579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4242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8" descr="AP-templat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Subtitle 2"/>
          <p:cNvSpPr txBox="1">
            <a:spLocks/>
          </p:cNvSpPr>
          <p:nvPr/>
        </p:nvSpPr>
        <p:spPr bwMode="auto">
          <a:xfrm>
            <a:off x="107504" y="836712"/>
            <a:ext cx="8884096" cy="567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hr-HR" sz="2400" dirty="0" smtClean="0">
                <a:solidFill>
                  <a:srgbClr val="77933C"/>
                </a:solidFill>
                <a:latin typeface="Calibri" pitchFamily="34" charset="0"/>
              </a:rPr>
              <a:t>Uvod</a:t>
            </a:r>
            <a:endParaRPr lang="hr-HR" sz="1600" dirty="0">
              <a:solidFill>
                <a:srgbClr val="77933C"/>
              </a:solidFill>
              <a:latin typeface="Calibri" pitchFamily="34" charset="0"/>
            </a:endParaRPr>
          </a:p>
          <a:p>
            <a:pPr algn="just">
              <a:spcBef>
                <a:spcPct val="20000"/>
              </a:spcBef>
            </a:pPr>
            <a:r>
              <a:rPr lang="vi-VN" sz="1600" dirty="0">
                <a:latin typeface="Calibri" pitchFamily="34" charset="0"/>
              </a:rPr>
              <a:t>Pravila višestruke sukladnosti predstavljaju </a:t>
            </a:r>
            <a:r>
              <a:rPr lang="vi-VN" sz="1600" dirty="0" smtClean="0">
                <a:latin typeface="Calibri" pitchFamily="34" charset="0"/>
              </a:rPr>
              <a:t>vezu</a:t>
            </a:r>
            <a:r>
              <a:rPr lang="hr-HR" sz="1600" dirty="0" smtClean="0">
                <a:latin typeface="Calibri" pitchFamily="34" charset="0"/>
              </a:rPr>
              <a:t>/</a:t>
            </a:r>
            <a:r>
              <a:rPr lang="vi-VN" sz="1600" dirty="0" smtClean="0">
                <a:latin typeface="Calibri" pitchFamily="34" charset="0"/>
              </a:rPr>
              <a:t>most </a:t>
            </a:r>
            <a:r>
              <a:rPr lang="vi-VN" sz="1600" dirty="0">
                <a:latin typeface="Calibri" pitchFamily="34" charset="0"/>
              </a:rPr>
              <a:t>između obveze poštivanja ispunjavanjem niza obveznih zahtjeva i uvjeta od strane poljoprivrednika u obavljanju svoje poljoprivredne djelatnosti na svojem poljoprivrednom gospodarstvu </a:t>
            </a:r>
            <a:r>
              <a:rPr lang="vi-VN" sz="1600" dirty="0" smtClean="0">
                <a:latin typeface="Calibri" pitchFamily="34" charset="0"/>
              </a:rPr>
              <a:t>i</a:t>
            </a:r>
            <a:r>
              <a:rPr lang="hr-HR" sz="1600" dirty="0" smtClean="0">
                <a:latin typeface="Calibri" pitchFamily="34" charset="0"/>
              </a:rPr>
              <a:t> …</a:t>
            </a:r>
          </a:p>
          <a:p>
            <a:pPr algn="just">
              <a:spcBef>
                <a:spcPct val="20000"/>
              </a:spcBef>
            </a:pPr>
            <a:r>
              <a:rPr lang="hr-HR" sz="1600" dirty="0" smtClean="0">
                <a:latin typeface="Calibri" pitchFamily="34" charset="0"/>
              </a:rPr>
              <a:t>… </a:t>
            </a:r>
            <a:r>
              <a:rPr lang="vi-VN" sz="1600" dirty="0">
                <a:latin typeface="Calibri" pitchFamily="34" charset="0"/>
              </a:rPr>
              <a:t>ostvarivanja prava od strane poljoprivrednika na izravna plaćanja i potpora za IAKS mjere ruralnog razvoja, te tržišnih potpora vezano za površinu - zatraženih podnošenjem Jedinstvenog zahtjeva za potporu u 2015. godini od strane poljoprivrednika. </a:t>
            </a:r>
            <a:endParaRPr lang="hr-HR" sz="1600" dirty="0" smtClean="0">
              <a:latin typeface="Calibri" pitchFamily="34" charset="0"/>
            </a:endParaRPr>
          </a:p>
          <a:p>
            <a:r>
              <a:rPr lang="hr-HR" sz="1600" dirty="0">
                <a:latin typeface="Calibri" panose="020F0502020204030204" pitchFamily="34" charset="0"/>
              </a:rPr>
              <a:t>Pravila višestruke sukladnosti  sastoje se od:</a:t>
            </a:r>
          </a:p>
          <a:p>
            <a:r>
              <a:rPr lang="hr-HR" sz="1600" dirty="0">
                <a:latin typeface="Calibri" panose="020F0502020204030204" pitchFamily="34" charset="0"/>
              </a:rPr>
              <a:t>- </a:t>
            </a:r>
            <a:r>
              <a:rPr lang="hr-HR" sz="1600" b="1" dirty="0">
                <a:latin typeface="Calibri" panose="020F0502020204030204" pitchFamily="34" charset="0"/>
              </a:rPr>
              <a:t>Propisanih zahtjeva upravljanja</a:t>
            </a:r>
            <a:r>
              <a:rPr lang="hr-HR" sz="1600" dirty="0">
                <a:latin typeface="Calibri" panose="020F0502020204030204" pitchFamily="34" charset="0"/>
              </a:rPr>
              <a:t> </a:t>
            </a:r>
            <a:r>
              <a:rPr lang="hr-HR" sz="1600" b="1" dirty="0">
                <a:latin typeface="Calibri" panose="020F0502020204030204" pitchFamily="34" charset="0"/>
              </a:rPr>
              <a:t>(</a:t>
            </a:r>
            <a:r>
              <a:rPr lang="hr-HR" sz="1600" b="1" dirty="0" err="1">
                <a:latin typeface="Calibri" panose="020F0502020204030204" pitchFamily="34" charset="0"/>
              </a:rPr>
              <a:t>eng</a:t>
            </a:r>
            <a:r>
              <a:rPr lang="hr-HR" sz="1600" b="1" dirty="0">
                <a:latin typeface="Calibri" panose="020F0502020204030204" pitchFamily="34" charset="0"/>
              </a:rPr>
              <a:t>. SMR - </a:t>
            </a:r>
            <a:r>
              <a:rPr lang="hr-HR" sz="1600" b="1" dirty="0" err="1">
                <a:latin typeface="Calibri" panose="020F0502020204030204" pitchFamily="34" charset="0"/>
              </a:rPr>
              <a:t>Statutory</a:t>
            </a:r>
            <a:r>
              <a:rPr lang="hr-HR" sz="1600" b="1" dirty="0">
                <a:latin typeface="Calibri" panose="020F0502020204030204" pitchFamily="34" charset="0"/>
              </a:rPr>
              <a:t> Management </a:t>
            </a:r>
            <a:r>
              <a:rPr lang="hr-HR" sz="1600" b="1" dirty="0" err="1">
                <a:latin typeface="Calibri" panose="020F0502020204030204" pitchFamily="34" charset="0"/>
              </a:rPr>
              <a:t>Requirements</a:t>
            </a:r>
            <a:r>
              <a:rPr lang="hr-HR" sz="1600" b="1" dirty="0">
                <a:latin typeface="Calibri" panose="020F0502020204030204" pitchFamily="34" charset="0"/>
              </a:rPr>
              <a:t>)</a:t>
            </a:r>
            <a:r>
              <a:rPr lang="hr-HR" sz="1600" dirty="0">
                <a:latin typeface="Calibri" panose="020F0502020204030204" pitchFamily="34" charset="0"/>
              </a:rPr>
              <a:t> koji predstavljaju standarde upravljanja odnosno obvezne zahtjeve koje poljoprivrednik mora ispunjavanjem istih poštivati u obavljanju poljoprivrednih djelatnosti </a:t>
            </a:r>
            <a:r>
              <a:rPr lang="hr-HR" sz="1600" dirty="0" err="1">
                <a:latin typeface="Calibri" panose="020F0502020204030204" pitchFamily="34" charset="0"/>
              </a:rPr>
              <a:t>bilinogojstva</a:t>
            </a:r>
            <a:r>
              <a:rPr lang="hr-HR" sz="1600" dirty="0">
                <a:latin typeface="Calibri" panose="020F0502020204030204" pitchFamily="34" charset="0"/>
              </a:rPr>
              <a:t>, stočarstva i s njima povezanih uslužnih djelatnosti na svom poljoprivrednom gospodarstvu i </a:t>
            </a:r>
          </a:p>
          <a:p>
            <a:r>
              <a:rPr lang="hr-HR" sz="1600" b="1" dirty="0" smtClean="0">
                <a:latin typeface="Calibri" panose="020F0502020204030204" pitchFamily="34" charset="0"/>
              </a:rPr>
              <a:t>- Dobrih </a:t>
            </a:r>
            <a:r>
              <a:rPr lang="hr-HR" sz="1600" b="1" dirty="0">
                <a:latin typeface="Calibri" panose="020F0502020204030204" pitchFamily="34" charset="0"/>
              </a:rPr>
              <a:t>poljoprivrednih i okolišnih uvjeta (</a:t>
            </a:r>
            <a:r>
              <a:rPr lang="hr-HR" sz="1600" b="1" dirty="0" err="1">
                <a:latin typeface="Calibri" panose="020F0502020204030204" pitchFamily="34" charset="0"/>
              </a:rPr>
              <a:t>eng</a:t>
            </a:r>
            <a:r>
              <a:rPr lang="hr-HR" sz="1600" b="1" dirty="0">
                <a:latin typeface="Calibri" panose="020F0502020204030204" pitchFamily="34" charset="0"/>
              </a:rPr>
              <a:t>. GAEC - </a:t>
            </a:r>
            <a:r>
              <a:rPr lang="hr-HR" sz="1600" b="1" dirty="0" err="1">
                <a:latin typeface="Calibri" panose="020F0502020204030204" pitchFamily="34" charset="0"/>
              </a:rPr>
              <a:t>Good</a:t>
            </a:r>
            <a:r>
              <a:rPr lang="hr-HR" sz="1600" b="1" dirty="0">
                <a:latin typeface="Calibri" panose="020F0502020204030204" pitchFamily="34" charset="0"/>
              </a:rPr>
              <a:t> </a:t>
            </a:r>
            <a:r>
              <a:rPr lang="hr-HR" sz="1600" b="1" dirty="0" err="1">
                <a:latin typeface="Calibri" panose="020F0502020204030204" pitchFamily="34" charset="0"/>
              </a:rPr>
              <a:t>Agricultural</a:t>
            </a:r>
            <a:r>
              <a:rPr lang="hr-HR" sz="1600" b="1" dirty="0">
                <a:latin typeface="Calibri" panose="020F0502020204030204" pitchFamily="34" charset="0"/>
              </a:rPr>
              <a:t> </a:t>
            </a:r>
            <a:r>
              <a:rPr lang="hr-HR" sz="1600" b="1" dirty="0" err="1">
                <a:latin typeface="Calibri" panose="020F0502020204030204" pitchFamily="34" charset="0"/>
              </a:rPr>
              <a:t>and</a:t>
            </a:r>
            <a:r>
              <a:rPr lang="hr-HR" sz="1600" b="1" dirty="0">
                <a:latin typeface="Calibri" panose="020F0502020204030204" pitchFamily="34" charset="0"/>
              </a:rPr>
              <a:t> </a:t>
            </a:r>
            <a:r>
              <a:rPr lang="hr-HR" sz="1600" b="1" dirty="0" err="1">
                <a:latin typeface="Calibri" panose="020F0502020204030204" pitchFamily="34" charset="0"/>
              </a:rPr>
              <a:t>Environmental</a:t>
            </a:r>
            <a:r>
              <a:rPr lang="hr-HR" sz="1600" b="1" dirty="0">
                <a:latin typeface="Calibri" panose="020F0502020204030204" pitchFamily="34" charset="0"/>
              </a:rPr>
              <a:t> </a:t>
            </a:r>
            <a:r>
              <a:rPr lang="hr-HR" sz="1600" b="1" dirty="0" err="1">
                <a:latin typeface="Calibri" panose="020F0502020204030204" pitchFamily="34" charset="0"/>
              </a:rPr>
              <a:t>Conditions</a:t>
            </a:r>
            <a:r>
              <a:rPr lang="hr-HR" sz="1600" b="1" dirty="0">
                <a:latin typeface="Calibri" panose="020F0502020204030204" pitchFamily="34" charset="0"/>
              </a:rPr>
              <a:t>) </a:t>
            </a:r>
            <a:r>
              <a:rPr lang="hr-HR" sz="1600" dirty="0">
                <a:latin typeface="Calibri" panose="020F0502020204030204" pitchFamily="34" charset="0"/>
              </a:rPr>
              <a:t>koji predstavljaju minimalne uvjete upravljanja na poljoprivrednim površinama/ARKOD parcelama, odnosno obvezne uvjete koje poljoprivrednik mora ispunjavanjem istih poštivati u obavljanju poljoprivredne djelatnosti </a:t>
            </a:r>
            <a:r>
              <a:rPr lang="hr-HR" sz="1600" dirty="0" err="1">
                <a:latin typeface="Calibri" panose="020F0502020204030204" pitchFamily="34" charset="0"/>
              </a:rPr>
              <a:t>bilinogojstva</a:t>
            </a:r>
            <a:r>
              <a:rPr lang="hr-HR" sz="1600" dirty="0">
                <a:latin typeface="Calibri" panose="020F0502020204030204" pitchFamily="34" charset="0"/>
              </a:rPr>
              <a:t> i stočarstva na svim poljoprivrednim površinama/ARKOD parcelama u svom korištenju. </a:t>
            </a:r>
            <a:endParaRPr lang="hr-HR" sz="1600" dirty="0" smtClean="0">
              <a:latin typeface="Calibri" panose="020F0502020204030204" pitchFamily="34" charset="0"/>
            </a:endParaRPr>
          </a:p>
          <a:p>
            <a:endParaRPr lang="hr-HR" sz="1600" dirty="0">
              <a:latin typeface="Calibri" panose="020F0502020204030204" pitchFamily="34" charset="0"/>
            </a:endParaRPr>
          </a:p>
          <a:p>
            <a:r>
              <a:rPr lang="hr-HR" sz="1600" dirty="0">
                <a:latin typeface="Calibri" panose="020F0502020204030204" pitchFamily="34" charset="0"/>
              </a:rPr>
              <a:t>Pravila višestruke sukladnosti su propisana zakonodavnim okvirom Europske unije i Republike Hrvatske te su vezana uz sljedeća Područja:</a:t>
            </a:r>
          </a:p>
          <a:p>
            <a:r>
              <a:rPr lang="hr-HR" sz="1600" dirty="0">
                <a:latin typeface="Calibri" panose="020F0502020204030204" pitchFamily="34" charset="0"/>
              </a:rPr>
              <a:t>a) okoliš, klimatske promjene i dobro poljoprivredno stanje zemljišta, </a:t>
            </a:r>
          </a:p>
          <a:p>
            <a:r>
              <a:rPr lang="hr-HR" sz="1600" dirty="0">
                <a:latin typeface="Calibri" panose="020F0502020204030204" pitchFamily="34" charset="0"/>
              </a:rPr>
              <a:t>b) javno zdravlje, zdravlje životinja i biljaka i </a:t>
            </a:r>
          </a:p>
          <a:p>
            <a:r>
              <a:rPr lang="hr-HR" sz="1600" dirty="0">
                <a:latin typeface="Calibri" panose="020F0502020204030204" pitchFamily="34" charset="0"/>
              </a:rPr>
              <a:t>c) dobrobit životinja.</a:t>
            </a:r>
          </a:p>
          <a:p>
            <a:pPr algn="just">
              <a:spcBef>
                <a:spcPct val="20000"/>
              </a:spcBef>
            </a:pPr>
            <a:endParaRPr lang="hr-HR" sz="1600" dirty="0">
              <a:latin typeface="Calibri" panose="020F0502020204030204" pitchFamily="34" charset="0"/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hr-HR" sz="1600" dirty="0">
              <a:latin typeface="Calibri" panose="020F0502020204030204" pitchFamily="34" charset="0"/>
            </a:endParaRPr>
          </a:p>
        </p:txBody>
      </p:sp>
      <p:sp>
        <p:nvSpPr>
          <p:cNvPr id="3076" name="TextBox 7"/>
          <p:cNvSpPr txBox="1">
            <a:spLocks noChangeArrowheads="1"/>
          </p:cNvSpPr>
          <p:nvPr/>
        </p:nvSpPr>
        <p:spPr bwMode="auto">
          <a:xfrm>
            <a:off x="4800600" y="381000"/>
            <a:ext cx="4191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hr-HR" sz="1400" dirty="0" smtClean="0">
                <a:solidFill>
                  <a:srgbClr val="77933C"/>
                </a:solidFill>
                <a:latin typeface="Calibri" pitchFamily="34" charset="0"/>
              </a:rPr>
              <a:t>Uvod Višestruka sukladnost</a:t>
            </a:r>
            <a:endParaRPr lang="en-US" sz="14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8" descr="AP-templat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Subtitle 2"/>
          <p:cNvSpPr txBox="1">
            <a:spLocks/>
          </p:cNvSpPr>
          <p:nvPr/>
        </p:nvSpPr>
        <p:spPr bwMode="auto">
          <a:xfrm>
            <a:off x="-9195" y="836712"/>
            <a:ext cx="9144000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hr-HR" sz="2000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</a:rPr>
              <a:t>SMR 6 - standardi za identifikaciju i registraciju </a:t>
            </a:r>
            <a:r>
              <a:rPr lang="hr-HR" sz="2000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</a:rPr>
              <a:t>svinja</a:t>
            </a:r>
            <a:endParaRPr lang="hr-HR" sz="2000" dirty="0">
              <a:solidFill>
                <a:schemeClr val="accent5">
                  <a:lumMod val="75000"/>
                </a:schemeClr>
              </a:solidFill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hr-HR" dirty="0">
                <a:latin typeface="Calibri" pitchFamily="34" charset="0"/>
              </a:rPr>
              <a:t>Kontrola na terenu standarda, odnosno slijedećih zahtjeva: </a:t>
            </a:r>
          </a:p>
          <a:p>
            <a:pPr marL="800100" lvl="1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hr-HR" dirty="0">
                <a:latin typeface="Calibri" pitchFamily="34" charset="0"/>
              </a:rPr>
              <a:t>Korisnik životinja je upisan u Registar Farmi,</a:t>
            </a:r>
          </a:p>
          <a:p>
            <a:pPr marL="800100" lvl="1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hr-HR" dirty="0">
                <a:latin typeface="Calibri" pitchFamily="34" charset="0"/>
              </a:rPr>
              <a:t>Svinje su označene na propisan način,</a:t>
            </a:r>
          </a:p>
          <a:p>
            <a:pPr marL="800100" lvl="1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hr-HR" dirty="0">
                <a:latin typeface="Calibri" pitchFamily="34" charset="0"/>
              </a:rPr>
              <a:t>Registar svinja na gospodarstvu se vodi ažurno i na propisan način,</a:t>
            </a:r>
          </a:p>
          <a:p>
            <a:pPr marL="800100" lvl="1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hr-HR" dirty="0">
                <a:latin typeface="Calibri" pitchFamily="34" charset="0"/>
              </a:rPr>
              <a:t>Korisnik prijavljuje godišnju dojavu brojnog stanja na gospodarstvu jednom godišnje,</a:t>
            </a:r>
          </a:p>
          <a:p>
            <a:pPr marL="800100" lvl="1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hr-HR" dirty="0">
                <a:latin typeface="Calibri" pitchFamily="34" charset="0"/>
              </a:rPr>
              <a:t>Korisnik gospodarstva dostavlja podatke o prometu svinja i osigurava da svinje kod premještanja prati propisno popunjen Putni list.</a:t>
            </a:r>
          </a:p>
        </p:txBody>
      </p:sp>
      <p:sp>
        <p:nvSpPr>
          <p:cNvPr id="3076" name="TextBox 7"/>
          <p:cNvSpPr txBox="1">
            <a:spLocks noChangeArrowheads="1"/>
          </p:cNvSpPr>
          <p:nvPr/>
        </p:nvSpPr>
        <p:spPr bwMode="auto">
          <a:xfrm>
            <a:off x="4800600" y="381000"/>
            <a:ext cx="4191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hr-HR" sz="1400" dirty="0" smtClean="0">
                <a:solidFill>
                  <a:srgbClr val="77933C"/>
                </a:solidFill>
                <a:latin typeface="Calibri" pitchFamily="34" charset="0"/>
              </a:rPr>
              <a:t>SMR </a:t>
            </a:r>
            <a:r>
              <a:rPr lang="hr-HR" sz="1400" dirty="0">
                <a:solidFill>
                  <a:srgbClr val="77933C"/>
                </a:solidFill>
                <a:latin typeface="Calibri" pitchFamily="34" charset="0"/>
              </a:rPr>
              <a:t>6 identifikaciju i registraciju </a:t>
            </a:r>
            <a:r>
              <a:rPr lang="hr-HR" sz="1400" dirty="0" smtClean="0">
                <a:solidFill>
                  <a:srgbClr val="77933C"/>
                </a:solidFill>
                <a:latin typeface="Calibri" pitchFamily="34" charset="0"/>
              </a:rPr>
              <a:t>svinja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44896" y="3774079"/>
            <a:ext cx="9036496" cy="3114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hr-HR" sz="2000" dirty="0">
                <a:solidFill>
                  <a:srgbClr val="77933C"/>
                </a:solidFill>
                <a:latin typeface="Calibri" panose="020F0502020204030204" pitchFamily="34" charset="0"/>
              </a:rPr>
              <a:t>Utvrđena kršenja </a:t>
            </a:r>
            <a:r>
              <a:rPr lang="hr-HR" sz="2000" dirty="0" smtClean="0">
                <a:solidFill>
                  <a:srgbClr val="77933C"/>
                </a:solidFill>
                <a:latin typeface="Calibri" panose="020F0502020204030204" pitchFamily="34" charset="0"/>
              </a:rPr>
              <a:t>standarda SMR 6, </a:t>
            </a:r>
            <a:r>
              <a:rPr lang="hr-HR" sz="2000" dirty="0">
                <a:solidFill>
                  <a:srgbClr val="77933C"/>
                </a:solidFill>
                <a:latin typeface="Calibri" panose="020F0502020204030204" pitchFamily="34" charset="0"/>
              </a:rPr>
              <a:t>odnosno zahtjeva, po učestalosti</a:t>
            </a:r>
            <a:r>
              <a:rPr lang="hr-HR" dirty="0">
                <a:solidFill>
                  <a:srgbClr val="77933C"/>
                </a:solidFill>
                <a:latin typeface="Calibri" panose="020F0502020204030204" pitchFamily="34" charset="0"/>
              </a:rPr>
              <a:t>: </a:t>
            </a:r>
          </a:p>
          <a:p>
            <a:pPr marL="800100" lvl="1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l-PL" dirty="0">
                <a:solidFill>
                  <a:prstClr val="black"/>
                </a:solidFill>
                <a:latin typeface="Calibri" panose="020F0502020204030204" pitchFamily="34" charset="0"/>
              </a:rPr>
              <a:t>Korisnik ne prijavljuje brojno stanje jednom godišnje (rok prijave 1.12. do 16.12. prethodne godine),</a:t>
            </a:r>
          </a:p>
          <a:p>
            <a:pPr marL="800100" lvl="1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l-PL" dirty="0">
                <a:solidFill>
                  <a:prstClr val="black"/>
                </a:solidFill>
                <a:latin typeface="Calibri" panose="020F0502020204030204" pitchFamily="34" charset="0"/>
              </a:rPr>
              <a:t>Korisnik ne posjeduje Registar svinja na gospodarstvu (u fizičkom obliku),</a:t>
            </a:r>
          </a:p>
          <a:p>
            <a:pPr marL="800100" lvl="1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l-PL" dirty="0">
                <a:solidFill>
                  <a:prstClr val="black"/>
                </a:solidFill>
                <a:latin typeface="Calibri" panose="020F0502020204030204" pitchFamily="34" charset="0"/>
              </a:rPr>
              <a:t>Korisnik ne vodi Registar svinja ažurno i na propisan način (upis promjena žurno i kronološkim redom najkasnije do </a:t>
            </a:r>
            <a:r>
              <a:rPr lang="pl-PL" b="1" dirty="0">
                <a:solidFill>
                  <a:prstClr val="black"/>
                </a:solidFill>
                <a:latin typeface="Calibri" panose="020F0502020204030204" pitchFamily="34" charset="0"/>
              </a:rPr>
              <a:t>trećeg</a:t>
            </a:r>
            <a:r>
              <a:rPr lang="pl-PL" dirty="0">
                <a:solidFill>
                  <a:prstClr val="black"/>
                </a:solidFill>
                <a:latin typeface="Calibri" panose="020F0502020204030204" pitchFamily="34" charset="0"/>
              </a:rPr>
              <a:t> dana od nastale promjene, godišnja dojava brojnog stanja svinja putem priloženih dopisnica u RSG-u ),</a:t>
            </a:r>
          </a:p>
          <a:p>
            <a:pPr marL="800100" lvl="1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l-PL" dirty="0">
                <a:solidFill>
                  <a:prstClr val="black"/>
                </a:solidFill>
                <a:latin typeface="Calibri" panose="020F0502020204030204" pitchFamily="34" charset="0"/>
              </a:rPr>
              <a:t>Svinje nisu propisno označene na gospodarstvu (Tetoviranjem u desnom uhu najkasnije </a:t>
            </a:r>
            <a:r>
              <a:rPr lang="pl-PL" b="1" dirty="0">
                <a:solidFill>
                  <a:prstClr val="black"/>
                </a:solidFill>
                <a:latin typeface="Calibri" panose="020F0502020204030204" pitchFamily="34" charset="0"/>
              </a:rPr>
              <a:t>15</a:t>
            </a:r>
            <a:r>
              <a:rPr lang="pl-PL" dirty="0">
                <a:solidFill>
                  <a:prstClr val="black"/>
                </a:solidFill>
                <a:latin typeface="Calibri" panose="020F0502020204030204" pitchFamily="34" charset="0"/>
              </a:rPr>
              <a:t> dana od rođenja, UM ćim prije, a najkasnije prije napuštanja gospodarstva, rasplodne krmače iz Zahtjeva cijelo vrijeme držanja).</a:t>
            </a:r>
          </a:p>
        </p:txBody>
      </p:sp>
    </p:spTree>
    <p:extLst>
      <p:ext uri="{BB962C8B-B14F-4D97-AF65-F5344CB8AC3E}">
        <p14:creationId xmlns:p14="http://schemas.microsoft.com/office/powerpoint/2010/main" val="2494242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8" descr="AP-templat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TextBox 7"/>
          <p:cNvSpPr txBox="1">
            <a:spLocks noChangeArrowheads="1"/>
          </p:cNvSpPr>
          <p:nvPr/>
        </p:nvSpPr>
        <p:spPr bwMode="auto">
          <a:xfrm>
            <a:off x="4953000" y="166108"/>
            <a:ext cx="4191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hr-HR" sz="14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Aplikacija za unos </a:t>
            </a:r>
            <a:r>
              <a:rPr lang="hr-HR" sz="140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kršenja SMR 6 identifikacija i registracija svinja</a:t>
            </a:r>
            <a:endParaRPr lang="hr-HR" sz="1400" dirty="0">
              <a:solidFill>
                <a:schemeClr val="accent6">
                  <a:lumMod val="75000"/>
                </a:schemeClr>
              </a:solidFill>
              <a:latin typeface="Calibri" pitchFamily="34" charset="0"/>
            </a:endParaRPr>
          </a:p>
        </p:txBody>
      </p:sp>
      <p:pic>
        <p:nvPicPr>
          <p:cNvPr id="9" name="Picture 8"/>
          <p:cNvPicPr/>
          <p:nvPr/>
        </p:nvPicPr>
        <p:blipFill>
          <a:blip r:embed="rId3"/>
          <a:stretch>
            <a:fillRect/>
          </a:stretch>
        </p:blipFill>
        <p:spPr>
          <a:xfrm>
            <a:off x="395536" y="1196752"/>
            <a:ext cx="8352928" cy="5256584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4"/>
          <a:stretch>
            <a:fillRect/>
          </a:stretch>
        </p:blipFill>
        <p:spPr>
          <a:xfrm>
            <a:off x="395536" y="1196752"/>
            <a:ext cx="8352928" cy="5256584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5"/>
          <a:stretch>
            <a:fillRect/>
          </a:stretch>
        </p:blipFill>
        <p:spPr>
          <a:xfrm>
            <a:off x="395536" y="2060848"/>
            <a:ext cx="8352928" cy="4392488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6"/>
          <a:stretch>
            <a:fillRect/>
          </a:stretch>
        </p:blipFill>
        <p:spPr>
          <a:xfrm>
            <a:off x="1475656" y="1268760"/>
            <a:ext cx="6336704" cy="518457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27718"/>
            <a:ext cx="6336704" cy="6323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27718"/>
            <a:ext cx="6408712" cy="6323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1123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8" descr="AP-templat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TextBox 7"/>
          <p:cNvSpPr txBox="1">
            <a:spLocks noChangeArrowheads="1"/>
          </p:cNvSpPr>
          <p:nvPr/>
        </p:nvSpPr>
        <p:spPr bwMode="auto">
          <a:xfrm>
            <a:off x="4800600" y="381000"/>
            <a:ext cx="4191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hr-HR" sz="140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SMR 7 identifikacija i registracija goveda</a:t>
            </a:r>
            <a:endParaRPr lang="hr-HR" sz="1400" dirty="0">
              <a:solidFill>
                <a:schemeClr val="accent6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163454" y="1052736"/>
            <a:ext cx="8812088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5750" lvl="0" indent="-285750" defTabSz="9144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sz="2000" dirty="0">
                <a:solidFill>
                  <a:schemeClr val="accent5">
                    <a:lumMod val="75000"/>
                  </a:schemeClr>
                </a:solidFill>
                <a:latin typeface="Calibri" panose="020F0502020204030204"/>
              </a:rPr>
              <a:t>SMR </a:t>
            </a:r>
            <a:r>
              <a:rPr lang="hr-HR" sz="20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/>
              </a:rPr>
              <a:t>7 </a:t>
            </a:r>
            <a:r>
              <a:rPr lang="hr-HR" sz="2000" dirty="0">
                <a:solidFill>
                  <a:schemeClr val="accent5">
                    <a:lumMod val="75000"/>
                  </a:schemeClr>
                </a:solidFill>
                <a:latin typeface="Calibri" panose="020F0502020204030204"/>
              </a:rPr>
              <a:t>- standardi za identifikaciju i registraciju </a:t>
            </a:r>
            <a:r>
              <a:rPr lang="hr-HR" sz="20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/>
              </a:rPr>
              <a:t>goveda</a:t>
            </a:r>
            <a:endParaRPr lang="hr-HR" sz="2000" dirty="0">
              <a:solidFill>
                <a:schemeClr val="accent5">
                  <a:lumMod val="75000"/>
                </a:schemeClr>
              </a:solidFill>
              <a:latin typeface="Calibri" panose="020F0502020204030204"/>
            </a:endParaRPr>
          </a:p>
          <a:p>
            <a:pPr marL="285750" lvl="0" indent="-285750" defTabSz="9144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sz="2000" dirty="0">
                <a:latin typeface="Calibri" panose="020F0502020204030204"/>
              </a:rPr>
              <a:t> </a:t>
            </a:r>
            <a:r>
              <a:rPr lang="hr-HR" sz="2000" dirty="0" smtClean="0">
                <a:latin typeface="Calibri"/>
              </a:rPr>
              <a:t>Kontrola </a:t>
            </a:r>
            <a:r>
              <a:rPr lang="hr-HR" sz="2000" dirty="0">
                <a:latin typeface="Calibri"/>
              </a:rPr>
              <a:t>na terenu standarda, odnosno slijedećih zahtjeva: </a:t>
            </a:r>
            <a:endParaRPr lang="hr-HR" sz="2000" dirty="0">
              <a:latin typeface="Calibri" pitchFamily="34" charset="0"/>
            </a:endParaRPr>
          </a:p>
          <a:p>
            <a:pPr marL="285750" lvl="0" indent="-285750" defTabSz="9144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hr-HR" sz="2000" dirty="0" smtClean="0">
              <a:latin typeface="Calibri" pitchFamily="34" charset="0"/>
            </a:endParaRPr>
          </a:p>
          <a:p>
            <a:pPr marL="800100" lvl="1" indent="-342900" defTabSz="9144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160463" algn="l"/>
              </a:tabLst>
            </a:pPr>
            <a:r>
              <a:rPr lang="hr-HR" sz="2000" dirty="0">
                <a:latin typeface="Calibri" panose="020F0502020204030204"/>
                <a:ea typeface="+mn-ea"/>
              </a:rPr>
              <a:t>K</a:t>
            </a:r>
            <a:r>
              <a:rPr lang="hr-HR" sz="2000" dirty="0" smtClean="0">
                <a:latin typeface="Calibri" panose="020F0502020204030204"/>
                <a:ea typeface="+mn-ea"/>
              </a:rPr>
              <a:t>orisnik </a:t>
            </a:r>
            <a:r>
              <a:rPr lang="hr-HR" sz="2000" dirty="0">
                <a:latin typeface="Calibri" panose="020F0502020204030204"/>
                <a:ea typeface="+mn-ea"/>
              </a:rPr>
              <a:t>životinja je upisan u Registar </a:t>
            </a:r>
            <a:r>
              <a:rPr lang="hr-HR" sz="2000" dirty="0" smtClean="0">
                <a:latin typeface="Calibri" panose="020F0502020204030204"/>
                <a:ea typeface="+mn-ea"/>
              </a:rPr>
              <a:t>Farmi,</a:t>
            </a:r>
          </a:p>
          <a:p>
            <a:pPr marL="800100" lvl="1" indent="-342900" defTabSz="9144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160463" algn="l"/>
              </a:tabLst>
            </a:pPr>
            <a:r>
              <a:rPr lang="hr-HR" sz="2000" dirty="0" smtClean="0">
                <a:latin typeface="Calibri" panose="020F0502020204030204"/>
                <a:ea typeface="+mn-ea"/>
              </a:rPr>
              <a:t>Sva </a:t>
            </a:r>
            <a:r>
              <a:rPr lang="hr-HR" sz="2000" dirty="0">
                <a:latin typeface="Calibri" panose="020F0502020204030204"/>
                <a:ea typeface="+mn-ea"/>
              </a:rPr>
              <a:t>su goveda označena na propisan </a:t>
            </a:r>
            <a:r>
              <a:rPr lang="hr-HR" sz="2000" dirty="0" smtClean="0">
                <a:latin typeface="Calibri" panose="020F0502020204030204"/>
                <a:ea typeface="+mn-ea"/>
              </a:rPr>
              <a:t>način,</a:t>
            </a:r>
          </a:p>
          <a:p>
            <a:pPr marL="800100" lvl="1" indent="-342900" defTabSz="9144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160463" algn="l"/>
              </a:tabLst>
            </a:pPr>
            <a:r>
              <a:rPr lang="hr-HR" sz="2000" dirty="0" smtClean="0">
                <a:latin typeface="Calibri" panose="020F0502020204030204"/>
                <a:ea typeface="+mn-ea"/>
              </a:rPr>
              <a:t>Korisnik </a:t>
            </a:r>
            <a:r>
              <a:rPr lang="hr-HR" sz="2000" dirty="0">
                <a:latin typeface="Calibri" panose="020F0502020204030204"/>
                <a:ea typeface="+mn-ea"/>
              </a:rPr>
              <a:t>naručuje zamjensku markicu u slučaju </a:t>
            </a:r>
            <a:r>
              <a:rPr lang="hr-HR" sz="2000" dirty="0" smtClean="0">
                <a:latin typeface="Calibri" panose="020F0502020204030204"/>
                <a:ea typeface="+mn-ea"/>
              </a:rPr>
              <a:t>potrebe,</a:t>
            </a:r>
          </a:p>
          <a:p>
            <a:pPr marL="800100" lvl="1" indent="-342900" defTabSz="9144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160463" algn="l"/>
              </a:tabLst>
            </a:pPr>
            <a:r>
              <a:rPr lang="hr-HR" sz="2000" dirty="0" smtClean="0">
                <a:latin typeface="Calibri" panose="020F0502020204030204"/>
                <a:ea typeface="+mn-ea"/>
              </a:rPr>
              <a:t>Goveda </a:t>
            </a:r>
            <a:r>
              <a:rPr lang="hr-HR" sz="2000" dirty="0">
                <a:latin typeface="Calibri" panose="020F0502020204030204"/>
                <a:ea typeface="+mn-ea"/>
              </a:rPr>
              <a:t>su prijavljena u Jedinstveni registar goveda </a:t>
            </a:r>
            <a:r>
              <a:rPr lang="hr-HR" sz="2000" dirty="0" smtClean="0">
                <a:latin typeface="Calibri" panose="020F0502020204030204"/>
                <a:ea typeface="+mn-ea"/>
              </a:rPr>
              <a:t>u </a:t>
            </a:r>
            <a:r>
              <a:rPr lang="hr-HR" sz="2000" dirty="0">
                <a:latin typeface="Calibri" panose="020F0502020204030204"/>
                <a:ea typeface="+mn-ea"/>
              </a:rPr>
              <a:t>propisanim </a:t>
            </a:r>
            <a:r>
              <a:rPr lang="hr-HR" sz="2000" dirty="0" smtClean="0">
                <a:latin typeface="Calibri" panose="020F0502020204030204"/>
                <a:ea typeface="+mn-ea"/>
              </a:rPr>
              <a:t>rokovima,</a:t>
            </a:r>
          </a:p>
          <a:p>
            <a:pPr marL="800100" lvl="1" indent="-342900" defTabSz="9144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160463" algn="l"/>
              </a:tabLst>
            </a:pPr>
            <a:r>
              <a:rPr lang="hr-HR" sz="2000" dirty="0">
                <a:latin typeface="Calibri" panose="020F0502020204030204"/>
                <a:ea typeface="+mn-ea"/>
              </a:rPr>
              <a:t>K</a:t>
            </a:r>
            <a:r>
              <a:rPr lang="hr-HR" sz="2000" dirty="0" smtClean="0">
                <a:latin typeface="Calibri" panose="020F0502020204030204"/>
                <a:ea typeface="+mn-ea"/>
              </a:rPr>
              <a:t>orisnik </a:t>
            </a:r>
            <a:r>
              <a:rPr lang="hr-HR" sz="2000" dirty="0">
                <a:latin typeface="Calibri" panose="020F0502020204030204"/>
                <a:ea typeface="+mn-ea"/>
              </a:rPr>
              <a:t>na propisani način prijavljuje migracije i </a:t>
            </a:r>
            <a:r>
              <a:rPr lang="hr-HR" sz="2000" dirty="0" smtClean="0">
                <a:latin typeface="Calibri" panose="020F0502020204030204"/>
                <a:ea typeface="+mn-ea"/>
              </a:rPr>
              <a:t>uginuća,</a:t>
            </a:r>
          </a:p>
          <a:p>
            <a:pPr marL="800100" lvl="1" indent="-342900" defTabSz="9144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160463" algn="l"/>
              </a:tabLst>
            </a:pPr>
            <a:r>
              <a:rPr lang="hr-HR" sz="2000" dirty="0" smtClean="0">
                <a:latin typeface="Calibri" panose="020F0502020204030204"/>
                <a:ea typeface="+mn-ea"/>
              </a:rPr>
              <a:t>Sva </a:t>
            </a:r>
            <a:r>
              <a:rPr lang="hr-HR" sz="2000" dirty="0">
                <a:latin typeface="Calibri" panose="020F0502020204030204"/>
                <a:ea typeface="+mn-ea"/>
              </a:rPr>
              <a:t>goveda moraju imati </a:t>
            </a:r>
            <a:r>
              <a:rPr lang="hr-HR" sz="2000" dirty="0" smtClean="0">
                <a:latin typeface="Calibri" panose="020F0502020204030204"/>
                <a:ea typeface="+mn-ea"/>
              </a:rPr>
              <a:t>Putni </a:t>
            </a:r>
            <a:r>
              <a:rPr lang="hr-HR" sz="2000" dirty="0">
                <a:latin typeface="Calibri" panose="020F0502020204030204"/>
                <a:ea typeface="+mn-ea"/>
              </a:rPr>
              <a:t>list najkasnije 7 dana </a:t>
            </a:r>
            <a:r>
              <a:rPr lang="hr-HR" sz="2000" dirty="0" smtClean="0">
                <a:latin typeface="Calibri" panose="020F0502020204030204"/>
                <a:ea typeface="+mn-ea"/>
              </a:rPr>
              <a:t>nakon </a:t>
            </a:r>
            <a:r>
              <a:rPr lang="hr-HR" sz="2000" dirty="0">
                <a:latin typeface="Calibri" panose="020F0502020204030204"/>
                <a:ea typeface="+mn-ea"/>
              </a:rPr>
              <a:t>registracije u </a:t>
            </a:r>
            <a:r>
              <a:rPr lang="hr-HR" sz="2000" dirty="0" smtClean="0">
                <a:latin typeface="Calibri" panose="020F0502020204030204"/>
                <a:ea typeface="+mn-ea"/>
              </a:rPr>
              <a:t>JRG,</a:t>
            </a:r>
          </a:p>
          <a:p>
            <a:pPr marL="800100" lvl="1" indent="-342900" defTabSz="9144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160463" algn="l"/>
              </a:tabLst>
            </a:pPr>
            <a:r>
              <a:rPr lang="hr-HR" sz="2000" dirty="0" smtClean="0">
                <a:latin typeface="Calibri" panose="020F0502020204030204"/>
                <a:ea typeface="+mn-ea"/>
              </a:rPr>
              <a:t>Sva </a:t>
            </a:r>
            <a:r>
              <a:rPr lang="hr-HR" sz="2000" dirty="0">
                <a:latin typeface="Calibri" panose="020F0502020204030204"/>
                <a:ea typeface="+mn-ea"/>
              </a:rPr>
              <a:t>goveda unesena iz drugih država članica koja nisu </a:t>
            </a:r>
            <a:r>
              <a:rPr lang="hr-HR" sz="2000" dirty="0" smtClean="0">
                <a:latin typeface="Calibri" panose="020F0502020204030204"/>
                <a:ea typeface="+mn-ea"/>
              </a:rPr>
              <a:t>namijenjena </a:t>
            </a:r>
            <a:r>
              <a:rPr lang="hr-HR" sz="2000" dirty="0">
                <a:latin typeface="Calibri" panose="020F0502020204030204"/>
                <a:ea typeface="+mn-ea"/>
              </a:rPr>
              <a:t>klanju moraju imati izdan Putni list u roku od 7 dana od </a:t>
            </a:r>
            <a:r>
              <a:rPr lang="hr-HR" sz="2000" dirty="0" smtClean="0">
                <a:latin typeface="Calibri" panose="020F0502020204030204"/>
                <a:ea typeface="+mn-ea"/>
              </a:rPr>
              <a:t>dana unosa.</a:t>
            </a:r>
          </a:p>
          <a:p>
            <a:pPr marL="800100" lvl="1" indent="-342900" defTabSz="614363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sz="2000" dirty="0">
                <a:latin typeface="Calibri" panose="020F0502020204030204"/>
              </a:rPr>
              <a:t>Goveda uvezena iz trećih zemalja moraju imati Putni list najkasnije prije raspuštanja karantene ili 7 dana nakon registracije u JRG-u,</a:t>
            </a:r>
          </a:p>
          <a:p>
            <a:pPr marL="800100" lvl="1" indent="-342900" defTabSz="614363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sz="2000" dirty="0">
                <a:latin typeface="Calibri" panose="020F0502020204030204"/>
              </a:rPr>
              <a:t>Korisnik je dužan ishoditi zamjenski Putni list u slučaju gubitka Putnog lista,</a:t>
            </a:r>
          </a:p>
          <a:p>
            <a:pPr marL="800100" lvl="1" indent="-342900" defTabSz="614363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sz="2000" dirty="0">
                <a:latin typeface="Calibri" panose="020F0502020204030204"/>
              </a:rPr>
              <a:t>Putni list prati govedo pri premještanju,</a:t>
            </a:r>
          </a:p>
          <a:p>
            <a:pPr marL="800100" lvl="1" indent="-342900" defTabSz="614363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sz="2000" dirty="0">
                <a:latin typeface="Calibri" panose="020F0502020204030204"/>
              </a:rPr>
              <a:t>Korisnik je dužan voditi ažuran RGG u elektronskom  ili papirnatom obliku,</a:t>
            </a:r>
          </a:p>
          <a:p>
            <a:pPr marL="800100" lvl="1" indent="-342900" defTabSz="614363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sz="2000" dirty="0">
                <a:latin typeface="Calibri" panose="020F0502020204030204"/>
              </a:rPr>
              <a:t>Korisnik je dužan dostavljati podatke u zadanim rokovima.</a:t>
            </a:r>
          </a:p>
          <a:p>
            <a:pPr marL="800100" lvl="1" indent="-342900" defTabSz="9144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160463" algn="l"/>
              </a:tabLst>
            </a:pPr>
            <a:endParaRPr lang="hr-HR" dirty="0" smtClean="0">
              <a:latin typeface="Calibri" panose="020F0502020204030204"/>
              <a:ea typeface="+mn-ea"/>
            </a:endParaRPr>
          </a:p>
          <a:p>
            <a:pPr marL="800100" lvl="1" indent="-342900" defTabSz="9144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160463" algn="l"/>
              </a:tabLst>
            </a:pPr>
            <a:endParaRPr lang="hr-HR" dirty="0">
              <a:latin typeface="Calibri" panose="020F0502020204030204"/>
              <a:ea typeface="+mn-ea"/>
            </a:endParaRPr>
          </a:p>
          <a:p>
            <a:pPr marL="800100" lvl="1" indent="-342900" defTabSz="9144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160463" algn="l"/>
              </a:tabLst>
            </a:pPr>
            <a:endParaRPr lang="hr-HR" dirty="0" smtClean="0">
              <a:latin typeface="Calibri" panose="020F0502020204030204"/>
              <a:ea typeface="+mn-ea"/>
            </a:endParaRPr>
          </a:p>
          <a:p>
            <a:pPr marL="800100" lvl="1" indent="-342900" defTabSz="9144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160463" algn="l"/>
              </a:tabLst>
            </a:pPr>
            <a:endParaRPr lang="hr-HR" dirty="0" smtClean="0">
              <a:latin typeface="Calibri" panose="020F0502020204030204"/>
              <a:ea typeface="+mn-ea"/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hr-HR" sz="1600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123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8" descr="AP-templat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TextBox 7"/>
          <p:cNvSpPr txBox="1">
            <a:spLocks noChangeArrowheads="1"/>
          </p:cNvSpPr>
          <p:nvPr/>
        </p:nvSpPr>
        <p:spPr bwMode="auto">
          <a:xfrm>
            <a:off x="4800600" y="381000"/>
            <a:ext cx="4191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hr-HR" sz="140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SMR </a:t>
            </a:r>
            <a:r>
              <a:rPr lang="hr-HR" sz="14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7 identifikacija i registracija goveda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0" y="908720"/>
            <a:ext cx="9144000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5750" lvl="0" indent="-285750" defTabSz="9144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sz="2000" dirty="0">
                <a:solidFill>
                  <a:schemeClr val="accent5">
                    <a:lumMod val="75000"/>
                  </a:schemeClr>
                </a:solidFill>
                <a:latin typeface="Calibri" panose="020F0502020204030204"/>
              </a:rPr>
              <a:t>SMR </a:t>
            </a:r>
            <a:r>
              <a:rPr lang="hr-HR" sz="20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/>
              </a:rPr>
              <a:t>7 </a:t>
            </a:r>
            <a:r>
              <a:rPr lang="hr-HR" sz="2000" dirty="0">
                <a:solidFill>
                  <a:schemeClr val="accent5">
                    <a:lumMod val="75000"/>
                  </a:schemeClr>
                </a:solidFill>
                <a:latin typeface="Calibri" panose="020F0502020204030204"/>
              </a:rPr>
              <a:t>- standardi za identifikaciju i registraciju </a:t>
            </a:r>
            <a:r>
              <a:rPr lang="hr-HR" sz="20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/>
              </a:rPr>
              <a:t>goveda</a:t>
            </a:r>
            <a:endParaRPr lang="hr-HR" sz="2000" dirty="0">
              <a:solidFill>
                <a:schemeClr val="accent5">
                  <a:lumMod val="75000"/>
                </a:schemeClr>
              </a:solidFill>
              <a:latin typeface="Calibri" panose="020F050202020403020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000" dirty="0">
                <a:latin typeface="Calibri" panose="020F0502020204030204"/>
              </a:rPr>
              <a:t> </a:t>
            </a:r>
            <a:r>
              <a:rPr lang="hr-HR" sz="2000" dirty="0">
                <a:latin typeface="Calibri" panose="020F0502020204030204" pitchFamily="34" charset="0"/>
              </a:rPr>
              <a:t>Utvrđena kršenja standarda, odnosno zahtjeva, po učestalosti: </a:t>
            </a:r>
            <a:br>
              <a:rPr lang="hr-HR" sz="2000" dirty="0">
                <a:latin typeface="Calibri" panose="020F0502020204030204" pitchFamily="34" charset="0"/>
              </a:rPr>
            </a:br>
            <a:r>
              <a:rPr lang="pl-PL" sz="2000" dirty="0">
                <a:solidFill>
                  <a:prstClr val="black"/>
                </a:solidFill>
                <a:latin typeface="Calibri" panose="020F0502020204030204"/>
              </a:rPr>
              <a:t>Korisnik ne prijavljuje migracije (promet, uginuća, prisilna klanja goveda) u propisnom roku (Rok za dostavu i upis podataka u Jedinstveni registar goveda je </a:t>
            </a:r>
            <a:r>
              <a:rPr lang="pl-PL" sz="2000" b="1" dirty="0">
                <a:solidFill>
                  <a:prstClr val="black"/>
                </a:solidFill>
                <a:latin typeface="Calibri" panose="020F0502020204030204"/>
              </a:rPr>
              <a:t>7 </a:t>
            </a:r>
            <a:r>
              <a:rPr lang="pl-PL" sz="2000" dirty="0">
                <a:solidFill>
                  <a:prstClr val="black"/>
                </a:solidFill>
                <a:latin typeface="Calibri" panose="020F0502020204030204"/>
              </a:rPr>
              <a:t>dana od dana nastale promjene. Korisnik je dužan u roku od </a:t>
            </a:r>
            <a:r>
              <a:rPr lang="pl-PL" sz="2000" b="1" dirty="0">
                <a:solidFill>
                  <a:prstClr val="black"/>
                </a:solidFill>
                <a:latin typeface="Calibri" panose="020F0502020204030204"/>
              </a:rPr>
              <a:t>4</a:t>
            </a:r>
            <a:r>
              <a:rPr lang="pl-PL" sz="2000" dirty="0">
                <a:solidFill>
                  <a:prstClr val="black"/>
                </a:solidFill>
                <a:latin typeface="Calibri" panose="020F0502020204030204"/>
              </a:rPr>
              <a:t> dana od dana nastale promjene podatke (migracije, uginuća, prisilna </a:t>
            </a:r>
            <a:r>
              <a:rPr lang="hr-HR" sz="2000" dirty="0">
                <a:solidFill>
                  <a:prstClr val="black"/>
                </a:solidFill>
                <a:latin typeface="Calibri" panose="020F0502020204030204"/>
              </a:rPr>
              <a:t>klanja) dostaviti ovlaštenoj veterinarskoj organizaciji, koja je u dužna u roku </a:t>
            </a:r>
            <a:r>
              <a:rPr lang="hr-HR" sz="2000" b="1" dirty="0">
                <a:solidFill>
                  <a:prstClr val="black"/>
                </a:solidFill>
                <a:latin typeface="Calibri" panose="020F0502020204030204"/>
              </a:rPr>
              <a:t>3</a:t>
            </a:r>
            <a:r>
              <a:rPr lang="hr-HR" sz="2000" dirty="0">
                <a:solidFill>
                  <a:prstClr val="black"/>
                </a:solidFill>
                <a:latin typeface="Calibri" panose="020F0502020204030204"/>
              </a:rPr>
              <a:t> dana upisati podatke u bazu JRG)</a:t>
            </a:r>
            <a:r>
              <a:rPr lang="pl-PL" sz="2000" dirty="0">
                <a:solidFill>
                  <a:prstClr val="black"/>
                </a:solidFill>
                <a:latin typeface="Calibri" panose="020F0502020204030204"/>
              </a:rPr>
              <a:t>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prstClr val="black"/>
                </a:solidFill>
                <a:latin typeface="Calibri" panose="020F0502020204030204"/>
              </a:rPr>
              <a:t>Goveda </a:t>
            </a:r>
            <a:r>
              <a:rPr lang="pl-PL" sz="2000" dirty="0">
                <a:solidFill>
                  <a:prstClr val="black"/>
                </a:solidFill>
                <a:latin typeface="Calibri" panose="020F0502020204030204"/>
              </a:rPr>
              <a:t>nisu propisno označena na gospodarstvu (</a:t>
            </a:r>
            <a:r>
              <a:rPr lang="hr-HR" sz="2000" dirty="0">
                <a:solidFill>
                  <a:prstClr val="black"/>
                </a:solidFill>
                <a:latin typeface="Calibri" panose="020F0502020204030204"/>
              </a:rPr>
              <a:t>Goveda moraju biti označena ušnim </a:t>
            </a:r>
            <a:r>
              <a:rPr lang="hr-HR" sz="2000" dirty="0" err="1">
                <a:solidFill>
                  <a:prstClr val="black"/>
                </a:solidFill>
                <a:latin typeface="Calibri" panose="020F0502020204030204"/>
              </a:rPr>
              <a:t>markicama</a:t>
            </a:r>
            <a:r>
              <a:rPr lang="hr-HR" sz="2000" dirty="0">
                <a:solidFill>
                  <a:prstClr val="black"/>
                </a:solidFill>
                <a:latin typeface="Calibri" panose="020F0502020204030204"/>
              </a:rPr>
              <a:t> s jedinstvenim brojem koja se moraju staviti na </a:t>
            </a:r>
            <a:r>
              <a:rPr lang="hr-HR" sz="2000" b="1" dirty="0">
                <a:solidFill>
                  <a:prstClr val="black"/>
                </a:solidFill>
                <a:latin typeface="Calibri" panose="020F0502020204030204"/>
              </a:rPr>
              <a:t>oba</a:t>
            </a:r>
            <a:r>
              <a:rPr lang="hr-HR" sz="2000" dirty="0">
                <a:solidFill>
                  <a:prstClr val="black"/>
                </a:solidFill>
                <a:latin typeface="Calibri" panose="020F0502020204030204"/>
              </a:rPr>
              <a:t> uha. Govedo mora biti označeno najkasnije do </a:t>
            </a:r>
            <a:r>
              <a:rPr lang="hr-HR" sz="2000" b="1" dirty="0">
                <a:solidFill>
                  <a:prstClr val="black"/>
                </a:solidFill>
                <a:latin typeface="Calibri" panose="020F0502020204030204"/>
              </a:rPr>
              <a:t>20.</a:t>
            </a:r>
            <a:r>
              <a:rPr lang="hr-HR" sz="2000" dirty="0">
                <a:solidFill>
                  <a:prstClr val="black"/>
                </a:solidFill>
                <a:latin typeface="Calibri" panose="020F0502020204030204"/>
              </a:rPr>
              <a:t> dana starosti odnosno prije otpreme s gospodarstva, ako se otprema prije </a:t>
            </a:r>
            <a:r>
              <a:rPr lang="hr-HR" sz="2000" b="1" dirty="0">
                <a:solidFill>
                  <a:prstClr val="black"/>
                </a:solidFill>
                <a:latin typeface="Calibri" panose="020F0502020204030204"/>
              </a:rPr>
              <a:t>20.</a:t>
            </a:r>
            <a:r>
              <a:rPr lang="hr-HR" sz="2000" dirty="0">
                <a:solidFill>
                  <a:prstClr val="black"/>
                </a:solidFill>
                <a:latin typeface="Calibri" panose="020F0502020204030204"/>
              </a:rPr>
              <a:t> dana. Uvoz goveda iz trećih zemalja – </a:t>
            </a:r>
            <a:r>
              <a:rPr lang="hr-HR" sz="2000" dirty="0" err="1">
                <a:solidFill>
                  <a:prstClr val="black"/>
                </a:solidFill>
                <a:latin typeface="Calibri" panose="020F0502020204030204"/>
              </a:rPr>
              <a:t>premarkirati</a:t>
            </a:r>
            <a:r>
              <a:rPr lang="hr-HR" sz="2000" dirty="0">
                <a:solidFill>
                  <a:prstClr val="black"/>
                </a:solidFill>
                <a:latin typeface="Calibri" panose="020F0502020204030204"/>
              </a:rPr>
              <a:t> najkasnije </a:t>
            </a:r>
            <a:r>
              <a:rPr lang="hr-HR" sz="2000" b="1" dirty="0">
                <a:solidFill>
                  <a:prstClr val="black"/>
                </a:solidFill>
                <a:latin typeface="Calibri" panose="020F0502020204030204"/>
              </a:rPr>
              <a:t>20 </a:t>
            </a:r>
            <a:r>
              <a:rPr lang="hr-HR" sz="2000" dirty="0">
                <a:solidFill>
                  <a:prstClr val="black"/>
                </a:solidFill>
                <a:latin typeface="Calibri" panose="020F0502020204030204"/>
              </a:rPr>
              <a:t>dana od provedenih vet. </a:t>
            </a:r>
            <a:r>
              <a:rPr lang="hr-HR" sz="2000" dirty="0" err="1">
                <a:solidFill>
                  <a:prstClr val="black"/>
                </a:solidFill>
                <a:latin typeface="Calibri" panose="020F0502020204030204"/>
              </a:rPr>
              <a:t>zdravst</a:t>
            </a:r>
            <a:r>
              <a:rPr lang="hr-HR" sz="2000" dirty="0">
                <a:solidFill>
                  <a:prstClr val="black"/>
                </a:solidFill>
                <a:latin typeface="Calibri" panose="020F0502020204030204"/>
              </a:rPr>
              <a:t>. mjera, goveda </a:t>
            </a:r>
            <a:r>
              <a:rPr lang="hr-HR" sz="2000" dirty="0" err="1">
                <a:solidFill>
                  <a:prstClr val="black"/>
                </a:solidFill>
                <a:latin typeface="Calibri" panose="020F0502020204030204"/>
              </a:rPr>
              <a:t>unešena</a:t>
            </a:r>
            <a:r>
              <a:rPr lang="hr-HR" sz="2000" dirty="0">
                <a:solidFill>
                  <a:prstClr val="black"/>
                </a:solidFill>
                <a:latin typeface="Calibri" panose="020F0502020204030204"/>
              </a:rPr>
              <a:t> iz EU se ne </a:t>
            </a:r>
            <a:r>
              <a:rPr lang="hr-HR" sz="2000" dirty="0" err="1">
                <a:solidFill>
                  <a:prstClr val="black"/>
                </a:solidFill>
                <a:latin typeface="Calibri" panose="020F0502020204030204"/>
              </a:rPr>
              <a:t>premarkiravaju</a:t>
            </a:r>
            <a:r>
              <a:rPr lang="hr-HR" sz="2000" dirty="0">
                <a:solidFill>
                  <a:prstClr val="black"/>
                </a:solidFill>
                <a:latin typeface="Calibri" panose="020F0502020204030204"/>
              </a:rPr>
              <a:t>, kao niti </a:t>
            </a:r>
            <a:r>
              <a:rPr lang="hr-HR" sz="2000" dirty="0" err="1">
                <a:solidFill>
                  <a:prstClr val="black"/>
                </a:solidFill>
                <a:latin typeface="Calibri" panose="020F0502020204030204"/>
              </a:rPr>
              <a:t>uvežena</a:t>
            </a:r>
            <a:r>
              <a:rPr lang="hr-HR" sz="2000" dirty="0">
                <a:solidFill>
                  <a:prstClr val="black"/>
                </a:solidFill>
                <a:latin typeface="Calibri" panose="020F0502020204030204"/>
              </a:rPr>
              <a:t> goveda koja se kolju u roku </a:t>
            </a:r>
            <a:r>
              <a:rPr lang="hr-HR" sz="2000" b="1" dirty="0">
                <a:solidFill>
                  <a:prstClr val="black"/>
                </a:solidFill>
                <a:latin typeface="Calibri" panose="020F0502020204030204"/>
              </a:rPr>
              <a:t>20</a:t>
            </a:r>
            <a:r>
              <a:rPr lang="hr-HR" sz="2000" dirty="0">
                <a:solidFill>
                  <a:prstClr val="black"/>
                </a:solidFill>
                <a:latin typeface="Calibri" panose="020F0502020204030204"/>
              </a:rPr>
              <a:t> dana i nakon vet. </a:t>
            </a:r>
            <a:r>
              <a:rPr lang="hr-HR" sz="2000" dirty="0" err="1">
                <a:solidFill>
                  <a:prstClr val="black"/>
                </a:solidFill>
                <a:latin typeface="Calibri" panose="020F0502020204030204"/>
              </a:rPr>
              <a:t>zdravst</a:t>
            </a:r>
            <a:r>
              <a:rPr lang="hr-HR" sz="2000" dirty="0">
                <a:solidFill>
                  <a:prstClr val="black"/>
                </a:solidFill>
                <a:latin typeface="Calibri" panose="020F0502020204030204"/>
              </a:rPr>
              <a:t>. mjera </a:t>
            </a:r>
            <a:r>
              <a:rPr lang="pl-PL" sz="2000" dirty="0">
                <a:solidFill>
                  <a:prstClr val="black"/>
                </a:solidFill>
                <a:latin typeface="Calibri" panose="020F0502020204030204"/>
              </a:rPr>
              <a:t>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prstClr val="black"/>
                </a:solidFill>
                <a:latin typeface="Calibri" panose="020F0502020204030204"/>
              </a:rPr>
              <a:t>Korisnik </a:t>
            </a:r>
            <a:r>
              <a:rPr lang="pl-PL" sz="2000" dirty="0">
                <a:solidFill>
                  <a:prstClr val="black"/>
                </a:solidFill>
                <a:latin typeface="Calibri" panose="020F0502020204030204"/>
              </a:rPr>
              <a:t>nije pravovremeno naručio zamjenske ušne markice (</a:t>
            </a:r>
            <a:r>
              <a:rPr lang="hr-HR" sz="2000" dirty="0">
                <a:solidFill>
                  <a:prstClr val="black"/>
                </a:solidFill>
                <a:latin typeface="Calibri" panose="020F0502020204030204"/>
              </a:rPr>
              <a:t>Ako se ušna </a:t>
            </a:r>
            <a:r>
              <a:rPr lang="hr-HR" sz="2000" dirty="0" err="1">
                <a:solidFill>
                  <a:prstClr val="black"/>
                </a:solidFill>
                <a:latin typeface="Calibri" panose="020F0502020204030204"/>
              </a:rPr>
              <a:t>markica</a:t>
            </a:r>
            <a:r>
              <a:rPr lang="hr-HR" sz="2000" dirty="0">
                <a:solidFill>
                  <a:prstClr val="black"/>
                </a:solidFill>
                <a:latin typeface="Calibri" panose="020F0502020204030204"/>
              </a:rPr>
              <a:t> izgubi, teže ošteti ili postane nečitljiva mora se zamijeniti zamjenskom </a:t>
            </a:r>
            <a:r>
              <a:rPr lang="hr-HR" sz="2000" dirty="0" smtClean="0">
                <a:solidFill>
                  <a:prstClr val="black"/>
                </a:solidFill>
                <a:latin typeface="Calibri" panose="020F0502020204030204"/>
              </a:rPr>
              <a:t>ušnom </a:t>
            </a:r>
            <a:r>
              <a:rPr lang="pl-PL" sz="2000" dirty="0" smtClean="0">
                <a:solidFill>
                  <a:prstClr val="black"/>
                </a:solidFill>
                <a:latin typeface="Calibri" panose="020F0502020204030204"/>
              </a:rPr>
              <a:t>markicom </a:t>
            </a:r>
            <a:r>
              <a:rPr lang="pl-PL" sz="2000" dirty="0">
                <a:solidFill>
                  <a:prstClr val="black"/>
                </a:solidFill>
                <a:latin typeface="Calibri" panose="020F0502020204030204"/>
              </a:rPr>
              <a:t>u roku od </a:t>
            </a:r>
            <a:r>
              <a:rPr lang="pl-PL" sz="2000" b="1" dirty="0">
                <a:solidFill>
                  <a:prstClr val="black"/>
                </a:solidFill>
                <a:latin typeface="Calibri" panose="020F0502020204030204"/>
              </a:rPr>
              <a:t>28</a:t>
            </a:r>
            <a:r>
              <a:rPr lang="pl-PL" sz="2000" dirty="0">
                <a:solidFill>
                  <a:prstClr val="black"/>
                </a:solidFill>
                <a:latin typeface="Calibri" panose="020F0502020204030204"/>
              </a:rPr>
              <a:t> dana od nastalog događaja. Posjednik mora najkasnije u roku od </a:t>
            </a:r>
            <a:r>
              <a:rPr lang="pl-PL" sz="2000" b="1" dirty="0">
                <a:solidFill>
                  <a:prstClr val="black"/>
                </a:solidFill>
                <a:latin typeface="Calibri" panose="020F0502020204030204"/>
              </a:rPr>
              <a:t>4 </a:t>
            </a:r>
            <a:r>
              <a:rPr lang="pl-PL" sz="2000" dirty="0">
                <a:solidFill>
                  <a:prstClr val="black"/>
                </a:solidFill>
                <a:latin typeface="Calibri" panose="020F0502020204030204"/>
              </a:rPr>
              <a:t>dana naručiti </a:t>
            </a:r>
            <a:r>
              <a:rPr lang="hr-HR" sz="2000" dirty="0">
                <a:solidFill>
                  <a:prstClr val="black"/>
                </a:solidFill>
                <a:latin typeface="Calibri" panose="020F0502020204030204"/>
              </a:rPr>
              <a:t>zamjensku ušnu </a:t>
            </a:r>
            <a:r>
              <a:rPr lang="hr-HR" sz="2000" dirty="0" err="1">
                <a:solidFill>
                  <a:prstClr val="black"/>
                </a:solidFill>
                <a:latin typeface="Calibri" panose="020F0502020204030204"/>
              </a:rPr>
              <a:t>markicu</a:t>
            </a:r>
            <a:r>
              <a:rPr lang="hr-HR" sz="2000" dirty="0">
                <a:solidFill>
                  <a:prstClr val="black"/>
                </a:solidFill>
                <a:latin typeface="Calibri" panose="020F0502020204030204"/>
              </a:rPr>
              <a:t> kod ovlaštenog </a:t>
            </a:r>
            <a:r>
              <a:rPr lang="hr-HR" sz="2000" dirty="0" err="1">
                <a:solidFill>
                  <a:prstClr val="black"/>
                </a:solidFill>
                <a:latin typeface="Calibri" panose="020F0502020204030204"/>
              </a:rPr>
              <a:t>označavatelja</a:t>
            </a:r>
            <a:r>
              <a:rPr lang="hr-HR" sz="2000" dirty="0">
                <a:solidFill>
                  <a:prstClr val="black"/>
                </a:solidFill>
                <a:latin typeface="Calibri" panose="020F0502020204030204"/>
              </a:rPr>
              <a:t>)</a:t>
            </a:r>
            <a:r>
              <a:rPr lang="pl-PL" sz="2000" dirty="0">
                <a:solidFill>
                  <a:prstClr val="black"/>
                </a:solidFill>
                <a:latin typeface="Calibri" panose="020F0502020204030204"/>
              </a:rPr>
              <a:t>,</a:t>
            </a:r>
          </a:p>
          <a:p>
            <a:pPr marL="285750" lvl="0" indent="-285750" defTabSz="9144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hr-HR" sz="2000" dirty="0" smtClean="0">
              <a:latin typeface="Calibri" pitchFamily="34" charset="0"/>
            </a:endParaRPr>
          </a:p>
          <a:p>
            <a:pPr marL="800100" lvl="1" indent="-342900" defTabSz="9144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160463" algn="l"/>
              </a:tabLst>
            </a:pPr>
            <a:endParaRPr lang="hr-HR" dirty="0" smtClean="0">
              <a:latin typeface="Calibri" panose="020F0502020204030204"/>
              <a:ea typeface="+mn-ea"/>
            </a:endParaRPr>
          </a:p>
          <a:p>
            <a:pPr marL="800100" lvl="1" indent="-342900" defTabSz="9144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160463" algn="l"/>
              </a:tabLst>
            </a:pPr>
            <a:endParaRPr lang="hr-HR" dirty="0">
              <a:latin typeface="Calibri" panose="020F0502020204030204"/>
              <a:ea typeface="+mn-ea"/>
            </a:endParaRPr>
          </a:p>
          <a:p>
            <a:pPr marL="800100" lvl="1" indent="-342900" defTabSz="9144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160463" algn="l"/>
              </a:tabLst>
            </a:pPr>
            <a:endParaRPr lang="hr-HR" dirty="0" smtClean="0">
              <a:latin typeface="Calibri" panose="020F0502020204030204"/>
              <a:ea typeface="+mn-ea"/>
            </a:endParaRPr>
          </a:p>
          <a:p>
            <a:pPr lvl="1" defTabSz="914400" fontAlgn="auto">
              <a:spcBef>
                <a:spcPts val="0"/>
              </a:spcBef>
              <a:spcAft>
                <a:spcPts val="0"/>
              </a:spcAft>
              <a:tabLst>
                <a:tab pos="1160463" algn="l"/>
              </a:tabLst>
            </a:pPr>
            <a:endParaRPr lang="hr-HR" dirty="0" smtClean="0">
              <a:latin typeface="Calibri" panose="020F0502020204030204"/>
              <a:ea typeface="+mn-ea"/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hr-HR" sz="1600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721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8" descr="AP-templat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TextBox 7"/>
          <p:cNvSpPr txBox="1">
            <a:spLocks noChangeArrowheads="1"/>
          </p:cNvSpPr>
          <p:nvPr/>
        </p:nvSpPr>
        <p:spPr bwMode="auto">
          <a:xfrm>
            <a:off x="4800600" y="381000"/>
            <a:ext cx="4191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hr-HR" sz="140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Kršenja SMR </a:t>
            </a:r>
            <a:r>
              <a:rPr lang="hr-HR" sz="14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7 identifikacija i registracija goveda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107504" y="1052736"/>
            <a:ext cx="8784976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 defTabSz="914400" fontAlgn="auto">
              <a:spcBef>
                <a:spcPts val="0"/>
              </a:spcBef>
              <a:spcAft>
                <a:spcPts val="0"/>
              </a:spcAft>
            </a:pPr>
            <a:r>
              <a:rPr lang="hr-HR" sz="20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SMR 7 - standardi za identifikaciju i registraciju goveda</a:t>
            </a:r>
          </a:p>
          <a:p>
            <a:pPr lvl="0" defTabSz="914400" fontAlgn="auto">
              <a:spcBef>
                <a:spcPts val="0"/>
              </a:spcBef>
              <a:spcAft>
                <a:spcPts val="0"/>
              </a:spcAft>
            </a:pPr>
            <a:endParaRPr lang="hr-HR" sz="2000" dirty="0" smtClean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342900" lvl="0" indent="-342900" defTabSz="9144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sz="2000" dirty="0" smtClean="0">
                <a:latin typeface="Calibri" panose="020F0502020204030204" pitchFamily="34" charset="0"/>
              </a:rPr>
              <a:t> Utvrđena kršenja standarda, odnosno zahtjeva, po učestalosti: </a:t>
            </a:r>
            <a:br>
              <a:rPr lang="hr-HR" sz="2000" dirty="0" smtClean="0">
                <a:latin typeface="Calibri" panose="020F0502020204030204" pitchFamily="34" charset="0"/>
              </a:rPr>
            </a:br>
            <a:endParaRPr lang="hr-HR" sz="2000" dirty="0" smtClean="0">
              <a:latin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r-HR" sz="2000" dirty="0" smtClean="0">
                <a:latin typeface="Calibri" panose="020F0502020204030204" pitchFamily="34" charset="0"/>
              </a:rPr>
              <a:t>Korisnik drži goveda za koja ne posjeduje Putni list ili nema naručen zamjenski Putni list (Putni list se izdaje na temelju registracije goveda u JRG u roku </a:t>
            </a:r>
            <a:r>
              <a:rPr lang="hr-HR" sz="2000" b="1" dirty="0" smtClean="0">
                <a:latin typeface="Calibri" panose="020F0502020204030204" pitchFamily="34" charset="0"/>
              </a:rPr>
              <a:t>7 </a:t>
            </a:r>
            <a:r>
              <a:rPr lang="hr-HR" sz="2000" dirty="0" smtClean="0">
                <a:latin typeface="Calibri" panose="020F0502020204030204" pitchFamily="34" charset="0"/>
              </a:rPr>
              <a:t>dana od dana registracije goveda, pri unosu iz EU – prijava OVO u roku </a:t>
            </a:r>
            <a:r>
              <a:rPr lang="hr-HR" sz="2000" b="1" dirty="0" smtClean="0">
                <a:latin typeface="Calibri" panose="020F0502020204030204" pitchFamily="34" charset="0"/>
              </a:rPr>
              <a:t>4</a:t>
            </a:r>
            <a:r>
              <a:rPr lang="hr-HR" sz="2000" dirty="0" smtClean="0">
                <a:latin typeface="Calibri" panose="020F0502020204030204" pitchFamily="34" charset="0"/>
              </a:rPr>
              <a:t> dan, izdavanje novog </a:t>
            </a:r>
            <a:r>
              <a:rPr lang="hr-HR" sz="2000" b="1" dirty="0" smtClean="0">
                <a:latin typeface="Calibri" panose="020F0502020204030204" pitchFamily="34" charset="0"/>
              </a:rPr>
              <a:t>7</a:t>
            </a:r>
            <a:r>
              <a:rPr lang="hr-HR" sz="2000" dirty="0" smtClean="0">
                <a:latin typeface="Calibri" panose="020F0502020204030204" pitchFamily="34" charset="0"/>
              </a:rPr>
              <a:t> dana od upisa, pri uvozu iz treće zemlje – Ovo izdaje nakon ponovnog označavanja, prije kraja karantene (ako je propisana) i nakon registracije u roku od </a:t>
            </a:r>
            <a:r>
              <a:rPr lang="hr-HR" sz="2000" b="1" dirty="0" smtClean="0">
                <a:latin typeface="Calibri" panose="020F0502020204030204" pitchFamily="34" charset="0"/>
              </a:rPr>
              <a:t>7</a:t>
            </a:r>
            <a:r>
              <a:rPr lang="hr-HR" sz="2000" dirty="0" smtClean="0">
                <a:latin typeface="Calibri" panose="020F0502020204030204" pitchFamily="34" charset="0"/>
              </a:rPr>
              <a:t> dana. Duplikat Putnog lista se izdaje u roku od </a:t>
            </a:r>
            <a:r>
              <a:rPr lang="hr-HR" sz="2000" b="1" dirty="0" smtClean="0">
                <a:latin typeface="Calibri" panose="020F0502020204030204" pitchFamily="34" charset="0"/>
              </a:rPr>
              <a:t>7 dana od dana gubitka</a:t>
            </a:r>
            <a:r>
              <a:rPr lang="hr-HR" sz="2000" dirty="0" smtClean="0">
                <a:latin typeface="Calibri" panose="020F0502020204030204" pitchFamily="34" charset="0"/>
              </a:rPr>
              <a:t>).</a:t>
            </a:r>
          </a:p>
          <a:p>
            <a:pPr marL="800100" lvl="1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hr-HR" sz="2000" dirty="0" smtClean="0">
                <a:latin typeface="Calibri" panose="020F0502020204030204" pitchFamily="34" charset="0"/>
              </a:rPr>
              <a:t>Korisnik ne vodi Registar goveda ažurno i na propisan način (upis migracija (dolaska i odlaska goveda), podataka o spolu, pasmini, </a:t>
            </a:r>
            <a:r>
              <a:rPr lang="hr-HR" sz="2000" dirty="0" err="1" smtClean="0">
                <a:latin typeface="Calibri" panose="020F0502020204030204" pitchFamily="34" charset="0"/>
              </a:rPr>
              <a:t>povjesti</a:t>
            </a:r>
            <a:r>
              <a:rPr lang="hr-HR" sz="2000" dirty="0" smtClean="0">
                <a:latin typeface="Calibri" panose="020F0502020204030204" pitchFamily="34" charset="0"/>
              </a:rPr>
              <a:t> životinja i svih promjena, žurno i kronološkim redom, najkasnije do trećeg dana od nastale promjene).</a:t>
            </a:r>
          </a:p>
          <a:p>
            <a:pPr marL="800100" lvl="1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hr-HR" sz="2000" dirty="0" smtClean="0">
                <a:latin typeface="Calibri" panose="020F0502020204030204" pitchFamily="34" charset="0"/>
              </a:rPr>
              <a:t>Korisnik ne posjeduje Registar goveda na gospodarstvu (elektronski ili u fizičkom obliku).</a:t>
            </a:r>
          </a:p>
        </p:txBody>
      </p:sp>
    </p:spTree>
    <p:extLst>
      <p:ext uri="{BB962C8B-B14F-4D97-AF65-F5344CB8AC3E}">
        <p14:creationId xmlns:p14="http://schemas.microsoft.com/office/powerpoint/2010/main" val="2958539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8" descr="AP-templat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TextBox 7"/>
          <p:cNvSpPr txBox="1">
            <a:spLocks noChangeArrowheads="1"/>
          </p:cNvSpPr>
          <p:nvPr/>
        </p:nvSpPr>
        <p:spPr bwMode="auto">
          <a:xfrm>
            <a:off x="4965374" y="257420"/>
            <a:ext cx="4191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hr-HR" sz="14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Aplikacija za unos </a:t>
            </a:r>
            <a:r>
              <a:rPr lang="hr-HR" sz="140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k</a:t>
            </a:r>
            <a:r>
              <a:rPr lang="pt-BR" sz="140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ršenja </a:t>
            </a:r>
            <a:r>
              <a:rPr lang="pt-BR" sz="14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SMR 7 identifikacija i registracija goveda</a:t>
            </a:r>
          </a:p>
        </p:txBody>
      </p:sp>
      <p:pic>
        <p:nvPicPr>
          <p:cNvPr id="10" name="Picture 9"/>
          <p:cNvPicPr/>
          <p:nvPr/>
        </p:nvPicPr>
        <p:blipFill>
          <a:blip r:embed="rId3"/>
          <a:stretch>
            <a:fillRect/>
          </a:stretch>
        </p:blipFill>
        <p:spPr>
          <a:xfrm>
            <a:off x="395537" y="1268760"/>
            <a:ext cx="8596063" cy="4968552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4"/>
          <a:stretch>
            <a:fillRect/>
          </a:stretch>
        </p:blipFill>
        <p:spPr>
          <a:xfrm>
            <a:off x="395537" y="908720"/>
            <a:ext cx="8424935" cy="5949280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596" y="519030"/>
            <a:ext cx="5472608" cy="6288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3" y="714375"/>
            <a:ext cx="8753475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28" y="1412776"/>
            <a:ext cx="8763000" cy="5394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8539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8" descr="AP-templat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TextBox 7"/>
          <p:cNvSpPr txBox="1">
            <a:spLocks noChangeArrowheads="1"/>
          </p:cNvSpPr>
          <p:nvPr/>
        </p:nvSpPr>
        <p:spPr bwMode="auto">
          <a:xfrm>
            <a:off x="4800600" y="381000"/>
            <a:ext cx="4191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hr-HR" sz="140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S</a:t>
            </a:r>
            <a:r>
              <a:rPr lang="pt-BR" sz="140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MR </a:t>
            </a:r>
            <a:r>
              <a:rPr lang="hr-HR" sz="140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8</a:t>
            </a:r>
            <a:r>
              <a:rPr lang="pt-BR" sz="140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pt-BR" sz="14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identifikacija </a:t>
            </a:r>
            <a:r>
              <a:rPr lang="hr-HR" sz="140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ovaca i koza</a:t>
            </a:r>
            <a:endParaRPr lang="pt-BR" sz="1400" dirty="0">
              <a:solidFill>
                <a:schemeClr val="accent6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836712"/>
            <a:ext cx="91440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hr-HR" sz="2000" dirty="0">
                <a:solidFill>
                  <a:schemeClr val="accent6">
                    <a:lumMod val="75000"/>
                  </a:schemeClr>
                </a:solidFill>
                <a:latin typeface="Calibri" panose="020F0502020204030204"/>
              </a:rPr>
              <a:t>SMR 8 - standardi za identifikaciju i registraciju ovaca i koza</a:t>
            </a:r>
          </a:p>
          <a:p>
            <a:pPr marL="342900" indent="-342900" defTabSz="9144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sz="2000" dirty="0">
                <a:latin typeface="Calibri" panose="020F0502020204030204"/>
              </a:rPr>
              <a:t> Kontrola na terenu standarda, odnosno slijedećih zahtjeva:</a:t>
            </a:r>
          </a:p>
          <a:p>
            <a:pPr marL="800100" lvl="1" indent="-342900" defTabSz="9144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76213" algn="l"/>
              </a:tabLst>
            </a:pPr>
            <a:r>
              <a:rPr lang="hr-HR" sz="2000" dirty="0" smtClean="0">
                <a:latin typeface="Calibri" panose="020F0502020204030204"/>
              </a:rPr>
              <a:t>Korisnik </a:t>
            </a:r>
            <a:r>
              <a:rPr lang="hr-HR" sz="2000" dirty="0">
                <a:latin typeface="Calibri" panose="020F0502020204030204"/>
              </a:rPr>
              <a:t>životinja je upisan u registar farmi,</a:t>
            </a:r>
          </a:p>
          <a:p>
            <a:pPr marL="800100" lvl="1" indent="-342900" defTabSz="9144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76213" algn="l"/>
              </a:tabLst>
            </a:pPr>
            <a:r>
              <a:rPr lang="hr-HR" sz="2000" dirty="0">
                <a:latin typeface="Calibri" panose="020F0502020204030204"/>
              </a:rPr>
              <a:t>Sve ovce i koze su upisane u Jedinstveni registar ovaca i koza te u registar ovaca i koza na gospodarstvu,</a:t>
            </a:r>
          </a:p>
          <a:p>
            <a:pPr marL="800100" lvl="1" indent="-342900" defTabSz="9144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76213" algn="l"/>
              </a:tabLst>
            </a:pPr>
            <a:r>
              <a:rPr lang="hr-HR" sz="2000" dirty="0">
                <a:latin typeface="Calibri" panose="020F0502020204030204"/>
              </a:rPr>
              <a:t>Sve životinje označene su na propisan način.</a:t>
            </a:r>
          </a:p>
          <a:p>
            <a:pPr marL="800100" lvl="1" indent="-342900" defTabSz="9144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76213" algn="l"/>
              </a:tabLst>
            </a:pPr>
            <a:r>
              <a:rPr lang="hr-HR" sz="2000" dirty="0">
                <a:latin typeface="Calibri" panose="020F0502020204030204"/>
              </a:rPr>
              <a:t>Sve životinje na gospodarstvu označene su u propisanim rokovima.</a:t>
            </a:r>
          </a:p>
          <a:p>
            <a:pPr marL="800100" lvl="1" indent="-342900" defTabSz="9144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76213" algn="l"/>
              </a:tabLst>
            </a:pPr>
            <a:r>
              <a:rPr lang="hr-HR" sz="2000" dirty="0">
                <a:latin typeface="Calibri" panose="020F0502020204030204"/>
              </a:rPr>
              <a:t>Registar ovaca i koza na gospodarstvu se vodi ažurno i na propisan način.</a:t>
            </a:r>
          </a:p>
          <a:p>
            <a:pPr marL="800100" lvl="1" indent="-342900" defTabSz="9144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76213" algn="l"/>
              </a:tabLst>
            </a:pPr>
            <a:r>
              <a:rPr lang="hr-HR" sz="2000" dirty="0">
                <a:latin typeface="Calibri" panose="020F0502020204030204"/>
              </a:rPr>
              <a:t>Promet i brojno stanje se prijavljuje u propisanom roku.</a:t>
            </a:r>
          </a:p>
          <a:p>
            <a:pPr marL="800100" lvl="1" indent="-342900" defTabSz="9144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76213" algn="l"/>
              </a:tabLst>
            </a:pPr>
            <a:r>
              <a:rPr lang="hr-HR" sz="2000" dirty="0">
                <a:latin typeface="Calibri" panose="020F0502020204030204"/>
              </a:rPr>
              <a:t>Korisnik prijavljuje brojno stanje jednom godišnje</a:t>
            </a:r>
            <a:r>
              <a:rPr lang="hr-HR" sz="2000" dirty="0" smtClean="0">
                <a:latin typeface="Calibri" panose="020F0502020204030204"/>
              </a:rPr>
              <a:t>.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hr-HR" sz="2000" dirty="0">
                <a:solidFill>
                  <a:schemeClr val="accent6">
                    <a:lumMod val="75000"/>
                  </a:schemeClr>
                </a:solidFill>
                <a:latin typeface="Calibri" panose="020F0502020204030204"/>
              </a:rPr>
              <a:t>SMR 8 - standardi za identifikaciju i registraciju ovaca i koza</a:t>
            </a: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hr-HR" sz="2000" dirty="0">
                <a:latin typeface="Calibri" panose="020F0502020204030204"/>
              </a:rPr>
              <a:t> Utvrđena kršenja standarda, odnosno zahtjeva, po učestalosti: </a:t>
            </a:r>
            <a:endParaRPr lang="hr-HR" sz="2000" dirty="0" smtClean="0">
              <a:latin typeface="Calibri" panose="020F0502020204030204"/>
            </a:endParaRP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l-PL" sz="2000" dirty="0" smtClean="0">
                <a:latin typeface="Calibri" panose="020F0502020204030204"/>
              </a:rPr>
              <a:t>Korisnik ne prijavljuje brojno stanje jednom godišnje (prijava 1.12. tekuće godine u roku </a:t>
            </a:r>
            <a:r>
              <a:rPr lang="pl-PL" sz="2000" b="1" dirty="0" smtClean="0">
                <a:latin typeface="Calibri" panose="020F0502020204030204"/>
              </a:rPr>
              <a:t>15</a:t>
            </a:r>
            <a:r>
              <a:rPr lang="pl-PL" sz="2000" dirty="0" smtClean="0">
                <a:latin typeface="Calibri" panose="020F0502020204030204"/>
              </a:rPr>
              <a:t> dana),</a:t>
            </a: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l-PL" sz="2000" dirty="0" smtClean="0">
                <a:latin typeface="Calibri" panose="020F0502020204030204"/>
              </a:rPr>
              <a:t>Korisnik ne prijavljuje migracije (promet i brojno stanje ovaca i koza) u propisnom roku (</a:t>
            </a:r>
            <a:r>
              <a:rPr lang="hr-HR" sz="2000" dirty="0" smtClean="0">
                <a:latin typeface="Calibri" panose="020F0502020204030204"/>
              </a:rPr>
              <a:t>Sve životinje u prometu prati Putni list. </a:t>
            </a:r>
            <a:r>
              <a:rPr lang="pl-PL" sz="2000" dirty="0" smtClean="0">
                <a:latin typeface="Calibri" panose="020F0502020204030204"/>
              </a:rPr>
              <a:t>Podatke iz Putnog lista OVO mora unijeti u JROK u roku od </a:t>
            </a:r>
            <a:r>
              <a:rPr lang="pl-PL" sz="2000" b="1" dirty="0" smtClean="0">
                <a:latin typeface="Calibri" panose="020F0502020204030204"/>
              </a:rPr>
              <a:t>3</a:t>
            </a:r>
            <a:r>
              <a:rPr lang="pl-PL" sz="2000" dirty="0" smtClean="0">
                <a:latin typeface="Calibri" panose="020F0502020204030204"/>
              </a:rPr>
              <a:t> dana. U unutarnjem prometu </a:t>
            </a:r>
            <a:r>
              <a:rPr lang="hr-HR" sz="2000" dirty="0" smtClean="0">
                <a:latin typeface="Calibri" panose="020F0502020204030204"/>
              </a:rPr>
              <a:t>posjednik obavještava ovlaštenog/službenog veterinara u roku od </a:t>
            </a:r>
            <a:r>
              <a:rPr lang="hr-HR" sz="2000" b="1" dirty="0" smtClean="0">
                <a:latin typeface="Calibri" panose="020F0502020204030204"/>
              </a:rPr>
              <a:t>4 </a:t>
            </a:r>
            <a:r>
              <a:rPr lang="hr-HR" sz="2000" dirty="0" smtClean="0">
                <a:latin typeface="Calibri" panose="020F0502020204030204"/>
              </a:rPr>
              <a:t>dana, za životinje uvezene iz EU -</a:t>
            </a:r>
            <a:r>
              <a:rPr lang="pl-PL" sz="2000" dirty="0" smtClean="0">
                <a:latin typeface="Calibri" panose="020F0502020204030204"/>
              </a:rPr>
              <a:t>posjednik dostavlja Putni list i veterinarski certifikat u roku od </a:t>
            </a:r>
            <a:r>
              <a:rPr lang="hr-HR" sz="2000" b="1" dirty="0" smtClean="0">
                <a:latin typeface="Calibri" panose="020F0502020204030204"/>
              </a:rPr>
              <a:t>14</a:t>
            </a:r>
            <a:r>
              <a:rPr lang="hr-HR" sz="2000" dirty="0" smtClean="0">
                <a:latin typeface="Calibri" panose="020F0502020204030204"/>
              </a:rPr>
              <a:t> dana).</a:t>
            </a:r>
          </a:p>
        </p:txBody>
      </p:sp>
    </p:spTree>
    <p:extLst>
      <p:ext uri="{BB962C8B-B14F-4D97-AF65-F5344CB8AC3E}">
        <p14:creationId xmlns:p14="http://schemas.microsoft.com/office/powerpoint/2010/main" val="2958539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8" descr="AP-templat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78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30155" y="824338"/>
            <a:ext cx="91440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hr-HR" sz="2000" dirty="0">
                <a:solidFill>
                  <a:schemeClr val="accent6">
                    <a:lumMod val="75000"/>
                  </a:schemeClr>
                </a:solidFill>
                <a:latin typeface="Calibri" panose="020F0502020204030204"/>
              </a:rPr>
              <a:t>SMR 8 - standardi za identifikaciju i registraciju ovaca i koza</a:t>
            </a: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hr-HR" sz="2000" dirty="0">
                <a:latin typeface="Calibri" panose="020F0502020204030204"/>
              </a:rPr>
              <a:t> Utvrđena kršenja standarda, odnosno zahtjeva, po učestalosti: </a:t>
            </a:r>
          </a:p>
          <a:p>
            <a:pPr marL="800100" lvl="1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prstClr val="black"/>
                </a:solidFill>
                <a:latin typeface="Calibri" panose="020F0502020204030204"/>
              </a:rPr>
              <a:t>Ovce </a:t>
            </a:r>
            <a:r>
              <a:rPr lang="pl-PL" sz="2000" dirty="0">
                <a:solidFill>
                  <a:prstClr val="black"/>
                </a:solidFill>
                <a:latin typeface="Calibri" panose="020F0502020204030204"/>
              </a:rPr>
              <a:t>i koze nisu propisno označene (OiK moraju se označiti u roku od </a:t>
            </a:r>
            <a:r>
              <a:rPr lang="pl-PL" sz="2000" b="1" dirty="0">
                <a:solidFill>
                  <a:prstClr val="black"/>
                </a:solidFill>
                <a:latin typeface="Calibri" panose="020F0502020204030204"/>
              </a:rPr>
              <a:t>6</a:t>
            </a:r>
            <a:r>
              <a:rPr lang="pl-PL" sz="2000" dirty="0">
                <a:solidFill>
                  <a:prstClr val="black"/>
                </a:solidFill>
                <a:latin typeface="Calibri" panose="020F0502020204030204"/>
              </a:rPr>
              <a:t> mjeseci od dana rođenja, a u svakom slučaju prije odlaska s gospodarstva na kojem su rođene, od </a:t>
            </a:r>
            <a:r>
              <a:rPr lang="pl-PL" sz="2000" b="1" dirty="0">
                <a:solidFill>
                  <a:prstClr val="black"/>
                </a:solidFill>
                <a:latin typeface="Calibri" panose="020F0502020204030204"/>
              </a:rPr>
              <a:t>1.1.2011</a:t>
            </a:r>
            <a:r>
              <a:rPr lang="pl-PL" sz="2000" dirty="0">
                <a:solidFill>
                  <a:prstClr val="black"/>
                </a:solidFill>
                <a:latin typeface="Calibri" panose="020F0502020204030204"/>
              </a:rPr>
              <a:t>. i elektronskim transponderom </a:t>
            </a:r>
            <a:r>
              <a:rPr lang="pl-PL" sz="2000" b="1" dirty="0">
                <a:solidFill>
                  <a:prstClr val="black"/>
                </a:solidFill>
                <a:latin typeface="Calibri" panose="020F0502020204030204"/>
              </a:rPr>
              <a:t>osim onih mlađih od 6 mjeseci </a:t>
            </a:r>
            <a:r>
              <a:rPr lang="pl-PL" sz="2000" dirty="0">
                <a:solidFill>
                  <a:prstClr val="black"/>
                </a:solidFill>
                <a:latin typeface="Calibri" panose="020F0502020204030204"/>
              </a:rPr>
              <a:t>koje idu sa PG-a direktno na klanje. Sve OiK moraju biti označene UM u desnom uhu i istovremeno bolus transponderom</a:t>
            </a:r>
            <a:r>
              <a:rPr lang="pl-PL" sz="2000" dirty="0" smtClean="0">
                <a:solidFill>
                  <a:prstClr val="black"/>
                </a:solidFill>
                <a:latin typeface="Calibri" panose="020F0502020204030204"/>
              </a:rPr>
              <a:t>).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prstClr val="black"/>
                </a:solidFill>
                <a:latin typeface="Calibri" panose="020F0502020204030204"/>
              </a:rPr>
              <a:t>Korisnik nije pravovremeno naručio zamjensku ušnu markicu (Zamjensku markicu posjednik mora naručiti u roku od 4 dana od trenutka spoznaje ukoliko je </a:t>
            </a:r>
            <a:r>
              <a:rPr lang="hr-HR" sz="2000" dirty="0">
                <a:solidFill>
                  <a:prstClr val="black"/>
                </a:solidFill>
                <a:latin typeface="Calibri" panose="020F0502020204030204"/>
              </a:rPr>
              <a:t>originalna izgubljena, oštećena ili nečitljiva, a životinja mora biti označena </a:t>
            </a:r>
            <a:r>
              <a:rPr lang="hr-HR" sz="2000" dirty="0" smtClean="0">
                <a:solidFill>
                  <a:prstClr val="black"/>
                </a:solidFill>
                <a:latin typeface="Calibri" panose="020F0502020204030204"/>
              </a:rPr>
              <a:t>zamjenskom </a:t>
            </a:r>
            <a:r>
              <a:rPr lang="pl-PL" sz="2000" dirty="0" smtClean="0">
                <a:solidFill>
                  <a:prstClr val="black"/>
                </a:solidFill>
                <a:latin typeface="Calibri" panose="020F0502020204030204"/>
              </a:rPr>
              <a:t>markicom </a:t>
            </a:r>
            <a:r>
              <a:rPr lang="pl-PL" sz="2000" dirty="0">
                <a:solidFill>
                  <a:prstClr val="black"/>
                </a:solidFill>
                <a:latin typeface="Calibri" panose="020F0502020204030204"/>
              </a:rPr>
              <a:t>u roku od 28 dana (HPA isporučuje istu u roku od 14 dana od </a:t>
            </a:r>
            <a:r>
              <a:rPr lang="pl-PL" sz="2000" dirty="0" smtClean="0">
                <a:solidFill>
                  <a:prstClr val="black"/>
                </a:solidFill>
                <a:latin typeface="Calibri" panose="020F0502020204030204"/>
              </a:rPr>
              <a:t>dana narudžbe),</a:t>
            </a:r>
            <a:endParaRPr lang="hr-HR" sz="2000" dirty="0">
              <a:solidFill>
                <a:prstClr val="black"/>
              </a:solidFill>
              <a:latin typeface="Calibri" pitchFamily="34" charset="0"/>
            </a:endParaRPr>
          </a:p>
          <a:p>
            <a:pPr marL="800100" lvl="1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prstClr val="black"/>
                </a:solidFill>
                <a:latin typeface="Calibri" panose="020F0502020204030204"/>
              </a:rPr>
              <a:t>Korisnik </a:t>
            </a:r>
            <a:r>
              <a:rPr lang="pl-PL" sz="2000" dirty="0">
                <a:solidFill>
                  <a:prstClr val="black"/>
                </a:solidFill>
                <a:latin typeface="Calibri" panose="020F0502020204030204"/>
              </a:rPr>
              <a:t>ne vodi Registar ovaca i koza ažurno i na propisan način (upis migracija (dolaska i odlaska ovaca i koza), podataka o spolu, pasmini, povjesti životinja i svih promjena, žurno i kronološkim redom, najkasnije do trećeg dana od nastale promjene, godišnja dojava brojnog stanja OiK putem priloženih dopisnica u ROIK-u),</a:t>
            </a:r>
          </a:p>
          <a:p>
            <a:pPr marL="800100" lvl="1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prstClr val="black"/>
                </a:solidFill>
                <a:latin typeface="Calibri" panose="020F0502020204030204"/>
              </a:rPr>
              <a:t>Korisnik </a:t>
            </a:r>
            <a:r>
              <a:rPr lang="pl-PL" sz="2000" dirty="0">
                <a:solidFill>
                  <a:prstClr val="black"/>
                </a:solidFill>
                <a:latin typeface="Calibri" panose="020F0502020204030204"/>
              </a:rPr>
              <a:t>ne posjeduje Registar ovaca i koza na gospodarstvu (elektronski ili u fizičkom obliku</a:t>
            </a:r>
            <a:r>
              <a:rPr lang="pl-PL" sz="2000" dirty="0" smtClean="0">
                <a:solidFill>
                  <a:prstClr val="black"/>
                </a:solidFill>
                <a:latin typeface="Calibri" panose="020F0502020204030204"/>
              </a:rPr>
              <a:t>).</a:t>
            </a:r>
            <a:endParaRPr lang="pl-PL" sz="20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4960371" y="483706"/>
            <a:ext cx="4191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hr-HR" sz="140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Kršenja S</a:t>
            </a:r>
            <a:r>
              <a:rPr lang="pt-BR" sz="140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MR </a:t>
            </a:r>
            <a:r>
              <a:rPr lang="hr-HR" sz="140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8</a:t>
            </a:r>
            <a:r>
              <a:rPr lang="pt-BR" sz="140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pt-BR" sz="14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identifikacija </a:t>
            </a:r>
            <a:r>
              <a:rPr lang="hr-HR" sz="140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ovaca i koza</a:t>
            </a:r>
            <a:endParaRPr lang="pt-BR" sz="1400" dirty="0">
              <a:solidFill>
                <a:schemeClr val="accent6">
                  <a:lumMod val="75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233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8" descr="AP-templat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395536" y="1268760"/>
            <a:ext cx="8352928" cy="4896543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4"/>
          <a:stretch>
            <a:fillRect/>
          </a:stretch>
        </p:blipFill>
        <p:spPr>
          <a:xfrm>
            <a:off x="395536" y="3068960"/>
            <a:ext cx="8352928" cy="3096343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5"/>
          <a:stretch>
            <a:fillRect/>
          </a:stretch>
        </p:blipFill>
        <p:spPr>
          <a:xfrm>
            <a:off x="395536" y="2402886"/>
            <a:ext cx="8208912" cy="1332147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6"/>
          <a:stretch>
            <a:fillRect/>
          </a:stretch>
        </p:blipFill>
        <p:spPr>
          <a:xfrm>
            <a:off x="395536" y="1050874"/>
            <a:ext cx="8352928" cy="5332313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7"/>
          <a:stretch>
            <a:fillRect/>
          </a:stretch>
        </p:blipFill>
        <p:spPr>
          <a:xfrm>
            <a:off x="414806" y="1050874"/>
            <a:ext cx="8352928" cy="5474470"/>
          </a:xfrm>
          <a:prstGeom prst="rect">
            <a:avLst/>
          </a:prstGeom>
        </p:spPr>
      </p:pic>
      <p:sp>
        <p:nvSpPr>
          <p:cNvPr id="12" name="TextBox 7"/>
          <p:cNvSpPr txBox="1">
            <a:spLocks noChangeArrowheads="1"/>
          </p:cNvSpPr>
          <p:nvPr/>
        </p:nvSpPr>
        <p:spPr bwMode="auto">
          <a:xfrm>
            <a:off x="4953000" y="332656"/>
            <a:ext cx="4191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hr-HR" sz="140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hr-HR" sz="14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Aplikacija za unos </a:t>
            </a:r>
            <a:r>
              <a:rPr lang="hr-HR" sz="140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kršenja S</a:t>
            </a:r>
            <a:r>
              <a:rPr lang="pt-BR" sz="140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MR </a:t>
            </a:r>
            <a:r>
              <a:rPr lang="hr-HR" sz="140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8</a:t>
            </a:r>
            <a:r>
              <a:rPr lang="pt-BR" sz="140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pt-BR" sz="14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identifikacija </a:t>
            </a:r>
            <a:r>
              <a:rPr lang="hr-HR" sz="140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ovaca i koza</a:t>
            </a:r>
            <a:endParaRPr lang="pt-BR" sz="1400" dirty="0">
              <a:solidFill>
                <a:schemeClr val="accent6">
                  <a:lumMod val="75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929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8" descr="AP-templat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434210" y="1050369"/>
            <a:ext cx="8280920" cy="5112568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/>
          <a:stretch>
            <a:fillRect/>
          </a:stretch>
        </p:blipFill>
        <p:spPr>
          <a:xfrm>
            <a:off x="434210" y="1640288"/>
            <a:ext cx="8208912" cy="474104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5"/>
          <a:stretch>
            <a:fillRect/>
          </a:stretch>
        </p:blipFill>
        <p:spPr>
          <a:xfrm>
            <a:off x="434210" y="1640288"/>
            <a:ext cx="8208912" cy="4957063"/>
          </a:xfrm>
          <a:prstGeom prst="rect">
            <a:avLst/>
          </a:prstGeom>
        </p:spPr>
      </p:pic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4953000" y="332656"/>
            <a:ext cx="4191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hr-HR" sz="140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hr-HR" sz="14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Aplikacija za unos </a:t>
            </a:r>
            <a:r>
              <a:rPr lang="hr-HR" sz="140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kršenja S</a:t>
            </a:r>
            <a:r>
              <a:rPr lang="pt-BR" sz="140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MR </a:t>
            </a:r>
            <a:r>
              <a:rPr lang="hr-HR" sz="140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8</a:t>
            </a:r>
            <a:r>
              <a:rPr lang="pt-BR" sz="140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pt-BR" sz="14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identifikacija </a:t>
            </a:r>
            <a:r>
              <a:rPr lang="hr-HR" sz="140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ovaca i koza</a:t>
            </a:r>
            <a:endParaRPr lang="pt-BR" sz="1400" dirty="0">
              <a:solidFill>
                <a:schemeClr val="accent6">
                  <a:lumMod val="75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802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8" descr="AP-templat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33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Subtitle 2"/>
          <p:cNvSpPr txBox="1">
            <a:spLocks/>
          </p:cNvSpPr>
          <p:nvPr/>
        </p:nvSpPr>
        <p:spPr bwMode="auto">
          <a:xfrm>
            <a:off x="179512" y="990600"/>
            <a:ext cx="8812088" cy="567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endParaRPr lang="hr-HR" sz="1600" dirty="0">
              <a:latin typeface="Calibri" pitchFamily="34" charset="0"/>
            </a:endParaRPr>
          </a:p>
        </p:txBody>
      </p:sp>
      <p:sp>
        <p:nvSpPr>
          <p:cNvPr id="3076" name="TextBox 7"/>
          <p:cNvSpPr txBox="1">
            <a:spLocks noChangeArrowheads="1"/>
          </p:cNvSpPr>
          <p:nvPr/>
        </p:nvSpPr>
        <p:spPr bwMode="auto">
          <a:xfrm>
            <a:off x="4800600" y="381000"/>
            <a:ext cx="41910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hr-HR" sz="1400" dirty="0" smtClean="0">
                <a:solidFill>
                  <a:srgbClr val="77933C"/>
                </a:solidFill>
                <a:latin typeface="Calibri" pitchFamily="34" charset="0"/>
              </a:rPr>
              <a:t>Zakonodavstvo </a:t>
            </a:r>
          </a:p>
          <a:p>
            <a:pPr algn="r"/>
            <a:r>
              <a:rPr lang="hr-HR" sz="1400" dirty="0" smtClean="0">
                <a:solidFill>
                  <a:srgbClr val="77933C"/>
                </a:solidFill>
                <a:latin typeface="Calibri" pitchFamily="34" charset="0"/>
              </a:rPr>
              <a:t>Višestruka </a:t>
            </a:r>
            <a:r>
              <a:rPr lang="hr-HR" sz="1400" dirty="0">
                <a:solidFill>
                  <a:srgbClr val="77933C"/>
                </a:solidFill>
                <a:latin typeface="Calibri" pitchFamily="34" charset="0"/>
              </a:rPr>
              <a:t>sukladnost</a:t>
            </a:r>
            <a:endParaRPr lang="en-US" sz="1400" dirty="0">
              <a:latin typeface="Calibri" pitchFamily="34" charset="0"/>
            </a:endParaRPr>
          </a:p>
          <a:p>
            <a:pPr algn="r"/>
            <a:endParaRPr lang="en-US" sz="1400" dirty="0">
              <a:latin typeface="Calibri" pitchFamily="34" charset="0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 bwMode="auto">
          <a:xfrm>
            <a:off x="31750" y="1004888"/>
            <a:ext cx="4283075" cy="587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just" eaLnBrk="1" hangingPunct="1">
              <a:defRPr/>
            </a:pPr>
            <a:r>
              <a:rPr lang="hr-HR" altLang="sr-Latn-RS" sz="1100" dirty="0" smtClean="0">
                <a:latin typeface="Calibri" pitchFamily="34" charset="0"/>
              </a:rPr>
              <a:t>Zakonodavstvo  Europske unije  (EU):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hr-HR" sz="1100" dirty="0">
                <a:latin typeface="Calibri" panose="020F0502020204030204" pitchFamily="34" charset="0"/>
                <a:cs typeface="Arial" charset="0"/>
              </a:rPr>
              <a:t>Uredba (EU) br. 1305/2013. Europskog parlamenta i Vijeća od 17. prosinca 2013. o potpori ruralnom razvoju iz Europskog poljoprivrednoga fonda za ruralni razvoj (EPFRR) i stavljanju izvan snage Uredbe Vijeća (EZ) br. 1698/2005 (SL L 347, 20. 12. 2013), sa svim izmjenama i dopunama (u daljnjem tekstu: Uredba (EU) br. 1305/2013);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hr-HR" sz="1100" dirty="0" smtClean="0">
                <a:latin typeface="Calibri" panose="020F0502020204030204" pitchFamily="34" charset="0"/>
                <a:cs typeface="Arial" charset="0"/>
              </a:rPr>
              <a:t>Uredba </a:t>
            </a:r>
            <a:r>
              <a:rPr lang="hr-HR" sz="1100" dirty="0">
                <a:latin typeface="Calibri" panose="020F0502020204030204" pitchFamily="34" charset="0"/>
                <a:cs typeface="Arial" charset="0"/>
              </a:rPr>
              <a:t>(EU) br. 1306/2013 Europskog parlamenta i Vijeća od 17. prosinca 2013. o financiranju, upravljanju i nadzoru zajedničke poljoprivredne politike i o stavljanju izvan snage uredaba Vijeća (EEZ) br. 352/78, (EZ) br. 165/94, (EZ) br. 2799/98, (EZ) br. 814/2000, (EZ) br. 1290/2005 i (EZ) 485/2008 (SL L 347, 20. 12. 2013.) (u daljnjem tekstu: Uredbe (EU) br. 1306/2013);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hr-HR" sz="1100" dirty="0" smtClean="0">
                <a:latin typeface="Calibri" panose="020F0502020204030204" pitchFamily="34" charset="0"/>
                <a:cs typeface="Arial" charset="0"/>
              </a:rPr>
              <a:t>Uredba </a:t>
            </a:r>
            <a:r>
              <a:rPr lang="hr-HR" sz="1100" dirty="0">
                <a:latin typeface="Calibri" panose="020F0502020204030204" pitchFamily="34" charset="0"/>
                <a:cs typeface="Arial" charset="0"/>
              </a:rPr>
              <a:t>(EU) br. 1307/2013 Europskog parlamenta i Vijeća od 17. prosinca 2013. o utvrđivanju pravila za izravna plaćanja poljoprivrednicima u programima potpore u okviru zajedničke poljoprivredne politike i o stavljanju izvan snage Uredbe Vijeća (EZ) br. 637/2008 i Uredbe Vijeća (EZ) br. 73/2009 (SL L 347, 20. 12. 2013.), (u daljnjem tekstu: Uredba (EU) br. 1307/2013);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hr-HR" sz="1100" dirty="0" smtClean="0">
                <a:latin typeface="Calibri" panose="020F0502020204030204" pitchFamily="34" charset="0"/>
                <a:cs typeface="Arial" charset="0"/>
              </a:rPr>
              <a:t>Uredba </a:t>
            </a:r>
            <a:r>
              <a:rPr lang="hr-HR" sz="1100" dirty="0">
                <a:latin typeface="Calibri" panose="020F0502020204030204" pitchFamily="34" charset="0"/>
                <a:cs typeface="Arial" charset="0"/>
              </a:rPr>
              <a:t>(EU) br. 1308/2013 Europskog parlamenta i Vijeća od 17. prosinca 2013. o uspostavljanju zajedničke organizacije tržišta poljoprivrednih proizvoda i stavljanju izvan snage uredbi Vijeća (EEZ) br. 922/72, (EEZ) br. 234/79, (EZ) br. 1037/2001 i (EZ) br. 1234/2007 (SL L 347, 20. 12. 2013.);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hr-HR" sz="1100" b="1" dirty="0" smtClean="0">
                <a:solidFill>
                  <a:srgbClr val="FF0000"/>
                </a:solidFill>
                <a:latin typeface="Calibri" panose="020F0502020204030204" pitchFamily="34" charset="0"/>
                <a:cs typeface="Arial" charset="0"/>
              </a:rPr>
              <a:t>Delegirana </a:t>
            </a:r>
            <a:r>
              <a:rPr lang="hr-HR" sz="1100" b="1" dirty="0">
                <a:solidFill>
                  <a:srgbClr val="FF0000"/>
                </a:solidFill>
                <a:latin typeface="Calibri" panose="020F0502020204030204" pitchFamily="34" charset="0"/>
                <a:cs typeface="Arial" charset="0"/>
              </a:rPr>
              <a:t>Uredba Komisije (EU) br. 640/2014 </a:t>
            </a:r>
            <a:r>
              <a:rPr lang="hr-HR" sz="1100" b="1" dirty="0" err="1">
                <a:solidFill>
                  <a:srgbClr val="FF0000"/>
                </a:solidFill>
                <a:latin typeface="Calibri" panose="020F0502020204030204" pitchFamily="34" charset="0"/>
                <a:cs typeface="Arial" charset="0"/>
              </a:rPr>
              <a:t>оd</a:t>
            </a:r>
            <a:r>
              <a:rPr lang="hr-HR" sz="1100" b="1" dirty="0">
                <a:solidFill>
                  <a:srgbClr val="FF0000"/>
                </a:solidFill>
                <a:latin typeface="Calibri" panose="020F0502020204030204" pitchFamily="34" charset="0"/>
                <a:cs typeface="Arial" charset="0"/>
              </a:rPr>
              <a:t> 11. ožujka 2014. o dopuni Uredbe (EU) br. 1306/2013 Europskog parlamenta i Vijeća u pogledu integriranoga administrativnog i kontrolnog sustava te uvjeta za odbijanje ili obustavu plaćanja i administrativne kazne koje se primjenjuju za izravna plaćanja, potporu ruralnom razvoju i višestruku sukladnost (SL L 181, 20. 6. 2014.), (u daljnjem tekstu: Delegirana Uredba Komisije (EU) br. 640/2014) i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hr-HR" sz="1100" b="1" dirty="0" smtClean="0">
                <a:solidFill>
                  <a:srgbClr val="FF0000"/>
                </a:solidFill>
                <a:latin typeface="Calibri" panose="020F0502020204030204" pitchFamily="34" charset="0"/>
                <a:cs typeface="Arial" charset="0"/>
              </a:rPr>
              <a:t>Provedbena </a:t>
            </a:r>
            <a:r>
              <a:rPr lang="hr-HR" sz="1100" b="1" dirty="0">
                <a:solidFill>
                  <a:srgbClr val="FF0000"/>
                </a:solidFill>
                <a:latin typeface="Calibri" panose="020F0502020204030204" pitchFamily="34" charset="0"/>
                <a:cs typeface="Arial" charset="0"/>
              </a:rPr>
              <a:t>Uredba Komisije (EU) br. 809/2014 </a:t>
            </a:r>
            <a:r>
              <a:rPr lang="hr-HR" sz="1100" b="1" dirty="0" err="1">
                <a:solidFill>
                  <a:srgbClr val="FF0000"/>
                </a:solidFill>
                <a:latin typeface="Calibri" panose="020F0502020204030204" pitchFamily="34" charset="0"/>
                <a:cs typeface="Arial" charset="0"/>
              </a:rPr>
              <a:t>оd</a:t>
            </a:r>
            <a:r>
              <a:rPr lang="hr-HR" sz="1100" b="1" dirty="0">
                <a:solidFill>
                  <a:srgbClr val="FF0000"/>
                </a:solidFill>
                <a:latin typeface="Calibri" panose="020F0502020204030204" pitchFamily="34" charset="0"/>
                <a:cs typeface="Arial" charset="0"/>
              </a:rPr>
              <a:t> 17. srpnja 2014. o utvrđivanju pravila za primjenu Uredbe (EU) br. 1306/2013 Europskog parlamenta i Vijeća u pogledu integriranoga administrativnog i kontrolnog sustava, mjera ruralnog razvoja i višestruke sukladnosti (SL L 227, 31. 7. 2014.).</a:t>
            </a:r>
          </a:p>
          <a:p>
            <a:pPr algn="just" eaLnBrk="1" hangingPunct="1">
              <a:defRPr/>
            </a:pPr>
            <a:endParaRPr lang="hr-HR" altLang="sr-Latn-RS" sz="1050" dirty="0" smtClean="0">
              <a:latin typeface="Calibri" pitchFamily="34" charset="0"/>
            </a:endParaRPr>
          </a:p>
        </p:txBody>
      </p:sp>
      <p:sp>
        <p:nvSpPr>
          <p:cNvPr id="6" name="Text Placeholder 2"/>
          <p:cNvSpPr txBox="1">
            <a:spLocks/>
          </p:cNvSpPr>
          <p:nvPr/>
        </p:nvSpPr>
        <p:spPr bwMode="gray">
          <a:xfrm>
            <a:off x="4383088" y="988693"/>
            <a:ext cx="4608512" cy="5894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r>
              <a:rPr lang="hr-HR" sz="1050" dirty="0" smtClean="0">
                <a:latin typeface="Calibri" panose="020F0502020204030204" pitchFamily="34" charset="0"/>
              </a:rPr>
              <a:t>Zakonodavstvo Republike Hrvatske (RH):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hr-HR" sz="1100" b="1" dirty="0" smtClean="0">
                <a:solidFill>
                  <a:srgbClr val="FF0000"/>
                </a:solidFill>
                <a:latin typeface="Calibri" panose="020F0502020204030204" pitchFamily="34" charset="0"/>
                <a:cs typeface="Arial" charset="0"/>
              </a:rPr>
              <a:t>Zakon o poljoprivredi („Narodne novine“, br. 30/15);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hr-HR" sz="1100" dirty="0" smtClean="0">
                <a:latin typeface="Calibri" panose="020F0502020204030204" pitchFamily="34" charset="0"/>
                <a:cs typeface="Arial" charset="0"/>
              </a:rPr>
              <a:t>Zakon o vodama („Narodne novine“, br. 153/09, 130/11, 56/13 i 14/</a:t>
            </a:r>
            <a:r>
              <a:rPr lang="hr-HR" sz="1100" dirty="0" err="1" smtClean="0">
                <a:latin typeface="Calibri" panose="020F0502020204030204" pitchFamily="34" charset="0"/>
                <a:cs typeface="Arial" charset="0"/>
              </a:rPr>
              <a:t>14</a:t>
            </a:r>
            <a:r>
              <a:rPr lang="hr-HR" sz="1100" dirty="0" smtClean="0">
                <a:latin typeface="Calibri" panose="020F0502020204030204" pitchFamily="34" charset="0"/>
                <a:cs typeface="Arial" charset="0"/>
              </a:rPr>
              <a:t>);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hr-HR" sz="1100" dirty="0" smtClean="0">
                <a:latin typeface="Calibri" panose="020F0502020204030204" pitchFamily="34" charset="0"/>
                <a:cs typeface="Arial" charset="0"/>
              </a:rPr>
              <a:t>Zakon o koncesijama („Narodne novine“, br.  143/12);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hr-HR" sz="1100" dirty="0" smtClean="0">
                <a:latin typeface="Calibri" panose="020F0502020204030204" pitchFamily="34" charset="0"/>
                <a:cs typeface="Arial" charset="0"/>
              </a:rPr>
              <a:t>Zakon o zaštiti prirode („Narodne novine“, br.  80/13);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hr-HR" sz="1100" b="1" dirty="0" smtClean="0">
                <a:solidFill>
                  <a:srgbClr val="FF0000"/>
                </a:solidFill>
                <a:latin typeface="Calibri" panose="020F0502020204030204" pitchFamily="34" charset="0"/>
                <a:cs typeface="Arial" charset="0"/>
              </a:rPr>
              <a:t>Pravilnik o provedbi izravne potpore poljoprivredi i IAKS mjera ruralnog razvoja („Narodne novine“, br. 35/15, 53/15 i 69/15);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hr-HR" sz="1100" b="1" i="1" dirty="0" smtClean="0">
                <a:solidFill>
                  <a:srgbClr val="FF0000"/>
                </a:solidFill>
                <a:latin typeface="Calibri" panose="020F0502020204030204" pitchFamily="34" charset="0"/>
                <a:cs typeface="Arial" charset="0"/>
              </a:rPr>
              <a:t>Pravilnik o višestrukoj sukladnosti („Narodne novine“, br.  32/15);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hr-HR" sz="1100" b="1" dirty="0" smtClean="0">
                <a:solidFill>
                  <a:srgbClr val="FF0000"/>
                </a:solidFill>
                <a:latin typeface="Calibri" panose="020F0502020204030204" pitchFamily="34" charset="0"/>
                <a:cs typeface="Arial" charset="0"/>
              </a:rPr>
              <a:t>Pravilnik o evidenciji uporabe poljoprivrednog zemljišta („Narodne novine“, br. 35/15);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hr-HR" sz="1100" dirty="0" smtClean="0">
                <a:latin typeface="Calibri" panose="020F0502020204030204" pitchFamily="34" charset="0"/>
                <a:cs typeface="Arial" charset="0"/>
              </a:rPr>
              <a:t>Pravilnik o izdavanju vodopravnih akata („Narodne novine“, br. 78/10, 79/13 i 9/14);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hr-HR" sz="1100" dirty="0" smtClean="0">
                <a:latin typeface="Calibri" panose="020F0502020204030204" pitchFamily="34" charset="0"/>
                <a:cs typeface="Arial" charset="0"/>
              </a:rPr>
              <a:t>Pravilnik o sadržaju, obliku i načinu vođenja vodne dokumentacije („Narodne novine“, br. 120/10);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hr-HR" sz="1100" dirty="0" smtClean="0">
                <a:latin typeface="Calibri" panose="020F0502020204030204" pitchFamily="34" charset="0"/>
                <a:cs typeface="Arial" charset="0"/>
              </a:rPr>
              <a:t>Pravilnik o graničnim vrijednostima emisija otpadnih voda („Narodne novine“, br. 80/13,  43/14 </a:t>
            </a:r>
            <a:r>
              <a:rPr lang="hr-HR" sz="1100" b="1" dirty="0" smtClean="0">
                <a:solidFill>
                  <a:srgbClr val="FF0000"/>
                </a:solidFill>
                <a:latin typeface="Calibri" panose="020F0502020204030204" pitchFamily="34" charset="0"/>
                <a:cs typeface="Arial" charset="0"/>
              </a:rPr>
              <a:t>i 27/15</a:t>
            </a:r>
            <a:r>
              <a:rPr lang="hr-HR" sz="1100" dirty="0" smtClean="0">
                <a:latin typeface="Calibri" panose="020F0502020204030204" pitchFamily="34" charset="0"/>
                <a:cs typeface="Arial" charset="0"/>
              </a:rPr>
              <a:t>);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hr-HR" sz="1100" dirty="0" smtClean="0">
                <a:latin typeface="Calibri" panose="020F0502020204030204" pitchFamily="34" charset="0"/>
                <a:cs typeface="Arial" charset="0"/>
              </a:rPr>
              <a:t>Pravilnik o strogo zaštićenim vrstama („Narodne novine“, br.  144/13);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hr-HR" sz="1100" dirty="0" smtClean="0">
                <a:latin typeface="Calibri" panose="020F0502020204030204" pitchFamily="34" charset="0"/>
                <a:cs typeface="Arial" charset="0"/>
              </a:rPr>
              <a:t>Uredba o ekološkoj mreži („Narodne novine“, br. 124/13);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hr-HR" sz="1100" dirty="0" smtClean="0">
                <a:latin typeface="Calibri" panose="020F0502020204030204" pitchFamily="34" charset="0"/>
              </a:rPr>
              <a:t>Pravilnik o ocjeni prihvatljivosti za ekološku mrežu („Narodne novine“ 146/14);</a:t>
            </a:r>
            <a:endParaRPr lang="hr-HR" sz="1100" dirty="0" smtClean="0">
              <a:latin typeface="Calibri" panose="020F0502020204030204" pitchFamily="34" charset="0"/>
              <a:cs typeface="Arial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sz="1100" dirty="0" smtClean="0">
                <a:latin typeface="Calibri" panose="020F0502020204030204" pitchFamily="34" charset="0"/>
              </a:rPr>
              <a:t>Pravilnik o uvjetima za utvrđivanje zona sanitarne zaštite izvorišta („Narodne novine“, br. 66/11 i 47/13);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sz="1100" dirty="0" smtClean="0">
                <a:latin typeface="Calibri" panose="020F0502020204030204" pitchFamily="34" charset="0"/>
              </a:rPr>
              <a:t>Pravilnik o sadržaju akcijskog programa zaštite voda od onečišćenja uzrokovanog nitratima poljoprivrednog podrijetla („Narodne novine“, br.  7/13);</a:t>
            </a:r>
            <a:endParaRPr lang="hr-HR" sz="1100" b="1" dirty="0" smtClean="0">
              <a:latin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sz="1100" dirty="0" smtClean="0">
                <a:latin typeface="Calibri" panose="020F0502020204030204" pitchFamily="34" charset="0"/>
              </a:rPr>
              <a:t>I. Akcijski program zaštite voda od onečišćenja uzrokovanog nitratima poljoprivrednog podrijetla („Narodne novine“, br.  15/13 i </a:t>
            </a:r>
            <a:r>
              <a:rPr lang="hr-HR" sz="1100" b="1" i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22/15</a:t>
            </a:r>
            <a:r>
              <a:rPr lang="hr-HR" sz="11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);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sz="1100" dirty="0" smtClean="0">
                <a:latin typeface="Calibri" panose="020F0502020204030204" pitchFamily="34" charset="0"/>
              </a:rPr>
              <a:t>Odluka o određivanju ranjivih područja u Republici Hrvatskoj („Narodne novine“, br. 130/12);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sz="1100" dirty="0" smtClean="0">
                <a:latin typeface="Calibri" panose="020F0502020204030204" pitchFamily="34" charset="0"/>
              </a:rPr>
              <a:t>Pravilnik o obveznom označavanju i registraciji svinja („Narodne novine“ 51/2007, 50/08, 156/08, 148/09, 12/11);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vi-VN" sz="1100" dirty="0" smtClean="0">
                <a:latin typeface="Calibri" panose="020F0502020204030204" pitchFamily="34" charset="0"/>
              </a:rPr>
              <a:t>Pravilnik o provođenju obveznog označavanja i registracije goveda („Narodne novine“ 108/13 </a:t>
            </a:r>
            <a:r>
              <a:rPr lang="hr-HR" sz="1100" dirty="0" smtClean="0">
                <a:latin typeface="Calibri" panose="020F0502020204030204" pitchFamily="34" charset="0"/>
              </a:rPr>
              <a:t>);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vi-VN" sz="1100" dirty="0">
                <a:latin typeface="Calibri" panose="020F0502020204030204" pitchFamily="34" charset="0"/>
              </a:rPr>
              <a:t>Pravilnik o provođenju obveznog označavanja i registracije ovaca i koza („Narodne novine“ 111/07, 154/08, 9/10, 110/10</a:t>
            </a:r>
            <a:r>
              <a:rPr lang="vi-VN" sz="1100" dirty="0" smtClean="0">
                <a:latin typeface="Calibri" panose="020F0502020204030204" pitchFamily="34" charset="0"/>
              </a:rPr>
              <a:t>)</a:t>
            </a:r>
            <a:r>
              <a:rPr lang="hr-HR" sz="1100" dirty="0" smtClean="0">
                <a:latin typeface="Calibri" panose="020F050202020403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hr-HR" sz="1100" dirty="0" smtClean="0">
              <a:latin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hr-HR" sz="1100" dirty="0" smtClean="0">
              <a:latin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hr-HR" sz="1050" b="1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lang="hr-HR" sz="105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190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8" descr="AP-templat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Subtitle 2"/>
          <p:cNvSpPr txBox="1">
            <a:spLocks/>
          </p:cNvSpPr>
          <p:nvPr/>
        </p:nvSpPr>
        <p:spPr bwMode="auto">
          <a:xfrm>
            <a:off x="762000" y="1447800"/>
            <a:ext cx="7848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endParaRPr lang="hr-HR" sz="2400" dirty="0" smtClean="0">
              <a:solidFill>
                <a:srgbClr val="77933C"/>
              </a:solidFill>
              <a:latin typeface="Calibri" pitchFamily="34" charset="0"/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hr-HR" sz="2400" dirty="0">
              <a:solidFill>
                <a:srgbClr val="77933C"/>
              </a:solidFill>
              <a:latin typeface="Calibri" pitchFamily="34" charset="0"/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hr-HR" sz="2400" dirty="0" smtClean="0">
              <a:solidFill>
                <a:srgbClr val="77933C"/>
              </a:solidFill>
              <a:latin typeface="Calibri" pitchFamily="34" charset="0"/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hr-HR" sz="2400" dirty="0">
              <a:solidFill>
                <a:srgbClr val="77933C"/>
              </a:solidFill>
              <a:latin typeface="Calibri" pitchFamily="34" charset="0"/>
            </a:endParaRPr>
          </a:p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hr-HR" sz="24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HVALA NA PAŽNJI</a:t>
            </a:r>
          </a:p>
          <a:p>
            <a:pPr algn="ctr">
              <a:spcBef>
                <a:spcPct val="20000"/>
              </a:spcBef>
              <a:buFont typeface="Arial" charset="0"/>
              <a:buNone/>
            </a:pPr>
            <a:endParaRPr lang="hr-HR" sz="2400" b="1" dirty="0">
              <a:solidFill>
                <a:schemeClr val="accent6">
                  <a:lumMod val="75000"/>
                </a:schemeClr>
              </a:solidFill>
              <a:latin typeface="Calibri" pitchFamily="34" charset="0"/>
            </a:endParaRPr>
          </a:p>
          <a:p>
            <a:pPr algn="ctr">
              <a:spcBef>
                <a:spcPct val="20000"/>
              </a:spcBef>
              <a:buFont typeface="Arial" charset="0"/>
              <a:buNone/>
            </a:pPr>
            <a:endParaRPr lang="hr-HR" sz="2400" b="1" dirty="0" smtClean="0">
              <a:solidFill>
                <a:schemeClr val="accent6">
                  <a:lumMod val="75000"/>
                </a:schemeClr>
              </a:solidFill>
              <a:latin typeface="Calibri" pitchFamily="34" charset="0"/>
            </a:endParaRPr>
          </a:p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hr-HR" sz="160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Hrvoje Šmintić dipl. ing agr.</a:t>
            </a:r>
          </a:p>
        </p:txBody>
      </p:sp>
    </p:spTree>
    <p:extLst>
      <p:ext uri="{BB962C8B-B14F-4D97-AF65-F5344CB8AC3E}">
        <p14:creationId xmlns:p14="http://schemas.microsoft.com/office/powerpoint/2010/main" val="288076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8" descr="AP-templat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Subtitle 2"/>
          <p:cNvSpPr txBox="1">
            <a:spLocks/>
          </p:cNvSpPr>
          <p:nvPr/>
        </p:nvSpPr>
        <p:spPr bwMode="auto">
          <a:xfrm>
            <a:off x="0" y="764704"/>
            <a:ext cx="9144000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hr-HR" sz="22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Nepoštivanja pravila </a:t>
            </a:r>
            <a:r>
              <a:rPr lang="hr-HR" sz="22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VS </a:t>
            </a:r>
            <a:r>
              <a:rPr lang="hr-HR" sz="20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(Pravilnik o višestrukoj sukladnosti - NN 32/15):</a:t>
            </a:r>
          </a:p>
          <a:p>
            <a:pPr algn="just"/>
            <a:r>
              <a:rPr lang="hr-HR" sz="1600" b="1" dirty="0">
                <a:latin typeface="Calibri" panose="020F0502020204030204" pitchFamily="34" charset="0"/>
              </a:rPr>
              <a:t>»Nesukladnost« </a:t>
            </a:r>
            <a:r>
              <a:rPr lang="hr-HR" sz="1600" dirty="0">
                <a:latin typeface="Calibri" panose="020F0502020204030204" pitchFamily="34" charset="0"/>
              </a:rPr>
              <a:t>znači postupanje Obveznika na način da </a:t>
            </a:r>
            <a:r>
              <a:rPr lang="hr-HR" sz="1600" b="1" dirty="0">
                <a:latin typeface="Calibri" panose="020F0502020204030204" pitchFamily="34" charset="0"/>
              </a:rPr>
              <a:t>ne ispunjava jedan ili više zahtjeva i/ili uvjeta višestruke sukladnosti </a:t>
            </a:r>
            <a:endParaRPr lang="hr-HR" sz="1600" b="1" dirty="0" smtClean="0">
              <a:latin typeface="Calibri" panose="020F0502020204030204" pitchFamily="34" charset="0"/>
            </a:endParaRPr>
          </a:p>
          <a:p>
            <a:pPr algn="just"/>
            <a:endParaRPr lang="hr-HR" sz="600" b="1" dirty="0">
              <a:latin typeface="Calibri" panose="020F0502020204030204" pitchFamily="34" charset="0"/>
            </a:endParaRPr>
          </a:p>
          <a:p>
            <a:pPr algn="just"/>
            <a:r>
              <a:rPr lang="hr-HR" sz="1600" b="1" dirty="0" smtClean="0">
                <a:latin typeface="Calibri" panose="020F0502020204030204" pitchFamily="34" charset="0"/>
              </a:rPr>
              <a:t>»</a:t>
            </a:r>
            <a:r>
              <a:rPr lang="hr-HR" sz="1600" b="1" dirty="0">
                <a:latin typeface="Calibri" panose="020F0502020204030204" pitchFamily="34" charset="0"/>
              </a:rPr>
              <a:t>Ponovljena nesukladnost« </a:t>
            </a:r>
            <a:r>
              <a:rPr lang="hr-HR" sz="1600" dirty="0">
                <a:latin typeface="Calibri" panose="020F0502020204030204" pitchFamily="34" charset="0"/>
              </a:rPr>
              <a:t>znači nesukladnost sa istim zahtjevom i/ili uvjetom višestruke sukladnosti koja </a:t>
            </a:r>
            <a:r>
              <a:rPr lang="hr-HR" sz="1600" b="1" dirty="0">
                <a:latin typeface="Calibri" panose="020F0502020204030204" pitchFamily="34" charset="0"/>
              </a:rPr>
              <a:t>je utvrđena više od jednog puta kod istog Obveznika u razdoblju od tri uzastopne kalendarske godine pod uvjetom da je Obveznik bio obaviješten o prethodnoj nesukladnosti te je imao mogućnost poduzeti potrebne mjere u svrhu otklanjanja prethodne nesukladnosti</a:t>
            </a:r>
            <a:r>
              <a:rPr lang="hr-HR" sz="1600" b="1" dirty="0" smtClean="0">
                <a:latin typeface="Calibri" panose="020F0502020204030204" pitchFamily="34" charset="0"/>
              </a:rPr>
              <a:t>.</a:t>
            </a:r>
          </a:p>
          <a:p>
            <a:pPr algn="just"/>
            <a:endParaRPr lang="hr-HR" sz="600" b="1" dirty="0">
              <a:latin typeface="Calibri" panose="020F0502020204030204" pitchFamily="34" charset="0"/>
            </a:endParaRPr>
          </a:p>
          <a:p>
            <a:pPr algn="just"/>
            <a:r>
              <a:rPr lang="hr-HR" sz="1600" b="1" dirty="0" smtClean="0">
                <a:latin typeface="Calibri" panose="020F0502020204030204" pitchFamily="34" charset="0"/>
              </a:rPr>
              <a:t>»</a:t>
            </a:r>
            <a:r>
              <a:rPr lang="hr-HR" sz="1600" b="1" dirty="0">
                <a:latin typeface="Calibri" panose="020F0502020204030204" pitchFamily="34" charset="0"/>
              </a:rPr>
              <a:t>Opseg nesukladnosti« </a:t>
            </a:r>
            <a:r>
              <a:rPr lang="hr-HR" sz="1600" dirty="0">
                <a:latin typeface="Calibri" panose="020F0502020204030204" pitchFamily="34" charset="0"/>
              </a:rPr>
              <a:t>određuje se prema tome </a:t>
            </a:r>
            <a:r>
              <a:rPr lang="hr-HR" sz="1600" b="1" dirty="0">
                <a:latin typeface="Calibri" panose="020F0502020204030204" pitchFamily="34" charset="0"/>
              </a:rPr>
              <a:t>jesu li posljedice nesukladnosti proširene izvan gospodarstva Obveznika ili su ograničene samo na gospodarstvo Obveznika na kojem je nesukladnost </a:t>
            </a:r>
            <a:r>
              <a:rPr lang="hr-HR" sz="1600" b="1" dirty="0" smtClean="0">
                <a:latin typeface="Calibri" panose="020F0502020204030204" pitchFamily="34" charset="0"/>
              </a:rPr>
              <a:t>utvrđena.</a:t>
            </a:r>
          </a:p>
          <a:p>
            <a:pPr algn="just"/>
            <a:endParaRPr lang="hr-HR" sz="600" b="1" dirty="0">
              <a:latin typeface="Calibri" panose="020F0502020204030204" pitchFamily="34" charset="0"/>
            </a:endParaRPr>
          </a:p>
          <a:p>
            <a:pPr algn="just"/>
            <a:r>
              <a:rPr lang="hr-HR" sz="1600" b="1" dirty="0" smtClean="0">
                <a:latin typeface="Calibri" panose="020F0502020204030204" pitchFamily="34" charset="0"/>
              </a:rPr>
              <a:t>»</a:t>
            </a:r>
            <a:r>
              <a:rPr lang="hr-HR" sz="1600" b="1" dirty="0">
                <a:latin typeface="Calibri" panose="020F0502020204030204" pitchFamily="34" charset="0"/>
              </a:rPr>
              <a:t>Ozbiljnost nesukladnosti« </a:t>
            </a:r>
            <a:r>
              <a:rPr lang="hr-HR" sz="1600" dirty="0">
                <a:latin typeface="Calibri" panose="020F0502020204030204" pitchFamily="34" charset="0"/>
              </a:rPr>
              <a:t>ovisi o težini i važnosti posljedica nesukladnosti s određenim zahtjevom i/ili uvjetom višestruke sukladnosti. Ozbiljnost nesukladnosti </a:t>
            </a:r>
            <a:r>
              <a:rPr lang="hr-HR" sz="1600" b="1" dirty="0">
                <a:latin typeface="Calibri" panose="020F0502020204030204" pitchFamily="34" charset="0"/>
              </a:rPr>
              <a:t>se procjenjuje kroz četiri stupnja: vrlo mala, mala, srednja i </a:t>
            </a:r>
            <a:r>
              <a:rPr lang="hr-HR" sz="1600" b="1" dirty="0" smtClean="0">
                <a:latin typeface="Calibri" panose="020F0502020204030204" pitchFamily="34" charset="0"/>
              </a:rPr>
              <a:t>velika.</a:t>
            </a:r>
          </a:p>
          <a:p>
            <a:pPr algn="just"/>
            <a:endParaRPr lang="hr-HR" sz="600" b="1" dirty="0">
              <a:latin typeface="Calibri" panose="020F0502020204030204" pitchFamily="34" charset="0"/>
            </a:endParaRPr>
          </a:p>
          <a:p>
            <a:pPr algn="just"/>
            <a:r>
              <a:rPr lang="hr-HR" sz="1600" b="1" dirty="0">
                <a:latin typeface="Calibri" panose="020F0502020204030204" pitchFamily="34" charset="0"/>
              </a:rPr>
              <a:t>»Trajanje nesukladnosti« </a:t>
            </a:r>
            <a:r>
              <a:rPr lang="hr-HR" sz="1600" dirty="0">
                <a:latin typeface="Calibri" panose="020F0502020204030204" pitchFamily="34" charset="0"/>
              </a:rPr>
              <a:t>ovisi o dužini trajanja učinka nesukladnosti ili o mogućnosti uklanjanja posljedice nesukladnosti. Trajnost nesukladnosti definira se </a:t>
            </a:r>
            <a:r>
              <a:rPr lang="hr-HR" sz="1600" b="1" dirty="0">
                <a:latin typeface="Calibri" panose="020F0502020204030204" pitchFamily="34" charset="0"/>
              </a:rPr>
              <a:t>kao »popravljiva« ako se njeni učinci ili posljedice mogu popraviti i »trajna« ako se njeni učinci ili posljedice ne mogu popraviti</a:t>
            </a:r>
            <a:r>
              <a:rPr lang="hr-HR" sz="1600" b="1" dirty="0" smtClean="0">
                <a:latin typeface="Calibri" panose="020F0502020204030204" pitchFamily="34" charset="0"/>
              </a:rPr>
              <a:t>.</a:t>
            </a:r>
          </a:p>
          <a:p>
            <a:pPr algn="just"/>
            <a:endParaRPr lang="hr-HR" sz="600" b="1" dirty="0">
              <a:latin typeface="Calibri" panose="020F0502020204030204" pitchFamily="34" charset="0"/>
            </a:endParaRPr>
          </a:p>
          <a:p>
            <a:pPr algn="just"/>
            <a:r>
              <a:rPr lang="hr-HR" sz="1600" b="1" dirty="0" smtClean="0">
                <a:latin typeface="Calibri" panose="020F0502020204030204" pitchFamily="34" charset="0"/>
              </a:rPr>
              <a:t>»</a:t>
            </a:r>
            <a:r>
              <a:rPr lang="hr-HR" sz="1600" b="1" dirty="0">
                <a:latin typeface="Calibri" panose="020F0502020204030204" pitchFamily="34" charset="0"/>
              </a:rPr>
              <a:t>Namjera« </a:t>
            </a:r>
            <a:r>
              <a:rPr lang="hr-HR" sz="1600" dirty="0">
                <a:latin typeface="Calibri" panose="020F0502020204030204" pitchFamily="34" charset="0"/>
              </a:rPr>
              <a:t>ovisi o tome da li je </a:t>
            </a:r>
            <a:r>
              <a:rPr lang="hr-HR" sz="1600" b="1" dirty="0">
                <a:latin typeface="Calibri" panose="020F0502020204030204" pitchFamily="34" charset="0"/>
              </a:rPr>
              <a:t>Obveznik postupio suprotno odredbama o usklađenosti sa zahtjevima uslijed NEMARA ili s NAMJEROM</a:t>
            </a:r>
            <a:r>
              <a:rPr lang="hr-HR" sz="1600" b="1" dirty="0" smtClean="0">
                <a:latin typeface="Calibri" panose="020F0502020204030204" pitchFamily="34" charset="0"/>
              </a:rPr>
              <a:t>.</a:t>
            </a:r>
          </a:p>
          <a:p>
            <a:pPr algn="just"/>
            <a:endParaRPr lang="hr-HR" sz="600" b="1" dirty="0">
              <a:latin typeface="Calibri" panose="020F0502020204030204" pitchFamily="34" charset="0"/>
            </a:endParaRPr>
          </a:p>
          <a:p>
            <a:pPr algn="just"/>
            <a:r>
              <a:rPr lang="hr-HR" sz="1600" b="1" dirty="0" smtClean="0">
                <a:latin typeface="Calibri" panose="020F0502020204030204" pitchFamily="34" charset="0"/>
              </a:rPr>
              <a:t>»</a:t>
            </a:r>
            <a:r>
              <a:rPr lang="hr-HR" sz="1600" b="1" dirty="0">
                <a:latin typeface="Calibri" panose="020F0502020204030204" pitchFamily="34" charset="0"/>
              </a:rPr>
              <a:t>Postupanjem iz nemara« </a:t>
            </a:r>
            <a:r>
              <a:rPr lang="hr-HR" sz="1600" dirty="0">
                <a:latin typeface="Calibri" panose="020F0502020204030204" pitchFamily="34" charset="0"/>
              </a:rPr>
              <a:t>smatra se kada </a:t>
            </a:r>
            <a:r>
              <a:rPr lang="hr-HR" sz="1600" b="1" dirty="0">
                <a:latin typeface="Calibri" panose="020F0502020204030204" pitchFamily="34" charset="0"/>
              </a:rPr>
              <a:t>Obveznik ne ispuni neki od zahtjeva i/ili uvjeta višestruke sukladnosti na način da nije primijenio uobičajenu pažnju, brigu ili stručnost</a:t>
            </a:r>
            <a:r>
              <a:rPr lang="hr-HR" sz="1600" b="1" dirty="0" smtClean="0">
                <a:latin typeface="Calibri" panose="020F0502020204030204" pitchFamily="34" charset="0"/>
              </a:rPr>
              <a:t>.</a:t>
            </a:r>
          </a:p>
          <a:p>
            <a:pPr algn="just"/>
            <a:endParaRPr lang="hr-HR" sz="600" b="1" dirty="0">
              <a:latin typeface="Calibri" panose="020F0502020204030204" pitchFamily="34" charset="0"/>
            </a:endParaRPr>
          </a:p>
          <a:p>
            <a:pPr algn="just"/>
            <a:r>
              <a:rPr lang="hr-HR" sz="1600" b="1" dirty="0" smtClean="0">
                <a:latin typeface="Calibri" panose="020F0502020204030204" pitchFamily="34" charset="0"/>
              </a:rPr>
              <a:t>»</a:t>
            </a:r>
            <a:r>
              <a:rPr lang="hr-HR" sz="1600" b="1" dirty="0">
                <a:latin typeface="Calibri" panose="020F0502020204030204" pitchFamily="34" charset="0"/>
              </a:rPr>
              <a:t>Postupanjem iz namjere« </a:t>
            </a:r>
            <a:r>
              <a:rPr lang="hr-HR" sz="1600" dirty="0">
                <a:latin typeface="Calibri" panose="020F0502020204030204" pitchFamily="34" charset="0"/>
              </a:rPr>
              <a:t>smatra se kada </a:t>
            </a:r>
            <a:r>
              <a:rPr lang="hr-HR" sz="1600" b="1" dirty="0">
                <a:latin typeface="Calibri" panose="020F0502020204030204" pitchFamily="34" charset="0"/>
              </a:rPr>
              <a:t>Obveznik ne ispuni neki od zahtjeva i/ili uvjeta višestruke sukladnosti pri čemu je svjestan toga što čini kao i mogućih posljedica svojih postupaka.</a:t>
            </a:r>
          </a:p>
          <a:p>
            <a:pPr>
              <a:spcBef>
                <a:spcPct val="20000"/>
              </a:spcBef>
            </a:pPr>
            <a:endParaRPr lang="hr-HR" sz="24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hr-HR" sz="1600" dirty="0">
              <a:latin typeface="Calibri" pitchFamily="34" charset="0"/>
            </a:endParaRPr>
          </a:p>
        </p:txBody>
      </p:sp>
      <p:sp>
        <p:nvSpPr>
          <p:cNvPr id="3076" name="TextBox 7"/>
          <p:cNvSpPr txBox="1">
            <a:spLocks noChangeArrowheads="1"/>
          </p:cNvSpPr>
          <p:nvPr/>
        </p:nvSpPr>
        <p:spPr bwMode="auto">
          <a:xfrm>
            <a:off x="4800600" y="381000"/>
            <a:ext cx="4191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hr-HR" sz="1400" dirty="0" smtClean="0">
                <a:solidFill>
                  <a:srgbClr val="77933C"/>
                </a:solidFill>
                <a:latin typeface="Calibri" pitchFamily="34" charset="0"/>
              </a:rPr>
              <a:t>Ocijene kršenja Višestruke sukladnosti</a:t>
            </a:r>
            <a:endParaRPr lang="en-US" sz="1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190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0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0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07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07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07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8" descr="AP-templat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TextBox 7"/>
          <p:cNvSpPr txBox="1">
            <a:spLocks noChangeArrowheads="1"/>
          </p:cNvSpPr>
          <p:nvPr/>
        </p:nvSpPr>
        <p:spPr bwMode="auto">
          <a:xfrm>
            <a:off x="4800600" y="381000"/>
            <a:ext cx="4191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hr-HR" sz="1400" dirty="0" smtClean="0">
                <a:solidFill>
                  <a:srgbClr val="77933C"/>
                </a:solidFill>
                <a:latin typeface="Calibri" pitchFamily="34" charset="0"/>
              </a:rPr>
              <a:t>Ocjene kršenja iz NEMARA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 bwMode="auto">
          <a:xfrm>
            <a:off x="33671" y="957942"/>
            <a:ext cx="9036496" cy="5878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hr-HR" sz="24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Sankcije </a:t>
            </a:r>
            <a:r>
              <a:rPr lang="hr-HR" sz="24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za nepoštivanja pravila </a:t>
            </a:r>
            <a:r>
              <a:rPr lang="hr-HR" sz="24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VS (</a:t>
            </a:r>
            <a:r>
              <a:rPr lang="hr-HR" sz="20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Dodatak III - NN 32/15)</a:t>
            </a:r>
            <a:r>
              <a:rPr lang="hr-HR" sz="24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:</a:t>
            </a:r>
            <a:endParaRPr lang="en-US" sz="2000" dirty="0" smtClean="0">
              <a:latin typeface="Calibri" pitchFamily="34" charset="0"/>
            </a:endParaRPr>
          </a:p>
          <a:p>
            <a:r>
              <a:rPr lang="hr-HR" sz="2000" dirty="0" smtClean="0">
                <a:latin typeface="Calibri" panose="020F0502020204030204" pitchFamily="34" charset="0"/>
              </a:rPr>
              <a:t>Sankcije se određuju se u skladu s smjernicama Agenciji za plaćanja za utvrđivanje umanjenja plaćanja u </a:t>
            </a:r>
            <a:r>
              <a:rPr lang="hr-HR" sz="2000" b="1" dirty="0" smtClean="0">
                <a:latin typeface="Calibri" panose="020F0502020204030204" pitchFamily="34" charset="0"/>
              </a:rPr>
              <a:t>matricama umanjenja plaćanja za kršenje postupanjem iz:</a:t>
            </a:r>
            <a:endParaRPr lang="hr-HR" sz="2000" b="1" dirty="0">
              <a:latin typeface="Calibri" panose="020F0502020204030204" pitchFamily="34" charset="0"/>
            </a:endParaRPr>
          </a:p>
          <a:p>
            <a:r>
              <a:rPr lang="hr-HR" sz="2000" b="1" dirty="0" smtClean="0">
                <a:latin typeface="Calibri" panose="020F0502020204030204" pitchFamily="34" charset="0"/>
              </a:rPr>
              <a:t> 	 - NEMARA</a:t>
            </a:r>
            <a:endParaRPr lang="hr-HR" sz="2000" dirty="0" smtClean="0">
              <a:latin typeface="Calibri" panose="020F0502020204030204" pitchFamily="34" charset="0"/>
            </a:endParaRPr>
          </a:p>
          <a:p>
            <a:endParaRPr lang="hr-HR" sz="2000" dirty="0" smtClean="0">
              <a:latin typeface="Calibri" panose="020F0502020204030204" pitchFamily="34" charset="0"/>
            </a:endParaRPr>
          </a:p>
          <a:p>
            <a:endParaRPr lang="hr-HR" sz="2000" dirty="0" smtClean="0">
              <a:latin typeface="Calibri" panose="020F0502020204030204" pitchFamily="34" charset="0"/>
            </a:endParaRPr>
          </a:p>
          <a:p>
            <a:endParaRPr lang="hr-HR" sz="2000" dirty="0" smtClean="0">
              <a:latin typeface="Calibri" panose="020F0502020204030204" pitchFamily="34" charset="0"/>
            </a:endParaRPr>
          </a:p>
          <a:p>
            <a:endParaRPr lang="hr-HR" sz="2000" dirty="0">
              <a:latin typeface="Calibri" panose="020F0502020204030204" pitchFamily="34" charset="0"/>
            </a:endParaRPr>
          </a:p>
          <a:p>
            <a:endParaRPr lang="hr-HR" sz="2000" dirty="0" smtClean="0">
              <a:latin typeface="Calibri" panose="020F0502020204030204" pitchFamily="34" charset="0"/>
            </a:endParaRPr>
          </a:p>
          <a:p>
            <a:endParaRPr lang="hr-HR" sz="2000" dirty="0" smtClean="0">
              <a:latin typeface="Calibri" panose="020F0502020204030204" pitchFamily="34" charset="0"/>
            </a:endParaRPr>
          </a:p>
          <a:p>
            <a:endParaRPr lang="hr-HR" sz="2000" dirty="0">
              <a:latin typeface="Calibri" panose="020F0502020204030204" pitchFamily="34" charset="0"/>
            </a:endParaRPr>
          </a:p>
          <a:p>
            <a:endParaRPr lang="hr-HR" sz="2000" dirty="0" smtClean="0">
              <a:latin typeface="Calibri" panose="020F0502020204030204" pitchFamily="34" charset="0"/>
            </a:endParaRPr>
          </a:p>
          <a:p>
            <a:endParaRPr lang="hr-HR" sz="2000" dirty="0">
              <a:latin typeface="Calibri" panose="020F0502020204030204" pitchFamily="34" charset="0"/>
            </a:endParaRPr>
          </a:p>
          <a:p>
            <a:endParaRPr lang="hr-HR" sz="2000" dirty="0" smtClean="0">
              <a:latin typeface="Calibri" panose="020F0502020204030204" pitchFamily="34" charset="0"/>
            </a:endParaRPr>
          </a:p>
          <a:p>
            <a:endParaRPr lang="hr-HR" sz="2000" dirty="0">
              <a:latin typeface="Calibri" panose="020F0502020204030204" pitchFamily="34" charset="0"/>
            </a:endParaRPr>
          </a:p>
          <a:p>
            <a:endParaRPr lang="hr-HR" sz="2000" dirty="0" smtClean="0">
              <a:latin typeface="Calibri" panose="020F0502020204030204" pitchFamily="34" charset="0"/>
            </a:endParaRPr>
          </a:p>
          <a:p>
            <a:endParaRPr lang="hr-HR" sz="2000" dirty="0" smtClean="0">
              <a:latin typeface="Calibri" panose="020F0502020204030204" pitchFamily="34" charset="0"/>
            </a:endParaRPr>
          </a:p>
          <a:p>
            <a:r>
              <a:rPr lang="hr-HR" sz="2000" dirty="0" smtClean="0">
                <a:latin typeface="Calibri" panose="020F0502020204030204" pitchFamily="34" charset="0"/>
              </a:rPr>
              <a:t>- Agencija </a:t>
            </a:r>
            <a:r>
              <a:rPr lang="hr-HR" sz="2000" dirty="0">
                <a:latin typeface="Calibri" panose="020F0502020204030204" pitchFamily="34" charset="0"/>
              </a:rPr>
              <a:t>za plaćanja će obavijestiti obveznika da će se svako daljnje ponavljanje utvrđene nesukladnosti smatrati </a:t>
            </a:r>
            <a:r>
              <a:rPr lang="hr-HR" sz="2000" dirty="0" smtClean="0">
                <a:latin typeface="Calibri" panose="020F0502020204030204" pitchFamily="34" charset="0"/>
              </a:rPr>
              <a:t>namjernim (od </a:t>
            </a:r>
            <a:r>
              <a:rPr lang="hr-HR" sz="2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15, 27, 36% </a:t>
            </a:r>
            <a:r>
              <a:rPr lang="hr-HR" sz="2000" dirty="0" smtClean="0">
                <a:latin typeface="Calibri" panose="020F0502020204030204" pitchFamily="34" charset="0"/>
              </a:rPr>
              <a:t>….) ili …</a:t>
            </a:r>
            <a:endParaRPr lang="hr-HR" sz="2000" dirty="0">
              <a:latin typeface="Calibri" panose="020F0502020204030204" pitchFamily="34" charset="0"/>
            </a:endParaRPr>
          </a:p>
          <a:p>
            <a:endParaRPr lang="hr-HR" sz="2000" dirty="0">
              <a:latin typeface="Calibri" panose="020F050202020403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669" y="2276872"/>
            <a:ext cx="8572500" cy="402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1190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8" descr="AP-templat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TextBox 7"/>
          <p:cNvSpPr txBox="1">
            <a:spLocks noChangeArrowheads="1"/>
          </p:cNvSpPr>
          <p:nvPr/>
        </p:nvSpPr>
        <p:spPr bwMode="auto">
          <a:xfrm>
            <a:off x="4800600" y="381000"/>
            <a:ext cx="4191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hr-HR" sz="1400" dirty="0">
                <a:solidFill>
                  <a:srgbClr val="77933C"/>
                </a:solidFill>
                <a:latin typeface="Calibri" pitchFamily="34" charset="0"/>
              </a:rPr>
              <a:t>Ocjene kršenja iz </a:t>
            </a:r>
            <a:r>
              <a:rPr lang="hr-HR" sz="1400" dirty="0" smtClean="0">
                <a:solidFill>
                  <a:srgbClr val="77933C"/>
                </a:solidFill>
                <a:latin typeface="Calibri" pitchFamily="34" charset="0"/>
              </a:rPr>
              <a:t>NAMJERE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251520" y="935697"/>
            <a:ext cx="8496944" cy="594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hr-HR" sz="2400" b="1" dirty="0" smtClean="0">
                <a:latin typeface="Calibri" panose="020F0502020204030204" pitchFamily="34" charset="0"/>
              </a:rPr>
              <a:t>- NAMJERE</a:t>
            </a:r>
          </a:p>
          <a:p>
            <a:pPr algn="ctr">
              <a:spcBef>
                <a:spcPct val="20000"/>
              </a:spcBef>
            </a:pPr>
            <a:endParaRPr lang="hr-HR" sz="2400" b="1" dirty="0" smtClean="0">
              <a:latin typeface="Calibri" panose="020F0502020204030204" pitchFamily="34" charset="0"/>
            </a:endParaRPr>
          </a:p>
          <a:p>
            <a:pPr marL="285750" indent="-285750">
              <a:spcBef>
                <a:spcPct val="20000"/>
              </a:spcBef>
              <a:buFontTx/>
              <a:buChar char="-"/>
            </a:pPr>
            <a:endParaRPr lang="hr-HR" sz="2400" b="1" dirty="0" smtClean="0">
              <a:latin typeface="Calibri" panose="020F0502020204030204" pitchFamily="34" charset="0"/>
            </a:endParaRPr>
          </a:p>
          <a:p>
            <a:pPr marL="285750" indent="-285750">
              <a:spcBef>
                <a:spcPct val="20000"/>
              </a:spcBef>
              <a:buFontTx/>
              <a:buChar char="-"/>
            </a:pPr>
            <a:endParaRPr lang="hr-HR" sz="2400" b="1" dirty="0">
              <a:latin typeface="Calibri" panose="020F0502020204030204" pitchFamily="34" charset="0"/>
            </a:endParaRPr>
          </a:p>
          <a:p>
            <a:pPr marL="285750" indent="-285750">
              <a:spcBef>
                <a:spcPct val="20000"/>
              </a:spcBef>
              <a:buFontTx/>
              <a:buChar char="-"/>
            </a:pPr>
            <a:endParaRPr lang="hr-HR" sz="2400" b="1" dirty="0" smtClean="0">
              <a:latin typeface="Calibri" panose="020F0502020204030204" pitchFamily="34" charset="0"/>
            </a:endParaRPr>
          </a:p>
          <a:p>
            <a:pPr marL="285750" indent="-285750">
              <a:spcBef>
                <a:spcPct val="20000"/>
              </a:spcBef>
              <a:buFontTx/>
              <a:buChar char="-"/>
            </a:pPr>
            <a:endParaRPr lang="hr-HR" sz="2400" b="1" dirty="0">
              <a:latin typeface="Calibri" panose="020F0502020204030204" pitchFamily="34" charset="0"/>
            </a:endParaRPr>
          </a:p>
          <a:p>
            <a:pPr marL="285750" indent="-285750">
              <a:spcBef>
                <a:spcPct val="20000"/>
              </a:spcBef>
              <a:buFontTx/>
              <a:buChar char="-"/>
            </a:pPr>
            <a:endParaRPr lang="hr-HR" sz="2400" b="1" dirty="0" smtClean="0">
              <a:latin typeface="Calibri" panose="020F0502020204030204" pitchFamily="34" charset="0"/>
            </a:endParaRPr>
          </a:p>
          <a:p>
            <a:pPr marL="285750" indent="-285750">
              <a:spcBef>
                <a:spcPct val="20000"/>
              </a:spcBef>
              <a:buFontTx/>
              <a:buChar char="-"/>
            </a:pPr>
            <a:endParaRPr lang="hr-HR" sz="2400" b="1" dirty="0">
              <a:latin typeface="Calibri" panose="020F0502020204030204" pitchFamily="34" charset="0"/>
            </a:endParaRPr>
          </a:p>
          <a:p>
            <a:pPr marL="285750" indent="-285750">
              <a:spcBef>
                <a:spcPct val="20000"/>
              </a:spcBef>
              <a:buFontTx/>
              <a:buChar char="-"/>
            </a:pPr>
            <a:endParaRPr lang="hr-HR" sz="2400" b="1" dirty="0" smtClean="0">
              <a:latin typeface="Calibri" panose="020F0502020204030204" pitchFamily="34" charset="0"/>
            </a:endParaRPr>
          </a:p>
          <a:p>
            <a:pPr marL="285750" indent="-285750">
              <a:spcBef>
                <a:spcPct val="20000"/>
              </a:spcBef>
              <a:buFontTx/>
              <a:buChar char="-"/>
            </a:pPr>
            <a:endParaRPr lang="hr-HR" sz="2400" b="1" dirty="0">
              <a:latin typeface="Calibri" panose="020F0502020204030204" pitchFamily="34" charset="0"/>
            </a:endParaRPr>
          </a:p>
          <a:p>
            <a:pPr algn="just">
              <a:spcBef>
                <a:spcPct val="20000"/>
              </a:spcBef>
            </a:pPr>
            <a:endParaRPr lang="hr-HR" sz="2400" b="1" dirty="0">
              <a:latin typeface="Calibri" panose="020F0502020204030204" pitchFamily="34" charset="0"/>
            </a:endParaRPr>
          </a:p>
          <a:p>
            <a:pPr algn="just">
              <a:spcBef>
                <a:spcPct val="20000"/>
              </a:spcBef>
            </a:pPr>
            <a:r>
              <a:rPr lang="hr-HR" sz="2400" b="1" dirty="0" smtClean="0">
                <a:latin typeface="Calibri" panose="020F0502020204030204" pitchFamily="34" charset="0"/>
              </a:rPr>
              <a:t>- </a:t>
            </a:r>
            <a:r>
              <a:rPr lang="hr-HR" sz="2000" b="1" dirty="0" smtClean="0">
                <a:latin typeface="Calibri" panose="020F0502020204030204" pitchFamily="34" charset="0"/>
              </a:rPr>
              <a:t>sankcije se neće primjenjivati </a:t>
            </a:r>
            <a:r>
              <a:rPr lang="hr-HR" sz="2000" b="1" dirty="0">
                <a:latin typeface="Calibri" panose="020F0502020204030204" pitchFamily="34" charset="0"/>
              </a:rPr>
              <a:t>na </a:t>
            </a:r>
            <a:r>
              <a:rPr lang="hr-HR" sz="2400" b="1" dirty="0">
                <a:latin typeface="Calibri" panose="020F0502020204030204" pitchFamily="34" charset="0"/>
              </a:rPr>
              <a:t>male poljoprivrednike </a:t>
            </a:r>
            <a:r>
              <a:rPr lang="hr-HR" sz="2000" b="1" dirty="0">
                <a:latin typeface="Calibri" panose="020F0502020204030204" pitchFamily="34" charset="0"/>
              </a:rPr>
              <a:t>definirane u </a:t>
            </a:r>
            <a:r>
              <a:rPr lang="hr-HR" sz="2000" b="1" dirty="0" smtClean="0">
                <a:latin typeface="Calibri" panose="020F0502020204030204" pitchFamily="34" charset="0"/>
              </a:rPr>
              <a:t>Glavi V</a:t>
            </a:r>
            <a:r>
              <a:rPr lang="hr-HR" sz="2000" b="1" dirty="0">
                <a:latin typeface="Calibri" panose="020F0502020204030204" pitchFamily="34" charset="0"/>
              </a:rPr>
              <a:t>. Uredbe (EU) br. </a:t>
            </a:r>
            <a:r>
              <a:rPr lang="hr-HR" sz="2000" b="1" dirty="0" smtClean="0">
                <a:latin typeface="Calibri" panose="020F0502020204030204" pitchFamily="34" charset="0"/>
              </a:rPr>
              <a:t>1307/2013 Program za male poljoprivrednike …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017" y="1628800"/>
            <a:ext cx="823595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1154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8" descr="AP-templat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TextBox 7"/>
          <p:cNvSpPr txBox="1">
            <a:spLocks noChangeArrowheads="1"/>
          </p:cNvSpPr>
          <p:nvPr/>
        </p:nvSpPr>
        <p:spPr bwMode="auto">
          <a:xfrm>
            <a:off x="4800600" y="381000"/>
            <a:ext cx="4191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hr-HR" sz="1400" dirty="0" smtClean="0">
                <a:solidFill>
                  <a:srgbClr val="77933C"/>
                </a:solidFill>
                <a:latin typeface="Calibri" pitchFamily="34" charset="0"/>
              </a:rPr>
              <a:t>Podjela Višestruke sukladnosti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249018" y="908720"/>
            <a:ext cx="8640960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hr-HR" sz="2400" dirty="0" smtClean="0">
                <a:solidFill>
                  <a:srgbClr val="77933C"/>
                </a:solidFill>
                <a:latin typeface="Calibri" pitchFamily="34" charset="0"/>
              </a:rPr>
              <a:t>Područja </a:t>
            </a:r>
            <a:r>
              <a:rPr lang="hr-HR" sz="2400" dirty="0">
                <a:solidFill>
                  <a:srgbClr val="77933C"/>
                </a:solidFill>
                <a:latin typeface="Calibri" pitchFamily="34" charset="0"/>
              </a:rPr>
              <a:t>VS:</a:t>
            </a:r>
            <a:endParaRPr lang="en-US" sz="2400" dirty="0">
              <a:latin typeface="Calibri" pitchFamily="34" charset="0"/>
            </a:endParaRPr>
          </a:p>
          <a:p>
            <a:pPr algn="just"/>
            <a:r>
              <a:rPr lang="hr-HR" sz="2000" b="1" dirty="0" smtClean="0">
                <a:latin typeface="Calibri" panose="020F0502020204030204" pitchFamily="34" charset="0"/>
              </a:rPr>
              <a:t>- sukladno Prilogu II </a:t>
            </a:r>
            <a:r>
              <a:rPr lang="hr-HR" sz="2000" b="1" i="1" dirty="0" smtClean="0">
                <a:latin typeface="Calibri" panose="020F0502020204030204" pitchFamily="34" charset="0"/>
              </a:rPr>
              <a:t>Uredbe </a:t>
            </a:r>
            <a:r>
              <a:rPr lang="hr-HR" sz="2000" b="1" i="1" dirty="0">
                <a:latin typeface="Calibri" panose="020F0502020204030204" pitchFamily="34" charset="0"/>
              </a:rPr>
              <a:t>(EU) br. 1306/2013 </a:t>
            </a:r>
            <a:r>
              <a:rPr lang="hr-HR" sz="2000" b="1" dirty="0" smtClean="0">
                <a:latin typeface="Calibri" panose="020F0502020204030204" pitchFamily="34" charset="0"/>
              </a:rPr>
              <a:t>= Dodatku I i II </a:t>
            </a:r>
            <a:r>
              <a:rPr lang="hr-HR" altLang="sr-Latn-RS" sz="2000" b="1" i="1" dirty="0" smtClean="0">
                <a:latin typeface="Calibri" panose="020F0502020204030204" pitchFamily="34" charset="0"/>
              </a:rPr>
              <a:t>Pravilnika </a:t>
            </a:r>
            <a:r>
              <a:rPr lang="hr-HR" altLang="sr-Latn-RS" sz="2000" b="1" i="1" dirty="0">
                <a:latin typeface="Calibri" panose="020F0502020204030204" pitchFamily="34" charset="0"/>
              </a:rPr>
              <a:t>o višestrukoj sukladnosti </a:t>
            </a:r>
            <a:r>
              <a:rPr lang="hr-HR" altLang="sr-Latn-RS" sz="2000" b="1" i="1" dirty="0" smtClean="0">
                <a:latin typeface="Calibri" panose="020F0502020204030204" pitchFamily="34" charset="0"/>
              </a:rPr>
              <a:t>(„Narodne novine”, br. 32/2015) </a:t>
            </a:r>
            <a:r>
              <a:rPr lang="hr-HR" altLang="sr-Latn-RS" sz="2000" dirty="0" smtClean="0">
                <a:latin typeface="Calibri" panose="020F0502020204030204" pitchFamily="34" charset="0"/>
              </a:rPr>
              <a:t>p</a:t>
            </a:r>
            <a:r>
              <a:rPr lang="hr-HR" sz="2000" dirty="0" smtClean="0">
                <a:latin typeface="Calibri" panose="020F0502020204030204" pitchFamily="34" charset="0"/>
              </a:rPr>
              <a:t>ravila </a:t>
            </a:r>
            <a:r>
              <a:rPr lang="hr-HR" sz="2000" dirty="0">
                <a:latin typeface="Calibri" panose="020F0502020204030204" pitchFamily="34" charset="0"/>
              </a:rPr>
              <a:t>višestruke sukladnosti </a:t>
            </a:r>
            <a:r>
              <a:rPr lang="hr-HR" sz="2000" dirty="0" smtClean="0">
                <a:latin typeface="Calibri" panose="020F0502020204030204" pitchFamily="34" charset="0"/>
              </a:rPr>
              <a:t>(SMR standardi i GAEC uvjeti) su slijedeća:</a:t>
            </a:r>
            <a:endParaRPr lang="hr-HR" sz="2000" dirty="0">
              <a:latin typeface="Calibri" panose="020F0502020204030204" pitchFamily="34" charset="0"/>
            </a:endParaRPr>
          </a:p>
          <a:p>
            <a:pPr algn="just"/>
            <a:endParaRPr lang="hr-HR" sz="2000" dirty="0">
              <a:latin typeface="Calibri" panose="020F0502020204030204" pitchFamily="34" charset="0"/>
            </a:endParaRPr>
          </a:p>
          <a:p>
            <a:pPr algn="just"/>
            <a:endParaRPr lang="hr-HR" sz="2000" dirty="0">
              <a:latin typeface="Calibri" panose="020F0502020204030204" pitchFamily="34" charset="0"/>
            </a:endParaRPr>
          </a:p>
          <a:p>
            <a:pPr marL="457200" indent="-457200" algn="just">
              <a:buAutoNum type="alphaLcParenBoth"/>
            </a:pPr>
            <a:r>
              <a:rPr lang="hr-HR" sz="2400" b="1" dirty="0" smtClean="0">
                <a:latin typeface="Calibri" panose="020F0502020204030204" pitchFamily="34" charset="0"/>
              </a:rPr>
              <a:t>područje - okoliš</a:t>
            </a:r>
            <a:r>
              <a:rPr lang="hr-HR" sz="2400" b="1" dirty="0">
                <a:latin typeface="Calibri" panose="020F0502020204030204" pitchFamily="34" charset="0"/>
              </a:rPr>
              <a:t>, klimatske promjene i dobro poljoprivredno stanje </a:t>
            </a:r>
            <a:r>
              <a:rPr lang="hr-HR" sz="2400" b="1" dirty="0" smtClean="0">
                <a:latin typeface="Calibri" panose="020F0502020204030204" pitchFamily="34" charset="0"/>
              </a:rPr>
              <a:t>zemljišta:</a:t>
            </a:r>
          </a:p>
          <a:p>
            <a:pPr lvl="2" algn="just"/>
            <a:r>
              <a:rPr lang="hr-HR" sz="2400" b="1" dirty="0" smtClean="0">
                <a:latin typeface="Calibri" panose="020F0502020204030204" pitchFamily="34" charset="0"/>
              </a:rPr>
              <a:t> - SMR 1, 2 i 3 </a:t>
            </a:r>
            <a:endParaRPr lang="hr-HR" sz="2400" b="1" dirty="0">
              <a:latin typeface="Calibri" panose="020F0502020204030204" pitchFamily="34" charset="0"/>
            </a:endParaRPr>
          </a:p>
          <a:p>
            <a:pPr lvl="2" algn="just"/>
            <a:r>
              <a:rPr lang="hr-HR" sz="2400" b="1" dirty="0" smtClean="0">
                <a:latin typeface="Calibri" panose="020F0502020204030204" pitchFamily="34" charset="0"/>
              </a:rPr>
              <a:t> - GAEC 1, 2, 3, 4, 5, 6 i 7</a:t>
            </a:r>
            <a:endParaRPr lang="hr-HR" sz="2400" b="1" dirty="0">
              <a:latin typeface="Calibri" panose="020F0502020204030204" pitchFamily="34" charset="0"/>
            </a:endParaRPr>
          </a:p>
          <a:p>
            <a:pPr marL="457200" indent="-457200" algn="just">
              <a:buAutoNum type="alphaLcParenBoth"/>
            </a:pPr>
            <a:endParaRPr lang="hr-HR" sz="2400" b="1" dirty="0">
              <a:latin typeface="Calibri" panose="020F0502020204030204" pitchFamily="34" charset="0"/>
            </a:endParaRPr>
          </a:p>
          <a:p>
            <a:pPr lvl="3" algn="just"/>
            <a:r>
              <a:rPr lang="hr-HR" sz="2400" b="1" dirty="0" smtClean="0">
                <a:latin typeface="Calibri" panose="020F0502020204030204" pitchFamily="34" charset="0"/>
              </a:rPr>
              <a:t>(</a:t>
            </a:r>
            <a:r>
              <a:rPr lang="hr-HR" sz="2400" b="1" dirty="0">
                <a:latin typeface="Calibri" panose="020F0502020204030204" pitchFamily="34" charset="0"/>
              </a:rPr>
              <a:t>b) </a:t>
            </a:r>
            <a:r>
              <a:rPr lang="hr-HR" sz="2400" b="1" dirty="0" smtClean="0">
                <a:latin typeface="Calibri" panose="020F0502020204030204" pitchFamily="34" charset="0"/>
              </a:rPr>
              <a:t>područje - javno </a:t>
            </a:r>
            <a:r>
              <a:rPr lang="hr-HR" sz="2400" b="1" dirty="0">
                <a:latin typeface="Calibri" panose="020F0502020204030204" pitchFamily="34" charset="0"/>
              </a:rPr>
              <a:t>zdravlje, zdravlje životinja i </a:t>
            </a:r>
            <a:r>
              <a:rPr lang="hr-HR" sz="2400" b="1" dirty="0" smtClean="0">
                <a:latin typeface="Calibri" panose="020F0502020204030204" pitchFamily="34" charset="0"/>
              </a:rPr>
              <a:t>biljaka:</a:t>
            </a:r>
          </a:p>
          <a:p>
            <a:pPr lvl="3" algn="just"/>
            <a:r>
              <a:rPr lang="hr-HR" sz="2400" b="1" dirty="0" smtClean="0">
                <a:latin typeface="Calibri" panose="020F0502020204030204" pitchFamily="34" charset="0"/>
              </a:rPr>
              <a:t>		- SMR 4, 5, 6, 7, 8, 9 i 10</a:t>
            </a:r>
            <a:endParaRPr lang="hr-HR" sz="2400" b="1" dirty="0">
              <a:latin typeface="Calibri" panose="020F0502020204030204" pitchFamily="34" charset="0"/>
            </a:endParaRPr>
          </a:p>
          <a:p>
            <a:pPr algn="just"/>
            <a:endParaRPr lang="hr-HR" sz="2400" b="1" dirty="0">
              <a:latin typeface="Calibri" panose="020F0502020204030204" pitchFamily="34" charset="0"/>
            </a:endParaRPr>
          </a:p>
          <a:p>
            <a:pPr lvl="6" algn="just"/>
            <a:r>
              <a:rPr lang="hr-HR" sz="2400" b="1" dirty="0">
                <a:latin typeface="Calibri" panose="020F0502020204030204" pitchFamily="34" charset="0"/>
              </a:rPr>
              <a:t>(c) </a:t>
            </a:r>
            <a:r>
              <a:rPr lang="hr-HR" sz="2400" b="1" dirty="0" smtClean="0">
                <a:latin typeface="Calibri" panose="020F0502020204030204" pitchFamily="34" charset="0"/>
              </a:rPr>
              <a:t>područje - dobrobit životinja:</a:t>
            </a:r>
          </a:p>
          <a:p>
            <a:pPr lvl="6" algn="just"/>
            <a:r>
              <a:rPr lang="hr-HR" sz="2400" b="1" dirty="0" smtClean="0">
                <a:latin typeface="Calibri" panose="020F0502020204030204" pitchFamily="34" charset="0"/>
              </a:rPr>
              <a:t>		- SMR 11, 12 i 13</a:t>
            </a:r>
            <a:endParaRPr lang="hr-HR" sz="2400" b="1" dirty="0">
              <a:latin typeface="Calibri" panose="020F0502020204030204" pitchFamily="34" charset="0"/>
            </a:endParaRPr>
          </a:p>
          <a:p>
            <a:pPr algn="just"/>
            <a:endParaRPr lang="hr-HR" sz="24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154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8" descr="AP-templat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TextBox 7"/>
          <p:cNvSpPr txBox="1">
            <a:spLocks noChangeArrowheads="1"/>
          </p:cNvSpPr>
          <p:nvPr/>
        </p:nvSpPr>
        <p:spPr bwMode="auto">
          <a:xfrm>
            <a:off x="4800600" y="334030"/>
            <a:ext cx="4191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hr-HR" sz="1400" dirty="0" smtClean="0">
                <a:solidFill>
                  <a:srgbClr val="77933C"/>
                </a:solidFill>
                <a:latin typeface="Calibri" pitchFamily="34" charset="0"/>
              </a:rPr>
              <a:t>Stupanje na snagu obveza poštivanja GAEC i SMR </a:t>
            </a:r>
          </a:p>
          <a:p>
            <a:pPr algn="r"/>
            <a:r>
              <a:rPr lang="hr-HR" sz="1400" dirty="0" smtClean="0">
                <a:solidFill>
                  <a:srgbClr val="77933C"/>
                </a:solidFill>
                <a:latin typeface="Calibri" pitchFamily="34" charset="0"/>
              </a:rPr>
              <a:t>2014. – 2018. u RH</a:t>
            </a:r>
            <a:endParaRPr lang="en-US" sz="1400" dirty="0">
              <a:latin typeface="Calibri" pitchFamily="34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857250"/>
            <a:ext cx="9150350" cy="60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1434306"/>
            <a:ext cx="9144000" cy="484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16" y="2909886"/>
            <a:ext cx="913765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492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8" descr="AP-templat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ubtitle 2"/>
          <p:cNvSpPr txBox="1">
            <a:spLocks/>
          </p:cNvSpPr>
          <p:nvPr/>
        </p:nvSpPr>
        <p:spPr bwMode="auto">
          <a:xfrm>
            <a:off x="0" y="822325"/>
            <a:ext cx="9144000" cy="603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hr-HR" altLang="sr-Latn-RS" sz="1600" dirty="0" smtClean="0">
                <a:cs typeface="Arial" charset="0"/>
              </a:rPr>
              <a:t> </a:t>
            </a:r>
            <a:r>
              <a:rPr lang="hr-HR" altLang="sr-Latn-RS" sz="1600" b="1" i="1" dirty="0" smtClean="0">
                <a:cs typeface="Arial" charset="0"/>
              </a:rPr>
              <a:t>novo uređeni/propisani </a:t>
            </a:r>
            <a:r>
              <a:rPr lang="hr-HR" altLang="sr-Latn-RS" sz="1600" b="1" dirty="0" smtClean="0">
                <a:cs typeface="Arial" charset="0"/>
              </a:rPr>
              <a:t>i stari GAEC uvjeti: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endParaRPr lang="hr-HR" altLang="sr-Latn-RS" sz="1600" dirty="0" smtClean="0">
              <a:cs typeface="Arial" charset="0"/>
            </a:endParaRPr>
          </a:p>
          <a:p>
            <a:pPr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hr-HR" altLang="sr-Latn-RS" sz="1600" b="1" dirty="0" smtClean="0">
                <a:cs typeface="Arial" charset="0"/>
              </a:rPr>
              <a:t>Glavno pitanje - VODA:</a:t>
            </a:r>
          </a:p>
          <a:p>
            <a:pPr lvl="1" eaLnBrk="1" hangingPunct="1"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vi-VN" altLang="sr-Latn-RS" sz="1600" b="1" i="1" dirty="0" smtClean="0">
                <a:cs typeface="Arial" charset="0"/>
              </a:rPr>
              <a:t>GAEC 1 - Zaštitne zone oko vodotokova</a:t>
            </a:r>
            <a:r>
              <a:rPr lang="hr-HR" altLang="sr-Latn-RS" sz="1600" b="1" i="1" dirty="0" smtClean="0">
                <a:cs typeface="Arial" charset="0"/>
              </a:rPr>
              <a:t> </a:t>
            </a:r>
            <a:r>
              <a:rPr lang="vi-VN" altLang="sr-Latn-RS" sz="1600" b="1" dirty="0" smtClean="0">
                <a:cs typeface="Arial" charset="0"/>
              </a:rPr>
              <a:t>(bivši  GAEC 10)</a:t>
            </a:r>
          </a:p>
          <a:p>
            <a:pPr lvl="1" eaLnBrk="1" hangingPunct="1"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vi-VN" altLang="sr-Latn-RS" sz="1600" b="1" i="1" dirty="0" smtClean="0">
                <a:cs typeface="Arial" charset="0"/>
              </a:rPr>
              <a:t>GAEC 2 - Korištenje vode za navodnjavanje</a:t>
            </a:r>
            <a:r>
              <a:rPr lang="hr-HR" altLang="sr-Latn-RS" sz="1600" b="1" i="1" dirty="0" smtClean="0">
                <a:cs typeface="Arial" charset="0"/>
              </a:rPr>
              <a:t> </a:t>
            </a:r>
            <a:r>
              <a:rPr lang="vi-VN" altLang="sr-Latn-RS" sz="1600" b="1" dirty="0" smtClean="0">
                <a:cs typeface="Arial" charset="0"/>
              </a:rPr>
              <a:t>(bivši  GAEC 9)</a:t>
            </a:r>
          </a:p>
          <a:p>
            <a:pPr lvl="1" eaLnBrk="1" hangingPunct="1"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vi-VN" altLang="sr-Latn-RS" sz="1600" b="1" i="1" dirty="0" smtClean="0">
                <a:cs typeface="Arial" charset="0"/>
              </a:rPr>
              <a:t>GAEC 3 - Zabrana izravnog ispuštanja u podzemne vode i mjere za sprečavanje neizravnog onečišćenja podzemnih voda ispuštanjem opasnih tvari na zemlju i njihovim procjeđivanjem kroz tlo</a:t>
            </a:r>
            <a:r>
              <a:rPr lang="hr-HR" altLang="sr-Latn-RS" sz="1600" b="1" i="1" dirty="0" smtClean="0">
                <a:cs typeface="Arial" charset="0"/>
              </a:rPr>
              <a:t> </a:t>
            </a:r>
            <a:r>
              <a:rPr lang="vi-VN" altLang="sr-Latn-RS" sz="1600" b="1" dirty="0" smtClean="0">
                <a:cs typeface="Arial" charset="0"/>
              </a:rPr>
              <a:t>(bivši  GAEC 11)</a:t>
            </a:r>
            <a:endParaRPr lang="hr-HR" altLang="sr-Latn-RS" sz="1600" b="1" dirty="0" smtClean="0">
              <a:cs typeface="Arial" charset="0"/>
            </a:endParaRPr>
          </a:p>
          <a:p>
            <a:pPr lvl="1" eaLnBrk="1" hangingPunct="1">
              <a:spcBef>
                <a:spcPct val="0"/>
              </a:spcBef>
              <a:buFont typeface="Wingdings" pitchFamily="2" charset="2"/>
              <a:buChar char="§"/>
              <a:defRPr/>
            </a:pPr>
            <a:endParaRPr lang="hr-HR" altLang="sr-Latn-RS" sz="1000" dirty="0" smtClean="0">
              <a:cs typeface="Arial" charset="0"/>
            </a:endParaRPr>
          </a:p>
          <a:p>
            <a:pPr indent="-285750"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hr-HR" altLang="sr-Latn-RS" sz="1600" b="1" dirty="0" smtClean="0">
                <a:cs typeface="Arial" charset="0"/>
              </a:rPr>
              <a:t>Glavno pitanje - TLO I ZALIHE UGLJIKA:</a:t>
            </a:r>
            <a:endParaRPr lang="vi-VN" altLang="sr-Latn-RS" sz="1600" b="1" dirty="0" smtClean="0">
              <a:cs typeface="Arial" charset="0"/>
            </a:endParaRPr>
          </a:p>
          <a:p>
            <a:pPr lvl="1" eaLnBrk="1" hangingPunct="1"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vi-VN" altLang="sr-Latn-RS" sz="1600" b="1" i="1" dirty="0" smtClean="0">
                <a:cs typeface="Arial" charset="0"/>
              </a:rPr>
              <a:t>GAEC 4 - Minimalna pokrivenost tla</a:t>
            </a:r>
            <a:r>
              <a:rPr lang="hr-HR" altLang="sr-Latn-RS" sz="1600" b="1" i="1" dirty="0" smtClean="0">
                <a:cs typeface="Arial" charset="0"/>
              </a:rPr>
              <a:t> </a:t>
            </a:r>
            <a:r>
              <a:rPr lang="vi-VN" altLang="sr-Latn-RS" sz="1600" b="1" dirty="0" smtClean="0">
                <a:cs typeface="Arial" charset="0"/>
              </a:rPr>
              <a:t>(bivši  GAEC 1)</a:t>
            </a:r>
          </a:p>
          <a:p>
            <a:pPr lvl="1" eaLnBrk="1" hangingPunct="1"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vi-VN" altLang="sr-Latn-RS" sz="1600" b="1" i="1" dirty="0" smtClean="0">
                <a:cs typeface="Arial" charset="0"/>
              </a:rPr>
              <a:t>GAEC 5 - Minimalno upravljanje poljoprivrednim zemljištem prema specifičnim karakteristikama tla u svrhu očuvanja tla od erozije</a:t>
            </a:r>
            <a:r>
              <a:rPr lang="hr-HR" altLang="sr-Latn-RS" sz="1600" b="1" i="1" dirty="0" smtClean="0">
                <a:cs typeface="Arial" charset="0"/>
              </a:rPr>
              <a:t> </a:t>
            </a:r>
            <a:r>
              <a:rPr lang="vi-VN" altLang="sr-Latn-RS" sz="1600" b="1" dirty="0" smtClean="0">
                <a:cs typeface="Arial" charset="0"/>
              </a:rPr>
              <a:t>(bivši  GAEC 2)</a:t>
            </a:r>
          </a:p>
          <a:p>
            <a:pPr lvl="1" eaLnBrk="1" hangingPunct="1"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vi-VN" altLang="sr-Latn-RS" sz="1600" b="1" i="1" dirty="0" smtClean="0">
                <a:cs typeface="Arial" charset="0"/>
              </a:rPr>
              <a:t>GAEC 6 - Upravljanje žetvenim ostacima</a:t>
            </a:r>
            <a:r>
              <a:rPr lang="hr-HR" altLang="sr-Latn-RS" sz="1600" b="1" i="1" dirty="0" smtClean="0">
                <a:cs typeface="Arial" charset="0"/>
              </a:rPr>
              <a:t> </a:t>
            </a:r>
            <a:r>
              <a:rPr lang="vi-VN" altLang="sr-Latn-RS" sz="1600" b="1" dirty="0" smtClean="0">
                <a:cs typeface="Arial" charset="0"/>
              </a:rPr>
              <a:t>(bivši  GAEC 3)</a:t>
            </a:r>
            <a:endParaRPr lang="hr-HR" altLang="sr-Latn-RS" sz="1600" b="1" dirty="0" smtClean="0">
              <a:cs typeface="Arial" charset="0"/>
            </a:endParaRPr>
          </a:p>
          <a:p>
            <a:pPr lvl="1" eaLnBrk="1" hangingPunct="1">
              <a:spcBef>
                <a:spcPct val="0"/>
              </a:spcBef>
              <a:buFont typeface="Wingdings" pitchFamily="2" charset="2"/>
              <a:buChar char="§"/>
              <a:defRPr/>
            </a:pPr>
            <a:endParaRPr lang="hr-HR" altLang="sr-Latn-RS" sz="1000" dirty="0" smtClean="0">
              <a:cs typeface="Arial" charset="0"/>
            </a:endParaRPr>
          </a:p>
          <a:p>
            <a:pPr indent="-285750"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pl-PL" altLang="sr-Latn-RS" sz="1600" b="1" dirty="0" smtClean="0">
                <a:cs typeface="Arial" charset="0"/>
              </a:rPr>
              <a:t>Glavno pitanje - KRAJOBRAZ I MINIMALNA RAZINA ODRŽAVANJA:</a:t>
            </a:r>
            <a:endParaRPr lang="vi-VN" altLang="sr-Latn-RS" sz="1600" b="1" dirty="0" smtClean="0">
              <a:cs typeface="Arial" charset="0"/>
            </a:endParaRPr>
          </a:p>
          <a:p>
            <a:pPr lvl="1" eaLnBrk="1" hangingPunct="1"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vi-VN" altLang="sr-Latn-RS" sz="1600" b="1" i="1" dirty="0" smtClean="0">
                <a:cs typeface="Arial" charset="0"/>
              </a:rPr>
              <a:t>GAEC 7 - Očuvanje obilježja krajobraza i minimalna razina održavanja </a:t>
            </a:r>
            <a:r>
              <a:rPr lang="vi-VN" altLang="sr-Latn-RS" sz="1600" b="1" dirty="0" smtClean="0">
                <a:cs typeface="Arial" charset="0"/>
              </a:rPr>
              <a:t>(bivši  GAEC 5, 6 i 7)</a:t>
            </a:r>
            <a:r>
              <a:rPr lang="hr-HR" altLang="sr-Latn-RS" sz="1600" b="1" dirty="0" smtClean="0">
                <a:cs typeface="Arial" charset="0"/>
              </a:rPr>
              <a:t> </a:t>
            </a:r>
          </a:p>
          <a:p>
            <a:pPr marL="457200" lvl="1" indent="0" eaLnBrk="1" hangingPunct="1">
              <a:spcBef>
                <a:spcPct val="0"/>
              </a:spcBef>
              <a:buFont typeface="Arial" charset="0"/>
              <a:buNone/>
              <a:defRPr/>
            </a:pPr>
            <a:endParaRPr lang="vi-VN" altLang="sr-Latn-RS" sz="1000" dirty="0" smtClean="0">
              <a:cs typeface="Arial" charset="0"/>
            </a:endParaRPr>
          </a:p>
          <a:p>
            <a:pPr algn="just" eaLnBrk="1" hangingPunct="1"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hr-HR" altLang="sr-Latn-RS" sz="1600" dirty="0" smtClean="0">
                <a:cs typeface="Arial" charset="0"/>
              </a:rPr>
              <a:t> </a:t>
            </a:r>
            <a:r>
              <a:rPr lang="vi-VN" altLang="sr-Latn-RS" sz="1600" b="1" dirty="0" smtClean="0">
                <a:cs typeface="Arial" charset="0"/>
              </a:rPr>
              <a:t>bivši GAEC 4 - Primjereno korištenje mehanizacije - </a:t>
            </a:r>
            <a:r>
              <a:rPr lang="vi-VN" altLang="sr-Latn-RS" sz="1600" b="1" i="1" dirty="0" smtClean="0">
                <a:cs typeface="Arial" charset="0"/>
              </a:rPr>
              <a:t>ne postoji jer više nije propisan u zakonodavstvu EU i RH za obvezu poštivanja od strane obveznika i kontrole istog</a:t>
            </a:r>
            <a:r>
              <a:rPr lang="hr-HR" altLang="sr-Latn-RS" sz="1600" b="1" i="1" dirty="0" smtClean="0">
                <a:cs typeface="Arial" charset="0"/>
              </a:rPr>
              <a:t>,</a:t>
            </a:r>
            <a:r>
              <a:rPr lang="vi-VN" altLang="sr-Latn-RS" sz="1600" b="1" i="1" dirty="0" smtClean="0">
                <a:cs typeface="Arial" charset="0"/>
              </a:rPr>
              <a:t>  </a:t>
            </a:r>
            <a:endParaRPr lang="hr-HR" altLang="sr-Latn-RS" sz="1600" b="1" i="1" dirty="0" smtClean="0">
              <a:cs typeface="Arial" charset="0"/>
            </a:endParaRPr>
          </a:p>
          <a:p>
            <a:pPr algn="just" eaLnBrk="1" hangingPunct="1">
              <a:spcBef>
                <a:spcPct val="0"/>
              </a:spcBef>
              <a:buFont typeface="Wingdings" pitchFamily="2" charset="2"/>
              <a:buChar char="§"/>
              <a:defRPr/>
            </a:pPr>
            <a:endParaRPr lang="vi-VN" altLang="sr-Latn-RS" sz="1000" i="1" dirty="0" smtClean="0">
              <a:cs typeface="Arial" charset="0"/>
            </a:endParaRPr>
          </a:p>
          <a:p>
            <a:pPr algn="just" eaLnBrk="1" hangingPunct="1"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hr-HR" altLang="sr-Latn-RS" sz="1600" dirty="0" smtClean="0">
                <a:cs typeface="Arial" charset="0"/>
              </a:rPr>
              <a:t> </a:t>
            </a:r>
            <a:r>
              <a:rPr lang="hr-HR" altLang="sr-Latn-RS" sz="1600" b="1" dirty="0" smtClean="0">
                <a:cs typeface="Arial" charset="0"/>
              </a:rPr>
              <a:t>bivšeg GAEC </a:t>
            </a:r>
            <a:r>
              <a:rPr lang="vi-VN" altLang="sr-Latn-RS" sz="1600" b="1" dirty="0" smtClean="0">
                <a:cs typeface="Arial" charset="0"/>
              </a:rPr>
              <a:t>8 - Zaštita trajnih pašnjaka - </a:t>
            </a:r>
            <a:r>
              <a:rPr lang="hr-HR" altLang="sr-Latn-RS" sz="1600" b="1" i="1" dirty="0" smtClean="0">
                <a:cs typeface="Arial" charset="0"/>
              </a:rPr>
              <a:t>kontrola poštivanja</a:t>
            </a:r>
            <a:r>
              <a:rPr lang="vi-VN" altLang="sr-Latn-RS" sz="1600" b="1" i="1" dirty="0" smtClean="0">
                <a:cs typeface="Arial" charset="0"/>
              </a:rPr>
              <a:t> </a:t>
            </a:r>
            <a:r>
              <a:rPr lang="hr-HR" altLang="sr-Latn-RS" sz="1600" b="1" i="1" dirty="0" smtClean="0">
                <a:cs typeface="Arial" charset="0"/>
              </a:rPr>
              <a:t>će se </a:t>
            </a:r>
            <a:r>
              <a:rPr lang="vi-VN" altLang="sr-Latn-RS" sz="1600" b="1" i="1" dirty="0" smtClean="0">
                <a:cs typeface="Arial" charset="0"/>
              </a:rPr>
              <a:t>provoditi od strane Agencija za plaćanja tako da će se u 2015. godini pratiti odnos površina pod trajnim pašnjacima i ukupnih poljoprivrednih površina na nacionalnoj razini na temelju površina za koje obveznici podnose zahtjev za potporu, a u odnosu na dan 1. srpnja 2013. godine</a:t>
            </a:r>
            <a:endParaRPr lang="hr-HR" altLang="sr-Latn-RS" sz="1600" b="1" dirty="0" smtClean="0">
              <a:cs typeface="Arial" charset="0"/>
            </a:endParaRPr>
          </a:p>
          <a:p>
            <a:pPr eaLnBrk="1" hangingPunct="1">
              <a:spcBef>
                <a:spcPct val="0"/>
              </a:spcBef>
              <a:buFont typeface="Wingdings" pitchFamily="2" charset="2"/>
              <a:buChar char="§"/>
              <a:defRPr/>
            </a:pPr>
            <a:endParaRPr lang="hr-HR" altLang="sr-Latn-RS" sz="1600" dirty="0" smtClean="0">
              <a:solidFill>
                <a:srgbClr val="FF0000"/>
              </a:solidFill>
              <a:cs typeface="Arial" charset="0"/>
            </a:endParaRPr>
          </a:p>
          <a:p>
            <a:pPr eaLnBrk="1" hangingPunct="1">
              <a:spcBef>
                <a:spcPct val="0"/>
              </a:spcBef>
              <a:buFont typeface="Wingdings" pitchFamily="2" charset="2"/>
              <a:buChar char="§"/>
              <a:defRPr/>
            </a:pPr>
            <a:endParaRPr lang="hr-HR" altLang="sr-Latn-RS" sz="1600" dirty="0" smtClean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4800600" y="381000"/>
            <a:ext cx="4191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hr-HR" sz="1400" dirty="0" smtClean="0">
                <a:solidFill>
                  <a:srgbClr val="77933C"/>
                </a:solidFill>
                <a:latin typeface="Calibri" pitchFamily="34" charset="0"/>
              </a:rPr>
              <a:t>Podjela Višestruke sukladnosti do 2015. i nakon 2015.</a:t>
            </a:r>
            <a:endParaRPr lang="en-US" sz="1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492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922</TotalTime>
  <Words>3203</Words>
  <Application>Microsoft Office PowerPoint</Application>
  <PresentationFormat>On-screen Show (4:3)</PresentationFormat>
  <Paragraphs>694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//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// //</dc:creator>
  <cp:lastModifiedBy>Hrvoje Šmintić</cp:lastModifiedBy>
  <cp:revision>355</cp:revision>
  <dcterms:created xsi:type="dcterms:W3CDTF">2010-04-01T09:47:06Z</dcterms:created>
  <dcterms:modified xsi:type="dcterms:W3CDTF">2015-10-09T14:56:49Z</dcterms:modified>
</cp:coreProperties>
</file>