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6" r:id="rId2"/>
    <p:sldId id="397" r:id="rId3"/>
    <p:sldId id="425" r:id="rId4"/>
    <p:sldId id="398" r:id="rId5"/>
    <p:sldId id="407" r:id="rId6"/>
    <p:sldId id="43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24" r:id="rId15"/>
    <p:sldId id="399" r:id="rId16"/>
    <p:sldId id="435" r:id="rId17"/>
    <p:sldId id="436" r:id="rId18"/>
    <p:sldId id="309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AC04A-6A8F-4E31-BE99-E78B68221577}">
          <p14:sldIdLst>
            <p14:sldId id="396"/>
            <p14:sldId id="397"/>
            <p14:sldId id="425"/>
            <p14:sldId id="398"/>
            <p14:sldId id="407"/>
            <p14:sldId id="437"/>
            <p14:sldId id="428"/>
            <p14:sldId id="429"/>
            <p14:sldId id="430"/>
            <p14:sldId id="431"/>
            <p14:sldId id="432"/>
            <p14:sldId id="433"/>
            <p14:sldId id="434"/>
            <p14:sldId id="424"/>
          </p14:sldIdLst>
        </p14:section>
        <p14:section name="Untitled Section" id="{0229B650-2B08-469E-9024-FE9793952E30}">
          <p14:sldIdLst>
            <p14:sldId id="399"/>
            <p14:sldId id="435"/>
            <p14:sldId id="436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482" y="1"/>
            <a:ext cx="2946575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0FB3FA4A-0091-4FCD-8A14-4CAB8ECF8420}" type="datetimeFigureOut">
              <a:rPr lang="sr-Latn-CS"/>
              <a:pPr>
                <a:defRPr/>
              </a:pPr>
              <a:t>22.1.2015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6576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482" y="9429014"/>
            <a:ext cx="2946575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819F858-3823-4D21-96F6-E3D6A93C9AD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860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C69C-51AD-4F03-B58F-AB8AE51216AA}" type="datetimeFigureOut">
              <a:rPr lang="hr-HR" smtClean="0"/>
              <a:pPr/>
              <a:t>22.1.2015.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B290-A6AA-4AC7-B254-50B3D24BF0C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91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A05-BC72-434E-8C4B-6F242F22F871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D282-CC57-421E-AA87-1631FB26B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A8AF-3AD8-49CF-A204-5CD711BA8BCA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73F7-922B-4762-9187-09CEB584A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C1FE-36FC-4492-97FC-A976DDE762B1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6A1A-4A19-43C4-946D-060B77455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D506-684E-42AC-BCB8-560C0E87DDF5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E9F8-E9C0-4F32-8960-A834A8DFF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F648-D478-400D-9336-2A0E8BF8758A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AC42-754A-4000-B041-5966D0529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B592-0031-40FE-8B87-6A84C41717E0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17C4-220D-4525-9060-91F611E2E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DE09-9ED8-4723-9FC6-CAC8D74172AF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7AFF-5118-4FB2-BE5B-6FD1C4158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CBE2-4BE5-4E42-8701-6839441D1EE9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1097-82FC-4FF0-BE8E-D62690E35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C23A-F545-4272-81F2-F970FCCCE817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06E5-A50A-4F99-9FEA-04FFC20DB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98FC-C8AA-4701-8750-3638D877E353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6751-8A2E-4D16-9C00-744E274C3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9468-7174-4E5B-A7B6-75D59A82B5FA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3727-6ED3-4A60-9C6E-ECB72D863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CF36A7C6-A1D3-48A2-89B0-4C3C998B9E0D}" type="datetime1">
              <a:rPr lang="en-US"/>
              <a:pPr>
                <a:defRPr/>
              </a:pPr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2E70BDA4-FF23-4F86-9AF0-508A623A6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267544" y="1916832"/>
            <a:ext cx="6400800" cy="2088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MODEL PRIJAVE PROJEKTA NA STRANICE AGENCIJE ZA PLAĆANJA I PROVEDBA PROJEKTA</a:t>
            </a:r>
            <a:endParaRPr lang="hr-HR" b="1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hr-HR" b="1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b="1" i="1" dirty="0">
                <a:solidFill>
                  <a:schemeClr val="tx2"/>
                </a:solidFill>
                <a:latin typeface="Arial" charset="0"/>
              </a:rPr>
              <a:t>EPFRR (2014.-2020</a:t>
            </a: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.)</a:t>
            </a:r>
          </a:p>
          <a:p>
            <a:pPr>
              <a:spcBef>
                <a:spcPts val="0"/>
              </a:spcBef>
            </a:pPr>
            <a:endParaRPr lang="hr-HR" b="1" i="1" dirty="0" smtClean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						</a:t>
            </a:r>
            <a:r>
              <a:rPr lang="hr-HR" sz="1600" b="1" i="1" dirty="0" smtClean="0">
                <a:solidFill>
                  <a:schemeClr val="tx2"/>
                </a:solidFill>
                <a:latin typeface="Arial" charset="0"/>
              </a:rPr>
              <a:t>Gordana Malečić, Nikša Orešković</a:t>
            </a:r>
          </a:p>
          <a:p>
            <a:pPr>
              <a:spcBef>
                <a:spcPts val="0"/>
              </a:spcBef>
            </a:pPr>
            <a:r>
              <a:rPr lang="hr-HR" sz="1600" b="1" i="1" dirty="0" smtClean="0">
                <a:solidFill>
                  <a:schemeClr val="tx2"/>
                </a:solidFill>
                <a:latin typeface="Arial" charset="0"/>
              </a:rPr>
              <a:t>			                           Služba za mjere ruralnog razvoja</a:t>
            </a:r>
          </a:p>
          <a:p>
            <a:pPr>
              <a:spcBef>
                <a:spcPts val="0"/>
              </a:spcBef>
            </a:pPr>
            <a:r>
              <a:rPr lang="hr-HR" sz="1600" b="1" i="1" dirty="0" smtClean="0">
                <a:solidFill>
                  <a:schemeClr val="tx2"/>
                </a:solidFill>
                <a:latin typeface="Arial" charset="0"/>
              </a:rPr>
              <a:t>									    Zagreb, 22.01.2015.</a:t>
            </a:r>
            <a:endParaRPr lang="hr-HR" sz="16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7179"/>
            <a:ext cx="7416824" cy="33141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988841"/>
            <a:ext cx="69847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628800"/>
            <a:ext cx="74104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Notched Right Arrow 21"/>
          <p:cNvSpPr/>
          <p:nvPr/>
        </p:nvSpPr>
        <p:spPr>
          <a:xfrm rot="10800000">
            <a:off x="6660232" y="4635136"/>
            <a:ext cx="864096" cy="32403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Notched Right Arrow 22"/>
          <p:cNvSpPr/>
          <p:nvPr/>
        </p:nvSpPr>
        <p:spPr>
          <a:xfrm rot="10800000">
            <a:off x="3275856" y="4635139"/>
            <a:ext cx="792088" cy="324033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772816"/>
            <a:ext cx="810577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2132856"/>
            <a:ext cx="309634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Ispunjeni zahtjev: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rgbClr val="FF0000"/>
                </a:solidFill>
              </a:rPr>
              <a:t> ISPISATI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rgbClr val="FF0000"/>
                </a:solidFill>
              </a:rPr>
              <a:t> POTPISATI I OVJERITI 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rgbClr val="FF0000"/>
                </a:solidFill>
              </a:rPr>
              <a:t> POSLATI POŠTOM  U 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REGIONALNI URED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PREMA LOKACIJI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ULAGANJA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371475"/>
            <a:ext cx="51244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9444"/>
            <a:ext cx="9356592" cy="70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700808"/>
            <a:ext cx="8147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Nakon objave Pravilnika </a:t>
            </a:r>
            <a:r>
              <a:rPr lang="hr-HR" dirty="0">
                <a:solidFill>
                  <a:srgbClr val="FF0000"/>
                </a:solidFill>
              </a:rPr>
              <a:t>p</a:t>
            </a:r>
            <a:r>
              <a:rPr lang="hr-HR" dirty="0" smtClean="0">
                <a:solidFill>
                  <a:srgbClr val="FF0000"/>
                </a:solidFill>
              </a:rPr>
              <a:t>redviđena je objava 3 Natječaja istovremeno :</a:t>
            </a: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1. OPERACIJA 4.1.1. = 1 NATJEČAJ =  1 ZAHTJEV ZA POTPORU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2. OPERACIJA 4.1.2. = 1 NATJEČAJ =  1 ZAHTJEV ZA POTPORU</a:t>
            </a:r>
            <a:endParaRPr lang="hr-HR" dirty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3. OPERACIJA 4.2.1 =  1 NATJEČAJ =  1 ZAHTJEV ZA POTPORU</a:t>
            </a: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/>
            <a:endParaRPr lang="hr-HR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592" y="0"/>
            <a:ext cx="9356592" cy="70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212592" y="1700808"/>
            <a:ext cx="9356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PROPISANA </a:t>
            </a:r>
            <a:r>
              <a:rPr lang="hr-HR" dirty="0" smtClean="0">
                <a:solidFill>
                  <a:srgbClr val="FF0000"/>
                </a:solidFill>
              </a:rPr>
              <a:t>NATJEČAJEM – </a:t>
            </a:r>
            <a:r>
              <a:rPr lang="hr-HR" dirty="0" smtClean="0">
                <a:solidFill>
                  <a:srgbClr val="FF0000"/>
                </a:solidFill>
              </a:rPr>
              <a:t>OBAVEZNA </a:t>
            </a:r>
            <a:r>
              <a:rPr lang="hr-HR" dirty="0" smtClean="0">
                <a:solidFill>
                  <a:srgbClr val="FF0000"/>
                </a:solidFill>
              </a:rPr>
              <a:t>DOKUMENTACIJA</a:t>
            </a: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ZAHTJEV </a:t>
            </a:r>
            <a:r>
              <a:rPr lang="hr-HR" dirty="0" smtClean="0">
                <a:solidFill>
                  <a:srgbClr val="FF0000"/>
                </a:solidFill>
              </a:rPr>
              <a:t>ZA POTPORU </a:t>
            </a:r>
            <a:r>
              <a:rPr lang="hr-HR" dirty="0">
                <a:solidFill>
                  <a:srgbClr val="FF0000"/>
                </a:solidFill>
              </a:rPr>
              <a:t>– </a:t>
            </a:r>
            <a:r>
              <a:rPr lang="hr-HR" dirty="0" smtClean="0">
                <a:solidFill>
                  <a:srgbClr val="FF0000"/>
                </a:solidFill>
              </a:rPr>
              <a:t>OBRAZLOŽENJE/ISPRAVAK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5 </a:t>
            </a:r>
            <a:r>
              <a:rPr lang="hr-HR" dirty="0" smtClean="0">
                <a:solidFill>
                  <a:srgbClr val="FF0000"/>
                </a:solidFill>
              </a:rPr>
              <a:t>RADNIH DANA OD SLANJA OD STRANE APPRRR-a PUTEM E-POŠTE</a:t>
            </a:r>
          </a:p>
          <a:p>
            <a:pPr lvl="1"/>
            <a:endParaRPr lang="hr-HR" dirty="0" smtClean="0">
              <a:solidFill>
                <a:schemeClr val="tx2"/>
              </a:solidFill>
            </a:endParaRPr>
          </a:p>
          <a:p>
            <a:pPr lvl="1"/>
            <a:endParaRPr lang="hr-HR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ZAHTJEV </a:t>
            </a:r>
            <a:r>
              <a:rPr lang="hr-HR" dirty="0" smtClean="0">
                <a:solidFill>
                  <a:srgbClr val="FF0000"/>
                </a:solidFill>
              </a:rPr>
              <a:t>ZA ISPLATU </a:t>
            </a:r>
            <a:r>
              <a:rPr lang="hr-HR" dirty="0">
                <a:solidFill>
                  <a:srgbClr val="FF0000"/>
                </a:solidFill>
              </a:rPr>
              <a:t>– </a:t>
            </a:r>
            <a:r>
              <a:rPr lang="hr-HR" dirty="0" smtClean="0">
                <a:solidFill>
                  <a:srgbClr val="FF0000"/>
                </a:solidFill>
              </a:rPr>
              <a:t>DOPUNA/OBRAZLOŽENJE/ISPRAVAK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5 RADNIH DANA OD TRENUTKA ZAPRIMANJA OD STRANE KORISNIKA</a:t>
            </a: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/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86807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DOKUMENTACIJA </a:t>
            </a:r>
          </a:p>
        </p:txBody>
      </p:sp>
    </p:spTree>
    <p:extLst>
      <p:ext uri="{BB962C8B-B14F-4D97-AF65-F5344CB8AC3E}">
        <p14:creationId xmlns:p14="http://schemas.microsoft.com/office/powerpoint/2010/main" val="2647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592" y="0"/>
            <a:ext cx="9356592" cy="70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212592" y="1700808"/>
            <a:ext cx="9356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 PROMJENA PRILOŽENIH AKATA KOJIMA SE ODOBRAVA GRAĐENJE</a:t>
            </a: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 PROMJENA PONUDITELJA ROBA/RADOVA/USLUGA</a:t>
            </a: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lvl="1"/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 OSTALI OPĆI PODACI IZ ODLUKE O DODJELI SREDSTAVA, IZUZEV  </a:t>
            </a:r>
          </a:p>
          <a:p>
            <a:pPr lvl="1"/>
            <a:r>
              <a:rPr lang="hr-HR" dirty="0" smtClean="0">
                <a:solidFill>
                  <a:srgbClr val="FF0000"/>
                </a:solidFill>
              </a:rPr>
              <a:t>    PROMJENE PODATAKA O KORISNIKU – EVIDENCIJA KORISNIKA</a:t>
            </a: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86807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PROMJENE ZAHTJEVA ZA POTPORU</a:t>
            </a:r>
          </a:p>
        </p:txBody>
      </p:sp>
    </p:spTree>
    <p:extLst>
      <p:ext uri="{BB962C8B-B14F-4D97-AF65-F5344CB8AC3E}">
        <p14:creationId xmlns:p14="http://schemas.microsoft.com/office/powerpoint/2010/main" val="2647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P-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42247"/>
          </a:xfrm>
        </p:spPr>
        <p:txBody>
          <a:bodyPr/>
          <a:lstStyle/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algn="ctr" eaLnBrk="1" hangingPunct="1">
              <a:lnSpc>
                <a:spcPts val="2300"/>
              </a:lnSpc>
              <a:buNone/>
              <a:defRPr/>
            </a:pPr>
            <a:r>
              <a:rPr lang="hr-HR" sz="23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780928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dirty="0" smtClean="0">
                <a:solidFill>
                  <a:srgbClr val="FF0000"/>
                </a:solidFill>
              </a:rPr>
              <a:t>HVALA!!!</a:t>
            </a:r>
            <a:endParaRPr lang="hr-H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700808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Promjene - DECENTRALIZACIJA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IPARD: ured u Zagrebu</a:t>
            </a:r>
          </a:p>
          <a:p>
            <a:r>
              <a:rPr lang="hr-HR" b="1" i="1" dirty="0" smtClean="0">
                <a:solidFill>
                  <a:schemeClr val="tx2"/>
                </a:solidFill>
              </a:rPr>
              <a:t>Nova decentralizirana struktura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EPFRR: 5 Regionalnih ureda (Zagreb, Bjelovar, Osijek, Rijeka, Split</a:t>
            </a:r>
            <a:r>
              <a:rPr lang="hr-HR" dirty="0" smtClean="0">
                <a:solidFill>
                  <a:schemeClr val="tx2"/>
                </a:solidFill>
              </a:rPr>
              <a:t>) - </a:t>
            </a:r>
            <a:r>
              <a:rPr lang="hr-HR" i="1" u="sng" dirty="0" smtClean="0">
                <a:solidFill>
                  <a:schemeClr val="tx2"/>
                </a:solidFill>
              </a:rPr>
              <a:t>obrada Zahtjeva za potporu </a:t>
            </a:r>
            <a:r>
              <a:rPr lang="hr-HR" dirty="0" smtClean="0">
                <a:solidFill>
                  <a:schemeClr val="tx2"/>
                </a:solidFill>
              </a:rPr>
              <a:t>+ Central ured ZG*</a:t>
            </a:r>
          </a:p>
          <a:p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*uloga centralnog ureda:</a:t>
            </a:r>
            <a:endParaRPr lang="en-US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</a:rPr>
              <a:t>Administra</a:t>
            </a:r>
            <a:r>
              <a:rPr lang="hr-HR" dirty="0" err="1" smtClean="0">
                <a:solidFill>
                  <a:schemeClr val="tx2"/>
                </a:solidFill>
              </a:rPr>
              <a:t>cija</a:t>
            </a:r>
            <a:r>
              <a:rPr lang="hr-HR" dirty="0" smtClean="0">
                <a:solidFill>
                  <a:schemeClr val="tx2"/>
                </a:solidFill>
              </a:rPr>
              <a:t> mjera,   procedure, kreiranje dokumentacije, poboljšanje procesa</a:t>
            </a:r>
          </a:p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  kontrola rada regionalnih ureda</a:t>
            </a:r>
          </a:p>
          <a:p>
            <a:pPr>
              <a:buFont typeface="Arial" pitchFamily="34" charset="0"/>
              <a:buChar char="•"/>
            </a:pPr>
            <a:r>
              <a:rPr lang="hr-HR" dirty="0">
                <a:solidFill>
                  <a:schemeClr val="tx2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  podrška regionalnim uredima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hr-HR" dirty="0" smtClean="0">
                <a:solidFill>
                  <a:schemeClr val="tx2"/>
                </a:solidFill>
              </a:rPr>
              <a:t>ekonomska i tehnička analiza    projekata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hr-HR" dirty="0" smtClean="0">
                <a:solidFill>
                  <a:schemeClr val="tx2"/>
                </a:solidFill>
              </a:rPr>
              <a:t>obrada zahtjeva za isplatu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301281" cy="432173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509662" y="4653136"/>
            <a:ext cx="360040" cy="36004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6689682" y="2347578"/>
            <a:ext cx="360040" cy="36004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7956376" y="2645296"/>
            <a:ext cx="360040" cy="36004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5160258" y="2822662"/>
            <a:ext cx="360040" cy="36004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6148858" y="2462622"/>
            <a:ext cx="360040" cy="36004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259632" y="9807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NOVOSTI</a:t>
            </a:r>
          </a:p>
        </p:txBody>
      </p:sp>
    </p:spTree>
    <p:extLst>
      <p:ext uri="{BB962C8B-B14F-4D97-AF65-F5344CB8AC3E}">
        <p14:creationId xmlns:p14="http://schemas.microsoft.com/office/powerpoint/2010/main" val="3301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" y="-10040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267544" y="1916832"/>
            <a:ext cx="6400800" cy="494116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hr-HR" b="1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hr-HR" b="1" i="1" dirty="0" smtClean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									</a:t>
            </a:r>
            <a:endParaRPr lang="hr-HR" sz="1600" b="1" i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133" y="1600200"/>
            <a:ext cx="5510865" cy="506877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258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0200"/>
            <a:ext cx="5328592" cy="52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0117" y="519225"/>
            <a:ext cx="84963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hr-HR" altLang="x-none" sz="20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hr-HR" altLang="x-none" sz="2000" b="1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endParaRPr lang="en-US" altLang="x-none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en-US" altLang="x-none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850" y="534193"/>
            <a:ext cx="3240088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Registracija potencijalnih korisnika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850" y="1412875"/>
            <a:ext cx="3240088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Administrativna kontrola zahtjeva za registraciju korisnika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bdélník 12"/>
          <p:cNvSpPr/>
          <p:nvPr/>
        </p:nvSpPr>
        <p:spPr>
          <a:xfrm>
            <a:off x="293017" y="4018595"/>
            <a:ext cx="3240088" cy="481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Zaprimanje i obrada zahtjeva</a:t>
            </a:r>
            <a:endParaRPr lang="en-GB" alt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Šipka dolů 13"/>
          <p:cNvSpPr/>
          <p:nvPr/>
        </p:nvSpPr>
        <p:spPr>
          <a:xfrm>
            <a:off x="6388103" y="3789996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Šipka dolů 13"/>
          <p:cNvSpPr/>
          <p:nvPr/>
        </p:nvSpPr>
        <p:spPr>
          <a:xfrm>
            <a:off x="1783456" y="2852737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Šipka dolů 13"/>
          <p:cNvSpPr/>
          <p:nvPr/>
        </p:nvSpPr>
        <p:spPr>
          <a:xfrm>
            <a:off x="1799431" y="1110456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Šipka dolů 13"/>
          <p:cNvSpPr/>
          <p:nvPr/>
        </p:nvSpPr>
        <p:spPr>
          <a:xfrm>
            <a:off x="1825940" y="5331619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Obdélník 12"/>
          <p:cNvSpPr/>
          <p:nvPr/>
        </p:nvSpPr>
        <p:spPr>
          <a:xfrm>
            <a:off x="323849" y="2276475"/>
            <a:ext cx="3240088" cy="576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Zaprimanje korisničkog imena i lozinke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Šipka dolů 13"/>
          <p:cNvSpPr/>
          <p:nvPr/>
        </p:nvSpPr>
        <p:spPr>
          <a:xfrm>
            <a:off x="1825942" y="1987550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7875" y="4810282"/>
            <a:ext cx="3240088" cy="493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kontrola na terenu (ukoliko je potrebno)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Šipka dolů 13"/>
          <p:cNvSpPr/>
          <p:nvPr/>
        </p:nvSpPr>
        <p:spPr>
          <a:xfrm>
            <a:off x="1814318" y="4521357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bdélník 15"/>
          <p:cNvSpPr/>
          <p:nvPr/>
        </p:nvSpPr>
        <p:spPr>
          <a:xfrm>
            <a:off x="372676" y="5626225"/>
            <a:ext cx="3240088" cy="493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odluka </a:t>
            </a:r>
            <a:r>
              <a:rPr lang="hr-HR" altLang="x-none" b="1" dirty="0">
                <a:latin typeface="Calibri" pitchFamily="34" charset="0"/>
                <a:cs typeface="Calibri" pitchFamily="34" charset="0"/>
              </a:rPr>
              <a:t>(+/-)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bdélník 15"/>
          <p:cNvSpPr/>
          <p:nvPr/>
        </p:nvSpPr>
        <p:spPr>
          <a:xfrm>
            <a:off x="4795224" y="534193"/>
            <a:ext cx="3240088" cy="576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redovito izvještavanje o projektu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bdélník 6"/>
          <p:cNvSpPr/>
          <p:nvPr/>
        </p:nvSpPr>
        <p:spPr>
          <a:xfrm>
            <a:off x="4795224" y="1268413"/>
            <a:ext cx="3313112" cy="7207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Popunjavanje zahtjeva za isplatu kroz </a:t>
            </a:r>
            <a:r>
              <a:rPr lang="hr-HR" altLang="x-none" b="1" dirty="0" err="1" smtClean="0">
                <a:latin typeface="Calibri" pitchFamily="34" charset="0"/>
                <a:cs typeface="Calibri" pitchFamily="34" charset="0"/>
              </a:rPr>
              <a:t>Agronet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sz="1400" b="1" dirty="0" smtClean="0">
                <a:latin typeface="Calibri" pitchFamily="34" charset="0"/>
                <a:cs typeface="Calibri" pitchFamily="34" charset="0"/>
              </a:rPr>
              <a:t>/slanje poštom</a:t>
            </a:r>
            <a:endParaRPr lang="en-US" altLang="x-none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bdélník 7"/>
          <p:cNvSpPr/>
          <p:nvPr/>
        </p:nvSpPr>
        <p:spPr>
          <a:xfrm>
            <a:off x="4855466" y="2287109"/>
            <a:ext cx="3313112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Administrativna kontrola zahtjeva za isplatu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bdélník 12"/>
          <p:cNvSpPr/>
          <p:nvPr/>
        </p:nvSpPr>
        <p:spPr>
          <a:xfrm>
            <a:off x="4879502" y="3192463"/>
            <a:ext cx="3313112" cy="574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Obilazak projekta/Kontrola na terenu</a:t>
            </a:r>
            <a:endParaRPr lang="en-GB" alt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Šipka dolů 13"/>
          <p:cNvSpPr/>
          <p:nvPr/>
        </p:nvSpPr>
        <p:spPr>
          <a:xfrm>
            <a:off x="6307317" y="1998184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Šipka dolů 13"/>
          <p:cNvSpPr/>
          <p:nvPr/>
        </p:nvSpPr>
        <p:spPr>
          <a:xfrm>
            <a:off x="6382608" y="4608827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bdélník 15"/>
          <p:cNvSpPr/>
          <p:nvPr/>
        </p:nvSpPr>
        <p:spPr>
          <a:xfrm>
            <a:off x="4939686" y="4091936"/>
            <a:ext cx="3313112" cy="493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odluka </a:t>
            </a:r>
            <a:r>
              <a:rPr lang="hr-HR" altLang="x-none" b="1" dirty="0">
                <a:latin typeface="Calibri" pitchFamily="34" charset="0"/>
                <a:cs typeface="Calibri" pitchFamily="34" charset="0"/>
              </a:rPr>
              <a:t>(+/-)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bdélník 15"/>
          <p:cNvSpPr/>
          <p:nvPr/>
        </p:nvSpPr>
        <p:spPr>
          <a:xfrm>
            <a:off x="4903174" y="4900294"/>
            <a:ext cx="3313112" cy="493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isplata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Šipka dolů 13"/>
          <p:cNvSpPr/>
          <p:nvPr/>
        </p:nvSpPr>
        <p:spPr>
          <a:xfrm>
            <a:off x="6333584" y="2870992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Obdélník 12"/>
          <p:cNvSpPr/>
          <p:nvPr/>
        </p:nvSpPr>
        <p:spPr>
          <a:xfrm>
            <a:off x="336446" y="3144168"/>
            <a:ext cx="3276318" cy="5855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Popunjavanje zahtjeva kroz </a:t>
            </a:r>
            <a:r>
              <a:rPr lang="hr-HR" altLang="x-none" b="1" dirty="0" err="1" smtClean="0">
                <a:latin typeface="Calibri" pitchFamily="34" charset="0"/>
                <a:cs typeface="Calibri" pitchFamily="34" charset="0"/>
              </a:rPr>
              <a:t>Agronet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/slanje prijave poštom</a:t>
            </a:r>
            <a:endParaRPr lang="en-GB" alt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Šipka dolů 13"/>
          <p:cNvSpPr/>
          <p:nvPr/>
        </p:nvSpPr>
        <p:spPr>
          <a:xfrm>
            <a:off x="1825942" y="3729670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Šipka dolů 13"/>
          <p:cNvSpPr/>
          <p:nvPr/>
        </p:nvSpPr>
        <p:spPr>
          <a:xfrm>
            <a:off x="6292080" y="1123950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bdélník 12"/>
          <p:cNvSpPr/>
          <p:nvPr/>
        </p:nvSpPr>
        <p:spPr>
          <a:xfrm>
            <a:off x="4887434" y="5734049"/>
            <a:ext cx="3313112" cy="574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Ex post kontrola na terenu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Šipka dolů 13"/>
          <p:cNvSpPr/>
          <p:nvPr/>
        </p:nvSpPr>
        <p:spPr>
          <a:xfrm>
            <a:off x="6383698" y="5394008"/>
            <a:ext cx="288925" cy="34004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Šipka dolů 13"/>
          <p:cNvSpPr/>
          <p:nvPr/>
        </p:nvSpPr>
        <p:spPr>
          <a:xfrm>
            <a:off x="6252390" y="245268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13061" y="6114257"/>
            <a:ext cx="159319" cy="30897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Right Arrow 34"/>
          <p:cNvSpPr/>
          <p:nvPr/>
        </p:nvSpPr>
        <p:spPr>
          <a:xfrm>
            <a:off x="1913061" y="6308725"/>
            <a:ext cx="2159043" cy="21662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ectangle 35"/>
          <p:cNvSpPr/>
          <p:nvPr/>
        </p:nvSpPr>
        <p:spPr>
          <a:xfrm flipV="1">
            <a:off x="4598267" y="167588"/>
            <a:ext cx="1879780" cy="1286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xtBox 36"/>
          <p:cNvSpPr txBox="1"/>
          <p:nvPr/>
        </p:nvSpPr>
        <p:spPr>
          <a:xfrm>
            <a:off x="372676" y="111559"/>
            <a:ext cx="92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rgbClr val="FF0000"/>
                </a:solidFill>
              </a:rPr>
              <a:t>PODNOŠENJE ZAHTJEVA ZA POTPORU - PRIJAVA U AGRONET</a:t>
            </a:r>
            <a:endParaRPr lang="hr-HR" sz="1600" b="1" i="1" dirty="0" smtClean="0">
              <a:solidFill>
                <a:srgbClr val="FF0000"/>
              </a:solidFill>
            </a:endParaRPr>
          </a:p>
          <a:p>
            <a:endParaRPr lang="hr-HR" b="1" i="1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sz="1400" b="1" i="1" dirty="0" smtClean="0">
                <a:solidFill>
                  <a:srgbClr val="FF0000"/>
                </a:solidFill>
              </a:rPr>
              <a:t>EVIDENCIJA KORISNIKA POTPORA U RURALNOM RAZVOJU I RIBARSTVU - VODIČ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248" y="3140968"/>
            <a:ext cx="360040" cy="10081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92896"/>
            <a:ext cx="784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68344" y="5085184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rgbClr val="FF0000"/>
                </a:solidFill>
              </a:rPr>
              <a:t>PODNOŠENJE ZAHTJEVA ZA POTPORU - PRIJAVA U AGRONET</a:t>
            </a:r>
            <a:endParaRPr lang="hr-HR" sz="1600" b="1" i="1" dirty="0" smtClean="0">
              <a:solidFill>
                <a:srgbClr val="FF0000"/>
              </a:solidFill>
            </a:endParaRPr>
          </a:p>
          <a:p>
            <a:endParaRPr lang="hr-HR" b="1" i="1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556792"/>
            <a:ext cx="475297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5804520" y="5301208"/>
            <a:ext cx="639688" cy="108012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PRIJAVA U AGRONET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248" y="3140968"/>
            <a:ext cx="360040" cy="10081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824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ODABIR MODULA “RURALNI RAZVOJ”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1789"/>
            <a:ext cx="6624736" cy="2997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EKRAN S KARTICAMA</a:t>
            </a:r>
            <a:endParaRPr lang="hr-HR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19730"/>
            <a:ext cx="7450137" cy="25975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21217</TotalTime>
  <Words>358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//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// //</dc:creator>
  <cp:lastModifiedBy>Josipa Filaković</cp:lastModifiedBy>
  <cp:revision>303</cp:revision>
  <cp:lastPrinted>2015-01-15T09:05:20Z</cp:lastPrinted>
  <dcterms:created xsi:type="dcterms:W3CDTF">2010-04-01T09:47:06Z</dcterms:created>
  <dcterms:modified xsi:type="dcterms:W3CDTF">2015-01-22T07:36:15Z</dcterms:modified>
</cp:coreProperties>
</file>