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9" r:id="rId2"/>
    <p:sldId id="291" r:id="rId3"/>
    <p:sldId id="296" r:id="rId4"/>
    <p:sldId id="302" r:id="rId5"/>
    <p:sldId id="294" r:id="rId6"/>
    <p:sldId id="295" r:id="rId7"/>
    <p:sldId id="297" r:id="rId8"/>
    <p:sldId id="300" r:id="rId9"/>
    <p:sldId id="301" r:id="rId10"/>
    <p:sldId id="299" r:id="rId11"/>
    <p:sldId id="304" r:id="rId12"/>
    <p:sldId id="303" r:id="rId13"/>
    <p:sldId id="298" r:id="rId14"/>
    <p:sldId id="268" r:id="rId15"/>
  </p:sldIdLst>
  <p:sldSz cx="9144000" cy="6858000" type="screen4x3"/>
  <p:notesSz cx="6794500" cy="9906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2" d="100"/>
          <a:sy n="112" d="100"/>
        </p:scale>
        <p:origin x="97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0605B317-559B-4CCB-A67C-4CEB8F96F398}" type="datetimeFigureOut">
              <a:rPr lang="hr-HR" smtClean="0"/>
              <a:t>14.12.2016.</a:t>
            </a:fld>
            <a:endParaRPr lang="hr-HR"/>
          </a:p>
        </p:txBody>
      </p:sp>
      <p:sp>
        <p:nvSpPr>
          <p:cNvPr id="4" name="Footer Placeholder 3"/>
          <p:cNvSpPr>
            <a:spLocks noGrp="1"/>
          </p:cNvSpPr>
          <p:nvPr>
            <p:ph type="ftr" sz="quarter" idx="2"/>
          </p:nvPr>
        </p:nvSpPr>
        <p:spPr>
          <a:xfrm>
            <a:off x="0" y="9409113"/>
            <a:ext cx="2944813" cy="496887"/>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48100" y="9409113"/>
            <a:ext cx="2944813" cy="496887"/>
          </a:xfrm>
          <a:prstGeom prst="rect">
            <a:avLst/>
          </a:prstGeom>
        </p:spPr>
        <p:txBody>
          <a:bodyPr vert="horz" lIns="91440" tIns="45720" rIns="91440" bIns="45720" rtlCol="0" anchor="b"/>
          <a:lstStyle>
            <a:lvl1pPr algn="r">
              <a:defRPr sz="1200"/>
            </a:lvl1pPr>
          </a:lstStyle>
          <a:p>
            <a:fld id="{C0053DB8-D404-4F85-9BF4-7C29BF784A61}" type="slidenum">
              <a:rPr lang="hr-HR" smtClean="0"/>
              <a:t>‹#›</a:t>
            </a:fld>
            <a:endParaRPr lang="hr-HR"/>
          </a:p>
        </p:txBody>
      </p:sp>
    </p:spTree>
    <p:extLst>
      <p:ext uri="{BB962C8B-B14F-4D97-AF65-F5344CB8AC3E}">
        <p14:creationId xmlns:p14="http://schemas.microsoft.com/office/powerpoint/2010/main" val="2659178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76DCEA82-C0E1-4E29-97CB-C23779EED01F}" type="datetimeFigureOut">
              <a:rPr lang="hr-HR" smtClean="0"/>
              <a:t>14.12.2016.</a:t>
            </a:fld>
            <a:endParaRPr lang="hr-HR"/>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FC3ED743-2902-4915-B562-1F5C3AB0CABD}" type="slidenum">
              <a:rPr lang="hr-HR" smtClean="0"/>
              <a:t>‹#›</a:t>
            </a:fld>
            <a:endParaRPr lang="hr-HR"/>
          </a:p>
        </p:txBody>
      </p:sp>
    </p:spTree>
    <p:extLst>
      <p:ext uri="{BB962C8B-B14F-4D97-AF65-F5344CB8AC3E}">
        <p14:creationId xmlns:p14="http://schemas.microsoft.com/office/powerpoint/2010/main" val="124172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1</a:t>
            </a:fld>
            <a:endParaRPr lang="hr-HR"/>
          </a:p>
        </p:txBody>
      </p:sp>
    </p:spTree>
    <p:extLst>
      <p:ext uri="{BB962C8B-B14F-4D97-AF65-F5344CB8AC3E}">
        <p14:creationId xmlns:p14="http://schemas.microsoft.com/office/powerpoint/2010/main" val="594602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11</a:t>
            </a:fld>
            <a:endParaRPr lang="hr-HR"/>
          </a:p>
        </p:txBody>
      </p:sp>
    </p:spTree>
    <p:extLst>
      <p:ext uri="{BB962C8B-B14F-4D97-AF65-F5344CB8AC3E}">
        <p14:creationId xmlns:p14="http://schemas.microsoft.com/office/powerpoint/2010/main" val="692738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12</a:t>
            </a:fld>
            <a:endParaRPr lang="hr-HR"/>
          </a:p>
        </p:txBody>
      </p:sp>
    </p:spTree>
    <p:extLst>
      <p:ext uri="{BB962C8B-B14F-4D97-AF65-F5344CB8AC3E}">
        <p14:creationId xmlns:p14="http://schemas.microsoft.com/office/powerpoint/2010/main" val="3409112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13</a:t>
            </a:fld>
            <a:endParaRPr lang="hr-HR"/>
          </a:p>
        </p:txBody>
      </p:sp>
    </p:spTree>
    <p:extLst>
      <p:ext uri="{BB962C8B-B14F-4D97-AF65-F5344CB8AC3E}">
        <p14:creationId xmlns:p14="http://schemas.microsoft.com/office/powerpoint/2010/main" val="1990526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14</a:t>
            </a:fld>
            <a:endParaRPr lang="hr-HR"/>
          </a:p>
        </p:txBody>
      </p:sp>
    </p:spTree>
    <p:extLst>
      <p:ext uri="{BB962C8B-B14F-4D97-AF65-F5344CB8AC3E}">
        <p14:creationId xmlns:p14="http://schemas.microsoft.com/office/powerpoint/2010/main" val="294621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2</a:t>
            </a:fld>
            <a:endParaRPr lang="hr-HR"/>
          </a:p>
        </p:txBody>
      </p:sp>
    </p:spTree>
    <p:extLst>
      <p:ext uri="{BB962C8B-B14F-4D97-AF65-F5344CB8AC3E}">
        <p14:creationId xmlns:p14="http://schemas.microsoft.com/office/powerpoint/2010/main" val="1493872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3</a:t>
            </a:fld>
            <a:endParaRPr lang="hr-HR"/>
          </a:p>
        </p:txBody>
      </p:sp>
    </p:spTree>
    <p:extLst>
      <p:ext uri="{BB962C8B-B14F-4D97-AF65-F5344CB8AC3E}">
        <p14:creationId xmlns:p14="http://schemas.microsoft.com/office/powerpoint/2010/main" val="629429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5</a:t>
            </a:fld>
            <a:endParaRPr lang="hr-HR"/>
          </a:p>
        </p:txBody>
      </p:sp>
    </p:spTree>
    <p:extLst>
      <p:ext uri="{BB962C8B-B14F-4D97-AF65-F5344CB8AC3E}">
        <p14:creationId xmlns:p14="http://schemas.microsoft.com/office/powerpoint/2010/main" val="4118426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6</a:t>
            </a:fld>
            <a:endParaRPr lang="hr-HR"/>
          </a:p>
        </p:txBody>
      </p:sp>
    </p:spTree>
    <p:extLst>
      <p:ext uri="{BB962C8B-B14F-4D97-AF65-F5344CB8AC3E}">
        <p14:creationId xmlns:p14="http://schemas.microsoft.com/office/powerpoint/2010/main" val="1866294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7</a:t>
            </a:fld>
            <a:endParaRPr lang="hr-HR"/>
          </a:p>
        </p:txBody>
      </p:sp>
    </p:spTree>
    <p:extLst>
      <p:ext uri="{BB962C8B-B14F-4D97-AF65-F5344CB8AC3E}">
        <p14:creationId xmlns:p14="http://schemas.microsoft.com/office/powerpoint/2010/main" val="205947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8</a:t>
            </a:fld>
            <a:endParaRPr lang="hr-HR"/>
          </a:p>
        </p:txBody>
      </p:sp>
    </p:spTree>
    <p:extLst>
      <p:ext uri="{BB962C8B-B14F-4D97-AF65-F5344CB8AC3E}">
        <p14:creationId xmlns:p14="http://schemas.microsoft.com/office/powerpoint/2010/main" val="2210024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9</a:t>
            </a:fld>
            <a:endParaRPr lang="hr-HR"/>
          </a:p>
        </p:txBody>
      </p:sp>
    </p:spTree>
    <p:extLst>
      <p:ext uri="{BB962C8B-B14F-4D97-AF65-F5344CB8AC3E}">
        <p14:creationId xmlns:p14="http://schemas.microsoft.com/office/powerpoint/2010/main" val="14688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FC3ED743-2902-4915-B562-1F5C3AB0CABD}" type="slidenum">
              <a:rPr lang="hr-HR" smtClean="0"/>
              <a:t>10</a:t>
            </a:fld>
            <a:endParaRPr lang="hr-HR"/>
          </a:p>
        </p:txBody>
      </p:sp>
    </p:spTree>
    <p:extLst>
      <p:ext uri="{BB962C8B-B14F-4D97-AF65-F5344CB8AC3E}">
        <p14:creationId xmlns:p14="http://schemas.microsoft.com/office/powerpoint/2010/main" val="38104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835CB891-AB6A-49DC-BEEA-49C93CD6713E}" type="datetimeFigureOut">
              <a:rPr lang="hr-HR" smtClean="0"/>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120392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35CB891-AB6A-49DC-BEEA-49C93CD6713E}" type="datetimeFigureOut">
              <a:rPr lang="hr-HR" smtClean="0"/>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3103655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35CB891-AB6A-49DC-BEEA-49C93CD6713E}" type="datetimeFigureOut">
              <a:rPr lang="hr-HR" smtClean="0"/>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199242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35CB891-AB6A-49DC-BEEA-49C93CD6713E}" type="datetimeFigureOut">
              <a:rPr lang="hr-HR" smtClean="0"/>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198864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CB891-AB6A-49DC-BEEA-49C93CD6713E}" type="datetimeFigureOut">
              <a:rPr lang="hr-HR" smtClean="0"/>
              <a:t>14.12.2016.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281224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835CB891-AB6A-49DC-BEEA-49C93CD6713E}" type="datetimeFigureOut">
              <a:rPr lang="hr-HR" smtClean="0"/>
              <a:t>14.12.2016.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337599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835CB891-AB6A-49DC-BEEA-49C93CD6713E}" type="datetimeFigureOut">
              <a:rPr lang="hr-HR" smtClean="0"/>
              <a:t>14.12.2016.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72503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835CB891-AB6A-49DC-BEEA-49C93CD6713E}" type="datetimeFigureOut">
              <a:rPr lang="hr-HR" smtClean="0"/>
              <a:t>14.12.2016.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250608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CB891-AB6A-49DC-BEEA-49C93CD6713E}" type="datetimeFigureOut">
              <a:rPr lang="hr-HR" smtClean="0"/>
              <a:t>14.12.2016.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58163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CB891-AB6A-49DC-BEEA-49C93CD6713E}" type="datetimeFigureOut">
              <a:rPr lang="hr-HR" smtClean="0"/>
              <a:t>14.12.2016.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100972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CB891-AB6A-49DC-BEEA-49C93CD6713E}" type="datetimeFigureOut">
              <a:rPr lang="hr-HR" smtClean="0"/>
              <a:t>14.12.2016.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391B2E4-731D-4103-9194-BC41400B2DD4}" type="slidenum">
              <a:rPr lang="hr-HR" smtClean="0"/>
              <a:t>‹#›</a:t>
            </a:fld>
            <a:endParaRPr lang="hr-HR"/>
          </a:p>
        </p:txBody>
      </p:sp>
    </p:spTree>
    <p:extLst>
      <p:ext uri="{BB962C8B-B14F-4D97-AF65-F5344CB8AC3E}">
        <p14:creationId xmlns:p14="http://schemas.microsoft.com/office/powerpoint/2010/main" val="240870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CB891-AB6A-49DC-BEEA-49C93CD6713E}" type="datetimeFigureOut">
              <a:rPr lang="hr-HR" smtClean="0"/>
              <a:t>14.12.2016.</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B2E4-731D-4103-9194-BC41400B2DD4}" type="slidenum">
              <a:rPr lang="hr-HR" smtClean="0"/>
              <a:t>‹#›</a:t>
            </a:fld>
            <a:endParaRPr lang="hr-HR"/>
          </a:p>
        </p:txBody>
      </p:sp>
    </p:spTree>
    <p:extLst>
      <p:ext uri="{BB962C8B-B14F-4D97-AF65-F5344CB8AC3E}">
        <p14:creationId xmlns:p14="http://schemas.microsoft.com/office/powerpoint/2010/main" val="2484909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avjetodavna.hr/projekti/28/193/program-ruralnog-razvoja-rh-2014-2020/popis-savjetnika-za-izracun-evp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www.savjetodavna.hr/projekti/28/187/program-ruralnog-razvoja-rh-2014-2020/ekonomska-velicina-poljoprivrednog-gospodarstva-ev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savjetodavna.hr/projekti/28/187/program-ruralnog-razvoja-rh-2014-2020/ekonomska-velicina-poljoprivrednog-gospodarstva-ev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savjetodavna.hr/projekti/28/187/program-ruralnog-razvoja-rh-2014-2020/ekonomska-velicina-poljoprivrednog-gospodarstva-ev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png"/><Relationship Id="rId4" Type="http://schemas.openxmlformats.org/officeDocument/2006/relationships/image" Target="../media/image11.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501008"/>
            <a:ext cx="8229600" cy="1080120"/>
          </a:xfrm>
          <a:ln>
            <a:solidFill>
              <a:schemeClr val="tx1"/>
            </a:solidFill>
            <a:prstDash val="sysDot"/>
          </a:ln>
        </p:spPr>
        <p:txBody>
          <a:bodyPr>
            <a:noAutofit/>
          </a:bodyPr>
          <a:lstStyle/>
          <a:p>
            <a:r>
              <a:rPr lang="en-GB" sz="5400" dirty="0" err="1" smtClean="0">
                <a:solidFill>
                  <a:schemeClr val="tx1">
                    <a:lumMod val="50000"/>
                    <a:lumOff val="50000"/>
                  </a:schemeClr>
                </a:solidFill>
              </a:rPr>
              <a:t>Izračun</a:t>
            </a:r>
            <a:r>
              <a:rPr lang="en-GB" sz="5400" dirty="0" smtClean="0">
                <a:solidFill>
                  <a:schemeClr val="tx1">
                    <a:lumMod val="50000"/>
                    <a:lumOff val="50000"/>
                  </a:schemeClr>
                </a:solidFill>
              </a:rPr>
              <a:t> EVPG-a</a:t>
            </a:r>
            <a:endParaRPr lang="hr-HR" sz="5400" dirty="0">
              <a:solidFill>
                <a:schemeClr val="tx1">
                  <a:lumMod val="50000"/>
                  <a:lumOff val="50000"/>
                </a:schemeClr>
              </a:solidFill>
            </a:endParaRPr>
          </a:p>
        </p:txBody>
      </p:sp>
      <p:sp>
        <p:nvSpPr>
          <p:cNvPr id="6" name="Subtitle 2"/>
          <p:cNvSpPr txBox="1">
            <a:spLocks/>
          </p:cNvSpPr>
          <p:nvPr/>
        </p:nvSpPr>
        <p:spPr>
          <a:xfrm>
            <a:off x="2195736" y="4884308"/>
            <a:ext cx="4608512" cy="1280995"/>
          </a:xfrm>
          <a:prstGeom prst="rect">
            <a:avLst/>
          </a:prstGeom>
          <a:solidFill>
            <a:schemeClr val="bg1">
              <a:alpha val="85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800" b="1" dirty="0" smtClean="0">
                <a:solidFill>
                  <a:schemeClr val="bg1">
                    <a:lumMod val="50000"/>
                  </a:schemeClr>
                </a:solidFill>
              </a:rPr>
              <a:t>Kristijan </a:t>
            </a:r>
            <a:r>
              <a:rPr lang="en-GB" sz="1800" b="1" dirty="0" err="1" smtClean="0">
                <a:solidFill>
                  <a:schemeClr val="bg1">
                    <a:lumMod val="50000"/>
                  </a:schemeClr>
                </a:solidFill>
              </a:rPr>
              <a:t>Jelaković</a:t>
            </a:r>
            <a:endParaRPr lang="hr-HR" sz="1800" b="1" dirty="0" smtClean="0">
              <a:solidFill>
                <a:schemeClr val="bg1">
                  <a:lumMod val="50000"/>
                </a:schemeClr>
              </a:solidFill>
            </a:endParaRPr>
          </a:p>
          <a:p>
            <a:pPr marL="0" indent="0" algn="ctr">
              <a:buNone/>
            </a:pPr>
            <a:r>
              <a:rPr lang="en-GB" sz="1400" dirty="0" smtClean="0">
                <a:solidFill>
                  <a:schemeClr val="bg1">
                    <a:lumMod val="50000"/>
                  </a:schemeClr>
                </a:solidFill>
              </a:rPr>
              <a:t>INFO </a:t>
            </a:r>
            <a:r>
              <a:rPr lang="en-GB" sz="1400" dirty="0" err="1" smtClean="0">
                <a:solidFill>
                  <a:schemeClr val="bg1">
                    <a:lumMod val="50000"/>
                  </a:schemeClr>
                </a:solidFill>
              </a:rPr>
              <a:t>radionice</a:t>
            </a:r>
            <a:r>
              <a:rPr lang="en-GB" sz="1400" dirty="0" smtClean="0">
                <a:solidFill>
                  <a:schemeClr val="bg1">
                    <a:lumMod val="50000"/>
                  </a:schemeClr>
                </a:solidFill>
              </a:rPr>
              <a:t> </a:t>
            </a:r>
            <a:r>
              <a:rPr lang="en-GB" sz="1400" dirty="0" err="1" smtClean="0">
                <a:solidFill>
                  <a:schemeClr val="bg1">
                    <a:lumMod val="50000"/>
                  </a:schemeClr>
                </a:solidFill>
              </a:rPr>
              <a:t>za</a:t>
            </a:r>
            <a:r>
              <a:rPr lang="en-GB" sz="1400" dirty="0" smtClean="0">
                <a:solidFill>
                  <a:schemeClr val="bg1">
                    <a:lumMod val="50000"/>
                  </a:schemeClr>
                </a:solidFill>
              </a:rPr>
              <a:t> </a:t>
            </a:r>
            <a:r>
              <a:rPr lang="en-GB" sz="1400" dirty="0" err="1" smtClean="0">
                <a:solidFill>
                  <a:schemeClr val="bg1">
                    <a:lumMod val="50000"/>
                  </a:schemeClr>
                </a:solidFill>
              </a:rPr>
              <a:t>korisnike</a:t>
            </a:r>
            <a:r>
              <a:rPr lang="en-GB" sz="1400" dirty="0" smtClean="0">
                <a:solidFill>
                  <a:schemeClr val="bg1">
                    <a:lumMod val="50000"/>
                  </a:schemeClr>
                </a:solidFill>
              </a:rPr>
              <a:t> M0611</a:t>
            </a:r>
            <a:endParaRPr lang="hr-HR" sz="1400" dirty="0" smtClean="0">
              <a:solidFill>
                <a:schemeClr val="bg1">
                  <a:lumMod val="50000"/>
                </a:schemeClr>
              </a:solidFill>
            </a:endParaRPr>
          </a:p>
          <a:p>
            <a:pPr marL="0" indent="0" algn="ctr">
              <a:buNone/>
            </a:pPr>
            <a:r>
              <a:rPr lang="en-GB" sz="1400" dirty="0" err="1" smtClean="0">
                <a:solidFill>
                  <a:schemeClr val="bg1">
                    <a:lumMod val="50000"/>
                  </a:schemeClr>
                </a:solidFill>
              </a:rPr>
              <a:t>prosinac</a:t>
            </a:r>
            <a:r>
              <a:rPr lang="en-GB" sz="1400" dirty="0" smtClean="0">
                <a:solidFill>
                  <a:schemeClr val="bg1">
                    <a:lumMod val="50000"/>
                  </a:schemeClr>
                </a:solidFill>
              </a:rPr>
              <a:t> </a:t>
            </a:r>
            <a:r>
              <a:rPr lang="hr-HR" sz="1400" dirty="0" smtClean="0">
                <a:solidFill>
                  <a:schemeClr val="bg1">
                    <a:lumMod val="50000"/>
                  </a:schemeClr>
                </a:solidFill>
              </a:rPr>
              <a:t>201</a:t>
            </a:r>
            <a:r>
              <a:rPr lang="en-GB" sz="1400" dirty="0" smtClean="0">
                <a:solidFill>
                  <a:schemeClr val="bg1">
                    <a:lumMod val="50000"/>
                  </a:schemeClr>
                </a:solidFill>
              </a:rPr>
              <a:t>6</a:t>
            </a:r>
            <a:r>
              <a:rPr lang="hr-HR" sz="1400" dirty="0" smtClean="0">
                <a:solidFill>
                  <a:schemeClr val="bg1">
                    <a:lumMod val="50000"/>
                  </a:schemeClr>
                </a:solidFill>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8218" y="1020306"/>
            <a:ext cx="2268252" cy="2177522"/>
          </a:xfrm>
          <a:prstGeom prst="rect">
            <a:avLst/>
          </a:prstGeom>
        </p:spPr>
      </p:pic>
    </p:spTree>
    <p:extLst>
      <p:ext uri="{BB962C8B-B14F-4D97-AF65-F5344CB8AC3E}">
        <p14:creationId xmlns:p14="http://schemas.microsoft.com/office/powerpoint/2010/main" val="2312634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ADMIN IZVORI</a:t>
            </a:r>
            <a:endParaRPr lang="hr-HR" dirty="0"/>
          </a:p>
        </p:txBody>
      </p:sp>
      <p:sp>
        <p:nvSpPr>
          <p:cNvPr id="3" name="Content Placeholder 2"/>
          <p:cNvSpPr>
            <a:spLocks noGrp="1"/>
          </p:cNvSpPr>
          <p:nvPr>
            <p:ph idx="1"/>
          </p:nvPr>
        </p:nvSpPr>
        <p:spPr>
          <a:xfrm>
            <a:off x="457200" y="1600200"/>
            <a:ext cx="8229600" cy="4925144"/>
          </a:xfrm>
        </p:spPr>
        <p:txBody>
          <a:bodyPr>
            <a:normAutofit/>
          </a:bodyPr>
          <a:lstStyle/>
          <a:p>
            <a:r>
              <a:rPr lang="en-GB" sz="2800" dirty="0" smtClean="0"/>
              <a:t>AGRONET</a:t>
            </a:r>
            <a:endParaRPr lang="en-GB" sz="2400" dirty="0" smtClean="0"/>
          </a:p>
          <a:p>
            <a:pPr lvl="1"/>
            <a:r>
              <a:rPr lang="hr-HR" sz="2000" dirty="0" smtClean="0"/>
              <a:t>korisnik mora omogućiti djelatniku </a:t>
            </a:r>
            <a:r>
              <a:rPr lang="en-GB" sz="2000" dirty="0" err="1" smtClean="0"/>
              <a:t>Službe</a:t>
            </a:r>
            <a:r>
              <a:rPr lang="en-GB" sz="2000" dirty="0" smtClean="0"/>
              <a:t> </a:t>
            </a:r>
            <a:r>
              <a:rPr lang="hr-HR" sz="2000" dirty="0" smtClean="0"/>
              <a:t>uvid i pregled podataka</a:t>
            </a:r>
            <a:endParaRPr lang="en-GB" sz="2000" dirty="0" smtClean="0"/>
          </a:p>
          <a:p>
            <a:pPr lvl="1"/>
            <a:r>
              <a:rPr lang="en-GB" sz="2000" dirty="0" err="1" smtClean="0"/>
              <a:t>Jedinstveni</a:t>
            </a:r>
            <a:r>
              <a:rPr lang="en-GB" sz="2000" dirty="0" smtClean="0"/>
              <a:t> </a:t>
            </a:r>
            <a:r>
              <a:rPr lang="pl-PL" sz="2000" dirty="0" smtClean="0"/>
              <a:t>zahtjev </a:t>
            </a:r>
            <a:r>
              <a:rPr lang="pl-PL" sz="2000" dirty="0"/>
              <a:t>za </a:t>
            </a:r>
            <a:r>
              <a:rPr lang="pl-PL" sz="2000" dirty="0" smtClean="0"/>
              <a:t>pot</a:t>
            </a:r>
            <a:r>
              <a:rPr lang="en-GB" sz="2000" dirty="0" err="1" smtClean="0"/>
              <a:t>poru</a:t>
            </a:r>
            <a:r>
              <a:rPr lang="pl-PL" sz="2000" dirty="0" smtClean="0"/>
              <a:t> mjerodavniji </a:t>
            </a:r>
            <a:r>
              <a:rPr lang="en-GB" sz="2000" dirty="0" smtClean="0"/>
              <a:t>je </a:t>
            </a:r>
            <a:r>
              <a:rPr lang="pl-PL" sz="2000" dirty="0" smtClean="0"/>
              <a:t>dokument </a:t>
            </a:r>
            <a:r>
              <a:rPr lang="pl-PL" sz="2000" dirty="0"/>
              <a:t>od </a:t>
            </a:r>
            <a:r>
              <a:rPr lang="en-GB" sz="2000" dirty="0" smtClean="0"/>
              <a:t>I</a:t>
            </a:r>
            <a:r>
              <a:rPr lang="pl-PL" sz="2000" dirty="0" smtClean="0"/>
              <a:t>zjave</a:t>
            </a:r>
            <a:r>
              <a:rPr lang="en-GB" sz="2000" dirty="0" smtClean="0"/>
              <a:t> o </a:t>
            </a:r>
            <a:r>
              <a:rPr lang="en-GB" sz="2000" dirty="0" err="1" smtClean="0"/>
              <a:t>proizvodnim</a:t>
            </a:r>
            <a:r>
              <a:rPr lang="en-GB" sz="2000" dirty="0" smtClean="0"/>
              <a:t> </a:t>
            </a:r>
            <a:r>
              <a:rPr lang="en-GB" sz="2000" dirty="0" err="1" smtClean="0"/>
              <a:t>resursima</a:t>
            </a:r>
            <a:endParaRPr lang="en-GB" sz="2000" dirty="0" smtClean="0"/>
          </a:p>
          <a:p>
            <a:pPr lvl="1"/>
            <a:r>
              <a:rPr lang="en-GB" sz="2000" dirty="0" err="1" smtClean="0"/>
              <a:t>sve</a:t>
            </a:r>
            <a:r>
              <a:rPr lang="en-GB" sz="2000" dirty="0" smtClean="0"/>
              <a:t> </a:t>
            </a:r>
            <a:r>
              <a:rPr lang="en-GB" sz="2000" dirty="0" err="1" smtClean="0"/>
              <a:t>razlike</a:t>
            </a:r>
            <a:r>
              <a:rPr lang="en-GB" sz="2000" dirty="0" smtClean="0"/>
              <a:t> u </a:t>
            </a:r>
            <a:r>
              <a:rPr lang="en-GB" sz="2000" dirty="0" err="1" smtClean="0"/>
              <a:t>odnosu</a:t>
            </a:r>
            <a:r>
              <a:rPr lang="en-GB" sz="2000" dirty="0" smtClean="0"/>
              <a:t> </a:t>
            </a:r>
            <a:r>
              <a:rPr lang="en-GB" sz="2000" dirty="0" err="1" smtClean="0"/>
              <a:t>na</a:t>
            </a:r>
            <a:r>
              <a:rPr lang="en-GB" sz="2000" dirty="0" smtClean="0"/>
              <a:t> </a:t>
            </a:r>
            <a:r>
              <a:rPr lang="en-GB" sz="2000" dirty="0" err="1" smtClean="0"/>
              <a:t>Zahtjev</a:t>
            </a:r>
            <a:r>
              <a:rPr lang="en-GB" sz="2000" dirty="0" smtClean="0"/>
              <a:t> </a:t>
            </a:r>
            <a:r>
              <a:rPr lang="en-GB" sz="2000" dirty="0" err="1" smtClean="0"/>
              <a:t>moraju</a:t>
            </a:r>
            <a:r>
              <a:rPr lang="en-GB" sz="2000" dirty="0" smtClean="0"/>
              <a:t> </a:t>
            </a:r>
            <a:r>
              <a:rPr lang="en-GB" sz="2000" dirty="0" err="1" smtClean="0"/>
              <a:t>biti</a:t>
            </a:r>
            <a:r>
              <a:rPr lang="en-GB" sz="2000" dirty="0" smtClean="0"/>
              <a:t> </a:t>
            </a:r>
            <a:r>
              <a:rPr lang="en-GB" sz="2000" dirty="0" err="1" smtClean="0"/>
              <a:t>evidentirane</a:t>
            </a:r>
            <a:r>
              <a:rPr lang="en-GB" sz="2000" dirty="0" smtClean="0"/>
              <a:t> u ARKOD-u </a:t>
            </a:r>
            <a:r>
              <a:rPr lang="en-GB" sz="2000" dirty="0" err="1" smtClean="0"/>
              <a:t>i</a:t>
            </a:r>
            <a:r>
              <a:rPr lang="en-GB" sz="2000" dirty="0" smtClean="0"/>
              <a:t>/</a:t>
            </a:r>
            <a:r>
              <a:rPr lang="en-GB" sz="2000" dirty="0" err="1" smtClean="0"/>
              <a:t>ili</a:t>
            </a:r>
            <a:r>
              <a:rPr lang="en-GB" sz="2000" dirty="0" smtClean="0"/>
              <a:t> JRDŽ-u</a:t>
            </a:r>
          </a:p>
          <a:p>
            <a:r>
              <a:rPr lang="en-GB" sz="2400" dirty="0" smtClean="0"/>
              <a:t>ARKOD: </a:t>
            </a:r>
            <a:r>
              <a:rPr lang="en-GB" sz="2400" dirty="0" err="1" smtClean="0"/>
              <a:t>oranice</a:t>
            </a:r>
            <a:r>
              <a:rPr lang="en-GB" sz="2400" dirty="0" smtClean="0"/>
              <a:t>, </a:t>
            </a:r>
            <a:r>
              <a:rPr lang="en-GB" sz="2400" dirty="0" err="1" smtClean="0"/>
              <a:t>livade</a:t>
            </a:r>
            <a:r>
              <a:rPr lang="en-GB" sz="2400" dirty="0" smtClean="0"/>
              <a:t>, </a:t>
            </a:r>
            <a:r>
              <a:rPr lang="en-GB" sz="2400" dirty="0" err="1" smtClean="0"/>
              <a:t>pašnjaci</a:t>
            </a:r>
            <a:r>
              <a:rPr lang="en-GB" sz="2400" dirty="0" smtClean="0"/>
              <a:t>, </a:t>
            </a:r>
            <a:r>
              <a:rPr lang="en-GB" sz="2400" dirty="0" err="1" smtClean="0"/>
              <a:t>trajni</a:t>
            </a:r>
            <a:r>
              <a:rPr lang="en-GB" sz="2400" dirty="0" smtClean="0"/>
              <a:t> </a:t>
            </a:r>
            <a:r>
              <a:rPr lang="en-GB" sz="2400" dirty="0" err="1" smtClean="0"/>
              <a:t>nasadi</a:t>
            </a:r>
            <a:endParaRPr lang="en-GB" sz="2400" dirty="0" smtClean="0"/>
          </a:p>
          <a:p>
            <a:r>
              <a:rPr lang="en-GB" sz="2400" dirty="0" smtClean="0"/>
              <a:t>JRDŽ</a:t>
            </a:r>
            <a:r>
              <a:rPr lang="en-GB" sz="2400" dirty="0"/>
              <a:t>: </a:t>
            </a:r>
            <a:r>
              <a:rPr lang="en-GB" sz="2400" dirty="0" err="1"/>
              <a:t>registar</a:t>
            </a:r>
            <a:r>
              <a:rPr lang="en-GB" sz="2400" dirty="0"/>
              <a:t> </a:t>
            </a:r>
            <a:r>
              <a:rPr lang="en-GB" sz="2400" dirty="0" err="1"/>
              <a:t>goveda</a:t>
            </a:r>
            <a:r>
              <a:rPr lang="en-GB" sz="2400" dirty="0"/>
              <a:t>, </a:t>
            </a:r>
            <a:r>
              <a:rPr lang="en-GB" sz="2400" dirty="0" err="1" smtClean="0"/>
              <a:t>svinja</a:t>
            </a:r>
            <a:r>
              <a:rPr lang="en-GB" sz="2400" dirty="0"/>
              <a:t>, </a:t>
            </a:r>
            <a:r>
              <a:rPr lang="en-GB" sz="2400" dirty="0" err="1" smtClean="0"/>
              <a:t>ovaca</a:t>
            </a:r>
            <a:r>
              <a:rPr lang="en-GB" sz="2400" dirty="0" smtClean="0"/>
              <a:t> </a:t>
            </a:r>
            <a:r>
              <a:rPr lang="en-GB" sz="2400" dirty="0" err="1" smtClean="0"/>
              <a:t>koza</a:t>
            </a:r>
            <a:r>
              <a:rPr lang="en-GB" sz="2400" dirty="0" smtClean="0"/>
              <a:t>, </a:t>
            </a:r>
            <a:r>
              <a:rPr lang="en-GB" sz="2400" dirty="0" err="1" smtClean="0"/>
              <a:t>kopitara</a:t>
            </a:r>
            <a:r>
              <a:rPr lang="en-GB" sz="2400" dirty="0" smtClean="0"/>
              <a:t> (IKG, JIBG)</a:t>
            </a:r>
            <a:endParaRPr lang="en-GB" sz="2400" dirty="0"/>
          </a:p>
          <a:p>
            <a:r>
              <a:rPr lang="en-GB" sz="2400" dirty="0" err="1" smtClean="0"/>
              <a:t>Upisnik</a:t>
            </a:r>
            <a:r>
              <a:rPr lang="en-GB" sz="2400" dirty="0" smtClean="0"/>
              <a:t> </a:t>
            </a:r>
            <a:r>
              <a:rPr lang="en-GB" sz="2400" dirty="0" err="1"/>
              <a:t>proizvođača</a:t>
            </a:r>
            <a:r>
              <a:rPr lang="en-GB" sz="2400" dirty="0"/>
              <a:t> </a:t>
            </a:r>
            <a:r>
              <a:rPr lang="en-GB" sz="2400" dirty="0" err="1" smtClean="0"/>
              <a:t>sjemena</a:t>
            </a:r>
            <a:r>
              <a:rPr lang="en-GB" sz="2400" dirty="0"/>
              <a:t>, </a:t>
            </a:r>
            <a:r>
              <a:rPr lang="en-GB" sz="2400" dirty="0" err="1"/>
              <a:t>presadnica</a:t>
            </a:r>
            <a:r>
              <a:rPr lang="en-GB" sz="2400" dirty="0"/>
              <a:t> </a:t>
            </a:r>
            <a:r>
              <a:rPr lang="en-GB" sz="2400" dirty="0" err="1"/>
              <a:t>i</a:t>
            </a:r>
            <a:r>
              <a:rPr lang="en-GB" sz="2400" dirty="0"/>
              <a:t> </a:t>
            </a:r>
            <a:r>
              <a:rPr lang="en-GB" sz="2400" dirty="0" err="1"/>
              <a:t>micelija</a:t>
            </a:r>
            <a:r>
              <a:rPr lang="en-GB" sz="2400" dirty="0"/>
              <a:t> </a:t>
            </a:r>
            <a:r>
              <a:rPr lang="en-GB" sz="2400" dirty="0" err="1" smtClean="0"/>
              <a:t>gljiva</a:t>
            </a:r>
            <a:endParaRPr lang="en-GB" sz="2400" dirty="0" smtClean="0"/>
          </a:p>
          <a:p>
            <a:r>
              <a:rPr lang="en-GB" sz="2400" dirty="0" err="1" smtClean="0"/>
              <a:t>Upisnik</a:t>
            </a:r>
            <a:r>
              <a:rPr lang="en-GB" sz="2400" dirty="0" smtClean="0"/>
              <a:t> </a:t>
            </a:r>
            <a:r>
              <a:rPr lang="en-GB" sz="2400" dirty="0" err="1"/>
              <a:t>dobavljača</a:t>
            </a:r>
            <a:r>
              <a:rPr lang="en-GB" sz="2400" dirty="0"/>
              <a:t> </a:t>
            </a:r>
            <a:r>
              <a:rPr lang="en-GB" sz="2400" dirty="0" err="1" smtClean="0"/>
              <a:t>sjemena</a:t>
            </a:r>
            <a:r>
              <a:rPr lang="en-GB" sz="2400" dirty="0"/>
              <a:t>,</a:t>
            </a:r>
            <a:r>
              <a:rPr lang="en-GB" sz="2400" dirty="0" smtClean="0"/>
              <a:t> </a:t>
            </a:r>
            <a:r>
              <a:rPr lang="en-GB" sz="2400" dirty="0" err="1"/>
              <a:t>sadnog</a:t>
            </a:r>
            <a:r>
              <a:rPr lang="en-GB" sz="2400" dirty="0"/>
              <a:t> </a:t>
            </a:r>
            <a:r>
              <a:rPr lang="en-GB" sz="2400" dirty="0" err="1"/>
              <a:t>materijala</a:t>
            </a:r>
            <a:endParaRPr lang="en-GB" sz="2400" dirty="0"/>
          </a:p>
          <a:p>
            <a:r>
              <a:rPr lang="en-GB" sz="2400" dirty="0" err="1" smtClean="0"/>
              <a:t>Rješenje</a:t>
            </a:r>
            <a:r>
              <a:rPr lang="en-GB" sz="2400" dirty="0" smtClean="0"/>
              <a:t> o </a:t>
            </a:r>
            <a:r>
              <a:rPr lang="en-GB" sz="2400" dirty="0" err="1" smtClean="0"/>
              <a:t>registraciji</a:t>
            </a:r>
            <a:r>
              <a:rPr lang="en-GB" sz="2400" dirty="0" smtClean="0"/>
              <a:t> </a:t>
            </a:r>
            <a:r>
              <a:rPr lang="en-GB" sz="2400" dirty="0" err="1" smtClean="0"/>
              <a:t>objekta</a:t>
            </a:r>
            <a:endParaRPr lang="en-GB" sz="2400" dirty="0" smtClean="0"/>
          </a:p>
          <a:p>
            <a:r>
              <a:rPr lang="en-GB" sz="2400" dirty="0" err="1" smtClean="0"/>
              <a:t>Evidencija</a:t>
            </a:r>
            <a:r>
              <a:rPr lang="en-GB" sz="2400" dirty="0" smtClean="0"/>
              <a:t> </a:t>
            </a:r>
            <a:r>
              <a:rPr lang="en-GB" sz="2400" dirty="0" err="1" smtClean="0"/>
              <a:t>pčelara</a:t>
            </a:r>
            <a:r>
              <a:rPr lang="en-GB" sz="2400" dirty="0" smtClean="0"/>
              <a:t> </a:t>
            </a:r>
            <a:r>
              <a:rPr lang="en-GB" sz="2400" dirty="0" err="1" smtClean="0"/>
              <a:t>i</a:t>
            </a:r>
            <a:r>
              <a:rPr lang="en-GB" sz="2400" dirty="0" smtClean="0"/>
              <a:t> </a:t>
            </a:r>
            <a:r>
              <a:rPr lang="en-GB" sz="2400" dirty="0" err="1" smtClean="0"/>
              <a:t>pčelinjaka</a:t>
            </a:r>
            <a:endParaRPr lang="en-GB" sz="2400"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1275362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a:bodyPr>
          <a:lstStyle/>
          <a:p>
            <a:pPr marL="0" indent="0" algn="ctr">
              <a:buNone/>
            </a:pPr>
            <a:endParaRPr lang="en-GB" sz="3600" dirty="0" smtClean="0">
              <a:solidFill>
                <a:schemeClr val="tx1">
                  <a:lumMod val="50000"/>
                  <a:lumOff val="50000"/>
                </a:schemeClr>
              </a:solidFill>
            </a:endParaRPr>
          </a:p>
          <a:p>
            <a:pPr marL="0" indent="0" algn="ctr">
              <a:buNone/>
            </a:pPr>
            <a:endParaRPr lang="en-GB" sz="3600" dirty="0" smtClean="0">
              <a:solidFill>
                <a:schemeClr val="tx1">
                  <a:lumMod val="50000"/>
                  <a:lumOff val="50000"/>
                </a:schemeClr>
              </a:solidFill>
            </a:endParaRPr>
          </a:p>
          <a:p>
            <a:pPr marL="0" indent="0" algn="ctr">
              <a:buNone/>
            </a:pPr>
            <a:r>
              <a:rPr lang="en-GB" sz="3600" dirty="0" err="1" smtClean="0">
                <a:solidFill>
                  <a:schemeClr val="tx1">
                    <a:lumMod val="50000"/>
                    <a:lumOff val="50000"/>
                  </a:schemeClr>
                </a:solidFill>
              </a:rPr>
              <a:t>Kako</a:t>
            </a:r>
            <a:r>
              <a:rPr lang="en-GB" sz="3600" dirty="0" smtClean="0">
                <a:solidFill>
                  <a:schemeClr val="tx1">
                    <a:lumMod val="50000"/>
                    <a:lumOff val="50000"/>
                  </a:schemeClr>
                </a:solidFill>
              </a:rPr>
              <a:t> </a:t>
            </a:r>
            <a:r>
              <a:rPr lang="en-GB" sz="3600" dirty="0" err="1" smtClean="0">
                <a:solidFill>
                  <a:schemeClr val="tx1">
                    <a:lumMod val="50000"/>
                    <a:lumOff val="50000"/>
                  </a:schemeClr>
                </a:solidFill>
              </a:rPr>
              <a:t>evidentirati</a:t>
            </a:r>
            <a:r>
              <a:rPr lang="en-GB" sz="3600" dirty="0" smtClean="0">
                <a:solidFill>
                  <a:schemeClr val="tx1">
                    <a:lumMod val="50000"/>
                    <a:lumOff val="50000"/>
                  </a:schemeClr>
                </a:solidFill>
              </a:rPr>
              <a:t> </a:t>
            </a:r>
            <a:r>
              <a:rPr lang="en-GB" sz="3600" dirty="0" err="1" smtClean="0">
                <a:solidFill>
                  <a:schemeClr val="tx1">
                    <a:lumMod val="50000"/>
                    <a:lumOff val="50000"/>
                  </a:schemeClr>
                </a:solidFill>
              </a:rPr>
              <a:t>proizvodnje</a:t>
            </a:r>
            <a:r>
              <a:rPr lang="en-GB" sz="3600" dirty="0" smtClean="0">
                <a:solidFill>
                  <a:schemeClr val="tx1">
                    <a:lumMod val="50000"/>
                    <a:lumOff val="50000"/>
                  </a:schemeClr>
                </a:solidFill>
              </a:rPr>
              <a:t> </a:t>
            </a:r>
            <a:r>
              <a:rPr lang="en-GB" sz="3600" dirty="0" err="1" smtClean="0">
                <a:solidFill>
                  <a:schemeClr val="tx1">
                    <a:lumMod val="50000"/>
                    <a:lumOff val="50000"/>
                  </a:schemeClr>
                </a:solidFill>
              </a:rPr>
              <a:t>koje</a:t>
            </a:r>
            <a:r>
              <a:rPr lang="en-GB" sz="3600" dirty="0" smtClean="0">
                <a:solidFill>
                  <a:schemeClr val="tx1">
                    <a:lumMod val="50000"/>
                    <a:lumOff val="50000"/>
                  </a:schemeClr>
                </a:solidFill>
              </a:rPr>
              <a:t> </a:t>
            </a:r>
            <a:r>
              <a:rPr lang="en-GB" sz="3600" dirty="0" err="1" smtClean="0">
                <a:solidFill>
                  <a:schemeClr val="tx1">
                    <a:lumMod val="50000"/>
                    <a:lumOff val="50000"/>
                  </a:schemeClr>
                </a:solidFill>
              </a:rPr>
              <a:t>nisu</a:t>
            </a:r>
            <a:r>
              <a:rPr lang="en-GB" sz="3600" dirty="0" smtClean="0">
                <a:solidFill>
                  <a:schemeClr val="tx1">
                    <a:lumMod val="50000"/>
                    <a:lumOff val="50000"/>
                  </a:schemeClr>
                </a:solidFill>
              </a:rPr>
              <a:t> </a:t>
            </a:r>
            <a:r>
              <a:rPr lang="en-GB" sz="3600" dirty="0" err="1" smtClean="0">
                <a:solidFill>
                  <a:schemeClr val="tx1">
                    <a:lumMod val="50000"/>
                    <a:lumOff val="50000"/>
                  </a:schemeClr>
                </a:solidFill>
              </a:rPr>
              <a:t>zavedene</a:t>
            </a:r>
            <a:r>
              <a:rPr lang="en-GB" sz="3600" dirty="0" smtClean="0">
                <a:solidFill>
                  <a:schemeClr val="tx1">
                    <a:lumMod val="50000"/>
                    <a:lumOff val="50000"/>
                  </a:schemeClr>
                </a:solidFill>
              </a:rPr>
              <a:t> u </a:t>
            </a:r>
            <a:r>
              <a:rPr lang="en-GB" sz="3600" dirty="0" err="1" smtClean="0">
                <a:solidFill>
                  <a:schemeClr val="tx1">
                    <a:lumMod val="50000"/>
                    <a:lumOff val="50000"/>
                  </a:schemeClr>
                </a:solidFill>
              </a:rPr>
              <a:t>administrativnim</a:t>
            </a:r>
            <a:r>
              <a:rPr lang="en-GB" sz="3600" dirty="0" smtClean="0">
                <a:solidFill>
                  <a:schemeClr val="tx1">
                    <a:lumMod val="50000"/>
                    <a:lumOff val="50000"/>
                  </a:schemeClr>
                </a:solidFill>
              </a:rPr>
              <a:t> </a:t>
            </a:r>
            <a:r>
              <a:rPr lang="en-GB" sz="3600" dirty="0" err="1" smtClean="0">
                <a:solidFill>
                  <a:schemeClr val="tx1">
                    <a:lumMod val="50000"/>
                    <a:lumOff val="50000"/>
                  </a:schemeClr>
                </a:solidFill>
              </a:rPr>
              <a:t>izvorima</a:t>
            </a:r>
            <a:r>
              <a:rPr lang="en-GB" sz="3600" dirty="0" smtClean="0">
                <a:solidFill>
                  <a:schemeClr val="tx1">
                    <a:lumMod val="50000"/>
                    <a:lumOff val="50000"/>
                  </a:schemeClr>
                </a:solidFill>
              </a:rPr>
              <a:t>?</a:t>
            </a:r>
          </a:p>
          <a:p>
            <a:pPr marL="0" indent="0" algn="ctr">
              <a:buNone/>
            </a:pPr>
            <a:r>
              <a:rPr lang="en-GB" sz="2400" dirty="0" smtClean="0">
                <a:solidFill>
                  <a:schemeClr val="tx1">
                    <a:lumMod val="50000"/>
                    <a:lumOff val="50000"/>
                  </a:schemeClr>
                </a:solidFill>
              </a:rPr>
              <a:t>(</a:t>
            </a:r>
            <a:r>
              <a:rPr lang="en-GB" sz="2400" dirty="0" err="1">
                <a:solidFill>
                  <a:schemeClr val="tx1">
                    <a:lumMod val="50000"/>
                    <a:lumOff val="50000"/>
                  </a:schemeClr>
                </a:solidFill>
              </a:rPr>
              <a:t>gljive</a:t>
            </a:r>
            <a:r>
              <a:rPr lang="en-GB" sz="2400" dirty="0">
                <a:solidFill>
                  <a:schemeClr val="tx1">
                    <a:lumMod val="50000"/>
                    <a:lumOff val="50000"/>
                  </a:schemeClr>
                </a:solidFill>
              </a:rPr>
              <a:t>, </a:t>
            </a:r>
            <a:r>
              <a:rPr lang="en-GB" sz="2400" dirty="0" err="1">
                <a:solidFill>
                  <a:schemeClr val="tx1">
                    <a:lumMod val="50000"/>
                    <a:lumOff val="50000"/>
                  </a:schemeClr>
                </a:solidFill>
              </a:rPr>
              <a:t>puževi</a:t>
            </a:r>
            <a:r>
              <a:rPr lang="en-GB" sz="2400" dirty="0" smtClean="0">
                <a:solidFill>
                  <a:schemeClr val="tx1">
                    <a:lumMod val="50000"/>
                    <a:lumOff val="50000"/>
                  </a:schemeClr>
                </a:solidFill>
              </a:rPr>
              <a:t>, </a:t>
            </a:r>
            <a:r>
              <a:rPr lang="en-GB" sz="2400" dirty="0" err="1" smtClean="0">
                <a:solidFill>
                  <a:schemeClr val="tx1">
                    <a:lumMod val="50000"/>
                    <a:lumOff val="50000"/>
                  </a:schemeClr>
                </a:solidFill>
              </a:rPr>
              <a:t>kunići</a:t>
            </a:r>
            <a:r>
              <a:rPr lang="en-GB" sz="2400" dirty="0" smtClean="0">
                <a:solidFill>
                  <a:schemeClr val="tx1">
                    <a:lumMod val="50000"/>
                    <a:lumOff val="50000"/>
                  </a:schemeClr>
                </a:solidFill>
              </a:rPr>
              <a:t>, </a:t>
            </a:r>
            <a:r>
              <a:rPr lang="en-GB" sz="2400" dirty="0" err="1" smtClean="0">
                <a:solidFill>
                  <a:schemeClr val="tx1">
                    <a:lumMod val="50000"/>
                    <a:lumOff val="50000"/>
                  </a:schemeClr>
                </a:solidFill>
              </a:rPr>
              <a:t>ostala</a:t>
            </a:r>
            <a:r>
              <a:rPr lang="en-GB" sz="2400" dirty="0" smtClean="0">
                <a:solidFill>
                  <a:schemeClr val="tx1">
                    <a:lumMod val="50000"/>
                    <a:lumOff val="50000"/>
                  </a:schemeClr>
                </a:solidFill>
              </a:rPr>
              <a:t> </a:t>
            </a:r>
            <a:r>
              <a:rPr lang="en-GB" sz="2400" dirty="0" err="1" smtClean="0">
                <a:solidFill>
                  <a:schemeClr val="tx1">
                    <a:lumMod val="50000"/>
                    <a:lumOff val="50000"/>
                  </a:schemeClr>
                </a:solidFill>
              </a:rPr>
              <a:t>perad</a:t>
            </a:r>
            <a:r>
              <a:rPr lang="en-GB" sz="2400" dirty="0" smtClean="0">
                <a:solidFill>
                  <a:schemeClr val="tx1">
                    <a:lumMod val="50000"/>
                    <a:lumOff val="50000"/>
                  </a:schemeClr>
                </a:solidFill>
              </a:rPr>
              <a:t>, </a:t>
            </a:r>
            <a:r>
              <a:rPr lang="en-GB" sz="2400" dirty="0" err="1" smtClean="0">
                <a:solidFill>
                  <a:schemeClr val="tx1">
                    <a:lumMod val="50000"/>
                    <a:lumOff val="50000"/>
                  </a:schemeClr>
                </a:solidFill>
              </a:rPr>
              <a:t>cvijeće</a:t>
            </a:r>
            <a:r>
              <a:rPr lang="en-GB" sz="2400" dirty="0" smtClean="0">
                <a:solidFill>
                  <a:schemeClr val="tx1">
                    <a:lumMod val="50000"/>
                    <a:lumOff val="50000"/>
                  </a:schemeClr>
                </a:solidFill>
              </a:rPr>
              <a:t>, </a:t>
            </a:r>
            <a:r>
              <a:rPr lang="en-GB" sz="2400" dirty="0" err="1" smtClean="0">
                <a:solidFill>
                  <a:schemeClr val="tx1">
                    <a:lumMod val="50000"/>
                    <a:lumOff val="50000"/>
                  </a:schemeClr>
                </a:solidFill>
              </a:rPr>
              <a:t>ukrasno</a:t>
            </a:r>
            <a:r>
              <a:rPr lang="en-GB" sz="2400" dirty="0" smtClean="0">
                <a:solidFill>
                  <a:schemeClr val="tx1">
                    <a:lumMod val="50000"/>
                    <a:lumOff val="50000"/>
                  </a:schemeClr>
                </a:solidFill>
              </a:rPr>
              <a:t> </a:t>
            </a:r>
            <a:r>
              <a:rPr lang="en-GB" sz="2400" dirty="0" err="1" smtClean="0">
                <a:solidFill>
                  <a:schemeClr val="tx1">
                    <a:lumMod val="50000"/>
                    <a:lumOff val="50000"/>
                  </a:schemeClr>
                </a:solidFill>
              </a:rPr>
              <a:t>bilje</a:t>
            </a:r>
            <a:r>
              <a:rPr lang="en-GB" sz="2400" dirty="0" smtClean="0">
                <a:solidFill>
                  <a:schemeClr val="tx1">
                    <a:lumMod val="50000"/>
                    <a:lumOff val="50000"/>
                  </a:schemeClr>
                </a:solidFill>
              </a:rPr>
              <a:t>,…)</a:t>
            </a:r>
            <a:endParaRPr lang="en-GB" sz="2800" dirty="0" smtClean="0">
              <a:solidFill>
                <a:schemeClr val="tx1">
                  <a:lumMod val="50000"/>
                  <a:lumOff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2405597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POPRATNI DOKAZI</a:t>
            </a:r>
            <a:endParaRPr lang="hr-HR" dirty="0"/>
          </a:p>
        </p:txBody>
      </p:sp>
      <p:sp>
        <p:nvSpPr>
          <p:cNvPr id="3" name="Content Placeholder 2"/>
          <p:cNvSpPr>
            <a:spLocks noGrp="1"/>
          </p:cNvSpPr>
          <p:nvPr>
            <p:ph idx="1"/>
          </p:nvPr>
        </p:nvSpPr>
        <p:spPr>
          <a:xfrm>
            <a:off x="457200" y="1600200"/>
            <a:ext cx="8229600" cy="4781128"/>
          </a:xfrm>
        </p:spPr>
        <p:txBody>
          <a:bodyPr>
            <a:normAutofit/>
          </a:bodyPr>
          <a:lstStyle/>
          <a:p>
            <a:r>
              <a:rPr lang="en-GB" sz="2400" dirty="0" err="1" smtClean="0"/>
              <a:t>evidencija</a:t>
            </a:r>
            <a:r>
              <a:rPr lang="en-GB" sz="2400" dirty="0" smtClean="0"/>
              <a:t> </a:t>
            </a:r>
            <a:r>
              <a:rPr lang="en-GB" sz="2400" dirty="0" err="1" smtClean="0"/>
              <a:t>prodaje</a:t>
            </a:r>
            <a:r>
              <a:rPr lang="en-GB" sz="2400" dirty="0" smtClean="0"/>
              <a:t> </a:t>
            </a:r>
            <a:r>
              <a:rPr lang="en-GB" sz="2400" dirty="0" err="1" smtClean="0"/>
              <a:t>vlastitih</a:t>
            </a:r>
            <a:r>
              <a:rPr lang="en-GB" sz="2400" dirty="0" smtClean="0"/>
              <a:t> </a:t>
            </a:r>
            <a:r>
              <a:rPr lang="en-GB" sz="2400" dirty="0" err="1" smtClean="0"/>
              <a:t>poljoprivrednih</a:t>
            </a:r>
            <a:r>
              <a:rPr lang="en-GB" sz="2400" dirty="0" smtClean="0"/>
              <a:t> </a:t>
            </a:r>
            <a:r>
              <a:rPr lang="en-GB" sz="2400" dirty="0" err="1" smtClean="0"/>
              <a:t>proizvoda</a:t>
            </a:r>
            <a:endParaRPr lang="en-GB" sz="2400" dirty="0" smtClean="0"/>
          </a:p>
          <a:p>
            <a:r>
              <a:rPr lang="en-GB" sz="2400" dirty="0" err="1" smtClean="0"/>
              <a:t>računi</a:t>
            </a:r>
            <a:r>
              <a:rPr lang="en-GB" sz="2400" dirty="0" smtClean="0"/>
              <a:t> </a:t>
            </a:r>
            <a:r>
              <a:rPr lang="en-GB" sz="2400" dirty="0"/>
              <a:t>o </a:t>
            </a:r>
            <a:r>
              <a:rPr lang="en-GB" sz="2400" dirty="0" err="1"/>
              <a:t>nabavci</a:t>
            </a:r>
            <a:r>
              <a:rPr lang="en-GB" sz="2400" dirty="0"/>
              <a:t> </a:t>
            </a:r>
            <a:r>
              <a:rPr lang="en-GB" sz="2400" dirty="0" err="1" smtClean="0"/>
              <a:t>sjemena</a:t>
            </a:r>
            <a:r>
              <a:rPr lang="en-GB" sz="2400" dirty="0" smtClean="0"/>
              <a:t>, </a:t>
            </a:r>
            <a:r>
              <a:rPr lang="en-GB" sz="2400" dirty="0" err="1" smtClean="0"/>
              <a:t>sadnog</a:t>
            </a:r>
            <a:r>
              <a:rPr lang="en-GB" sz="2400" dirty="0" smtClean="0"/>
              <a:t> </a:t>
            </a:r>
            <a:r>
              <a:rPr lang="en-GB" sz="2400" dirty="0" err="1" smtClean="0"/>
              <a:t>materijala</a:t>
            </a:r>
            <a:r>
              <a:rPr lang="en-GB" sz="2400" dirty="0" smtClean="0"/>
              <a:t>, </a:t>
            </a:r>
            <a:r>
              <a:rPr lang="en-GB" sz="2400" dirty="0" err="1" smtClean="0"/>
              <a:t>podmlatka</a:t>
            </a:r>
            <a:r>
              <a:rPr lang="en-GB" sz="2400" dirty="0" smtClean="0"/>
              <a:t>, </a:t>
            </a:r>
            <a:r>
              <a:rPr lang="en-GB" sz="2400" dirty="0" err="1" smtClean="0"/>
              <a:t>micelija</a:t>
            </a:r>
            <a:r>
              <a:rPr lang="en-GB" sz="2400" dirty="0" smtClean="0"/>
              <a:t> </a:t>
            </a:r>
            <a:r>
              <a:rPr lang="en-GB" sz="2400" dirty="0" err="1" smtClean="0"/>
              <a:t>gljiva</a:t>
            </a:r>
            <a:r>
              <a:rPr lang="en-GB" sz="2400" dirty="0" smtClean="0"/>
              <a:t>, </a:t>
            </a:r>
            <a:r>
              <a:rPr lang="en-GB" sz="2400" dirty="0" err="1" smtClean="0"/>
              <a:t>matica</a:t>
            </a:r>
            <a:r>
              <a:rPr lang="en-GB" sz="2400" dirty="0" smtClean="0"/>
              <a:t> </a:t>
            </a:r>
            <a:r>
              <a:rPr lang="en-GB" sz="2400" dirty="0" err="1" smtClean="0"/>
              <a:t>i</a:t>
            </a:r>
            <a:r>
              <a:rPr lang="en-GB" sz="2400" dirty="0" smtClean="0"/>
              <a:t> </a:t>
            </a:r>
            <a:r>
              <a:rPr lang="en-GB" sz="2400" dirty="0" err="1" smtClean="0"/>
              <a:t>rojeva</a:t>
            </a:r>
            <a:endParaRPr lang="en-GB" sz="2400" dirty="0" smtClean="0"/>
          </a:p>
          <a:p>
            <a:r>
              <a:rPr lang="en-GB" sz="2400" dirty="0" err="1" smtClean="0"/>
              <a:t>knjiga</a:t>
            </a:r>
            <a:r>
              <a:rPr lang="en-GB" sz="2400" dirty="0" smtClean="0"/>
              <a:t> </a:t>
            </a:r>
            <a:r>
              <a:rPr lang="en-GB" sz="2400" dirty="0" err="1"/>
              <a:t>primitaka</a:t>
            </a:r>
            <a:r>
              <a:rPr lang="en-GB" sz="2400" dirty="0"/>
              <a:t> </a:t>
            </a:r>
            <a:r>
              <a:rPr lang="en-GB" sz="2400" dirty="0" err="1"/>
              <a:t>i</a:t>
            </a:r>
            <a:r>
              <a:rPr lang="en-GB" sz="2400" dirty="0"/>
              <a:t> </a:t>
            </a:r>
            <a:r>
              <a:rPr lang="en-GB" sz="2400" dirty="0" err="1" smtClean="0"/>
              <a:t>izdataka</a:t>
            </a:r>
            <a:r>
              <a:rPr lang="en-GB" sz="2400" dirty="0" smtClean="0"/>
              <a:t>; </a:t>
            </a:r>
            <a:r>
              <a:rPr lang="en-GB" sz="2400" dirty="0" err="1" smtClean="0"/>
              <a:t>ulaznih</a:t>
            </a:r>
            <a:r>
              <a:rPr lang="en-GB" sz="2400" dirty="0" smtClean="0"/>
              <a:t> </a:t>
            </a:r>
            <a:r>
              <a:rPr lang="en-GB" sz="2400" dirty="0" err="1"/>
              <a:t>i</a:t>
            </a:r>
            <a:r>
              <a:rPr lang="en-GB" sz="2400" dirty="0"/>
              <a:t> </a:t>
            </a:r>
            <a:r>
              <a:rPr lang="en-GB" sz="2400" dirty="0" err="1"/>
              <a:t>izlaznih</a:t>
            </a:r>
            <a:r>
              <a:rPr lang="en-GB" sz="2400" dirty="0"/>
              <a:t> </a:t>
            </a:r>
            <a:r>
              <a:rPr lang="en-GB" sz="2400" dirty="0" err="1" smtClean="0"/>
              <a:t>računa</a:t>
            </a:r>
            <a:endParaRPr lang="en-GB" sz="2400" dirty="0"/>
          </a:p>
          <a:p>
            <a:r>
              <a:rPr lang="en-GB" sz="2400" dirty="0" smtClean="0"/>
              <a:t>ZSR </a:t>
            </a:r>
            <a:r>
              <a:rPr lang="en-GB" sz="2400" dirty="0" err="1" smtClean="0"/>
              <a:t>obrasci</a:t>
            </a:r>
            <a:r>
              <a:rPr lang="en-GB" sz="2400" dirty="0" smtClean="0"/>
              <a:t> (</a:t>
            </a:r>
            <a:r>
              <a:rPr lang="en-GB" sz="2400" dirty="0" err="1" smtClean="0"/>
              <a:t>sjeme</a:t>
            </a:r>
            <a:r>
              <a:rPr lang="en-GB" sz="2400" dirty="0" smtClean="0"/>
              <a:t> </a:t>
            </a:r>
            <a:r>
              <a:rPr lang="en-GB" sz="2400" dirty="0" err="1" smtClean="0"/>
              <a:t>i</a:t>
            </a:r>
            <a:r>
              <a:rPr lang="en-GB" sz="2400" dirty="0" smtClean="0"/>
              <a:t> </a:t>
            </a:r>
            <a:r>
              <a:rPr lang="en-GB" sz="2400" dirty="0" err="1" smtClean="0"/>
              <a:t>sadni</a:t>
            </a:r>
            <a:r>
              <a:rPr lang="en-GB" sz="2400" dirty="0" smtClean="0"/>
              <a:t> material</a:t>
            </a:r>
            <a:r>
              <a:rPr lang="en-GB" sz="2400" dirty="0" smtClean="0"/>
              <a:t>)</a:t>
            </a:r>
          </a:p>
          <a:p>
            <a:r>
              <a:rPr lang="en-GB" sz="2400" dirty="0" err="1" smtClean="0"/>
              <a:t>držanje</a:t>
            </a:r>
            <a:r>
              <a:rPr lang="en-GB" sz="2400" dirty="0" smtClean="0"/>
              <a:t> </a:t>
            </a:r>
            <a:r>
              <a:rPr lang="en-GB" sz="2400" dirty="0" err="1" smtClean="0"/>
              <a:t>životinja</a:t>
            </a:r>
            <a:r>
              <a:rPr lang="en-GB" sz="2400" dirty="0" smtClean="0"/>
              <a:t> (</a:t>
            </a:r>
            <a:r>
              <a:rPr lang="en-GB" sz="2400" dirty="0" err="1" smtClean="0"/>
              <a:t>krmno</a:t>
            </a:r>
            <a:r>
              <a:rPr lang="en-GB" sz="2400" dirty="0" smtClean="0"/>
              <a:t> </a:t>
            </a:r>
            <a:r>
              <a:rPr lang="en-GB" sz="2400" dirty="0" err="1" smtClean="0"/>
              <a:t>bilje</a:t>
            </a:r>
            <a:r>
              <a:rPr lang="en-GB" sz="2400" dirty="0" smtClean="0"/>
              <a:t>) </a:t>
            </a:r>
            <a:endParaRPr lang="en-GB" sz="2400" dirty="0" smtClean="0"/>
          </a:p>
          <a:p>
            <a:r>
              <a:rPr lang="en-GB" sz="2400" dirty="0" err="1"/>
              <a:t>u</a:t>
            </a:r>
            <a:r>
              <a:rPr lang="en-GB" sz="2400" dirty="0" err="1" smtClean="0"/>
              <a:t>govori</a:t>
            </a:r>
            <a:r>
              <a:rPr lang="en-GB" sz="2400" dirty="0" smtClean="0"/>
              <a:t> o </a:t>
            </a:r>
            <a:r>
              <a:rPr lang="en-GB" sz="2400" dirty="0" err="1" smtClean="0"/>
              <a:t>uslužnom</a:t>
            </a:r>
            <a:r>
              <a:rPr lang="en-GB" sz="2400" dirty="0" smtClean="0"/>
              <a:t> </a:t>
            </a:r>
            <a:r>
              <a:rPr lang="en-GB" sz="2400" dirty="0" err="1" smtClean="0"/>
              <a:t>tovu</a:t>
            </a:r>
            <a:r>
              <a:rPr lang="en-GB" sz="2400" dirty="0" smtClean="0"/>
              <a:t>, </a:t>
            </a:r>
            <a:r>
              <a:rPr lang="en-GB" sz="2400" dirty="0" err="1" smtClean="0"/>
              <a:t>držanju</a:t>
            </a:r>
            <a:r>
              <a:rPr lang="en-GB" sz="2400" dirty="0" smtClean="0"/>
              <a:t>, </a:t>
            </a:r>
            <a:r>
              <a:rPr lang="en-GB" sz="2400" dirty="0" err="1" smtClean="0"/>
              <a:t>kooperaciji</a:t>
            </a:r>
            <a:endParaRPr lang="en-GB" sz="2400" dirty="0" smtClean="0"/>
          </a:p>
          <a:p>
            <a:r>
              <a:rPr lang="en-GB" sz="2400" dirty="0" err="1" smtClean="0"/>
              <a:t>ugovori</a:t>
            </a:r>
            <a:r>
              <a:rPr lang="en-GB" sz="2400" dirty="0" smtClean="0"/>
              <a:t> </a:t>
            </a:r>
            <a:r>
              <a:rPr lang="en-GB" sz="2400" dirty="0" err="1"/>
              <a:t>za</a:t>
            </a:r>
            <a:r>
              <a:rPr lang="en-GB" sz="2400" dirty="0"/>
              <a:t> </a:t>
            </a:r>
            <a:r>
              <a:rPr lang="en-GB" sz="2400" dirty="0" err="1"/>
              <a:t>otkup</a:t>
            </a:r>
            <a:r>
              <a:rPr lang="en-GB" sz="2400" dirty="0"/>
              <a:t> </a:t>
            </a:r>
            <a:r>
              <a:rPr lang="en-GB" sz="2400" dirty="0" err="1" smtClean="0"/>
              <a:t>proizvoda</a:t>
            </a:r>
            <a:endParaRPr lang="en-GB" sz="2400" dirty="0" smtClean="0"/>
          </a:p>
          <a:p>
            <a:r>
              <a:rPr lang="en-GB" sz="2400" dirty="0" err="1" smtClean="0"/>
              <a:t>dokaz</a:t>
            </a:r>
            <a:r>
              <a:rPr lang="en-GB" sz="2400" dirty="0" smtClean="0"/>
              <a:t> </a:t>
            </a:r>
            <a:r>
              <a:rPr lang="en-GB" sz="2400" dirty="0"/>
              <a:t>o </a:t>
            </a:r>
            <a:r>
              <a:rPr lang="en-GB" sz="2400" dirty="0" err="1"/>
              <a:t>preradi</a:t>
            </a:r>
            <a:r>
              <a:rPr lang="en-GB" sz="2400" dirty="0"/>
              <a:t> </a:t>
            </a:r>
            <a:r>
              <a:rPr lang="en-GB" sz="2400" dirty="0" err="1" smtClean="0"/>
              <a:t>maslina</a:t>
            </a:r>
            <a:r>
              <a:rPr lang="en-GB" sz="2400" dirty="0" smtClean="0"/>
              <a:t> (</a:t>
            </a:r>
            <a:r>
              <a:rPr lang="en-GB" sz="2400" dirty="0" err="1" smtClean="0"/>
              <a:t>uljare</a:t>
            </a:r>
            <a:r>
              <a:rPr lang="en-GB" sz="2400" dirty="0"/>
              <a:t>)</a:t>
            </a:r>
          </a:p>
          <a:p>
            <a:r>
              <a:rPr lang="en-GB" sz="2400" dirty="0" err="1" smtClean="0"/>
              <a:t>dokaz</a:t>
            </a:r>
            <a:r>
              <a:rPr lang="en-GB" sz="2400" dirty="0" smtClean="0"/>
              <a:t> o </a:t>
            </a:r>
            <a:r>
              <a:rPr lang="en-GB" sz="2400" dirty="0" err="1" smtClean="0"/>
              <a:t>fitosanitratnom</a:t>
            </a:r>
            <a:r>
              <a:rPr lang="en-GB" sz="2400" dirty="0" smtClean="0"/>
              <a:t> </a:t>
            </a:r>
            <a:r>
              <a:rPr lang="en-GB" sz="2400" dirty="0" err="1" smtClean="0"/>
              <a:t>pregledu</a:t>
            </a:r>
            <a:endParaRPr lang="en-GB" sz="2400" dirty="0" smtClean="0"/>
          </a:p>
          <a:p>
            <a:r>
              <a:rPr lang="hr-HR" sz="2400" dirty="0"/>
              <a:t>dokaz članstva u udruzi </a:t>
            </a:r>
            <a:r>
              <a:rPr lang="hr-HR" sz="2400" dirty="0" smtClean="0"/>
              <a:t>proizvođača</a:t>
            </a:r>
            <a:endParaRPr lang="en-GB" sz="2400" dirty="0" smtClean="0"/>
          </a:p>
          <a:p>
            <a:endParaRPr lang="en-GB" sz="1400" dirty="0" smtClean="0"/>
          </a:p>
          <a:p>
            <a:endParaRPr lang="en-GB" sz="2400" dirty="0" smtClean="0"/>
          </a:p>
          <a:p>
            <a:endParaRPr lang="hr-HR"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3412447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ZAVRŠNE NAPOMENE</a:t>
            </a:r>
            <a:endParaRPr lang="hr-HR" dirty="0"/>
          </a:p>
        </p:txBody>
      </p:sp>
      <p:sp>
        <p:nvSpPr>
          <p:cNvPr id="3" name="Content Placeholder 2"/>
          <p:cNvSpPr>
            <a:spLocks noGrp="1"/>
          </p:cNvSpPr>
          <p:nvPr>
            <p:ph idx="1"/>
          </p:nvPr>
        </p:nvSpPr>
        <p:spPr/>
        <p:txBody>
          <a:bodyPr>
            <a:noAutofit/>
          </a:bodyPr>
          <a:lstStyle/>
          <a:p>
            <a:pPr lvl="0"/>
            <a:r>
              <a:rPr lang="en-GB" sz="2400" dirty="0" err="1" smtClean="0"/>
              <a:t>Potvrde</a:t>
            </a:r>
            <a:r>
              <a:rPr lang="en-GB" sz="2400" dirty="0" smtClean="0"/>
              <a:t> o EVPG-u </a:t>
            </a:r>
            <a:r>
              <a:rPr lang="en-GB" sz="2400" dirty="0" err="1" smtClean="0"/>
              <a:t>izdaju</a:t>
            </a:r>
            <a:r>
              <a:rPr lang="en-GB" sz="2400" dirty="0" smtClean="0"/>
              <a:t> se </a:t>
            </a:r>
            <a:r>
              <a:rPr lang="en-GB" sz="2400" dirty="0" err="1" smtClean="0"/>
              <a:t>isključivo</a:t>
            </a:r>
            <a:r>
              <a:rPr lang="en-GB" sz="2400" dirty="0" smtClean="0"/>
              <a:t> </a:t>
            </a:r>
            <a:r>
              <a:rPr lang="hr-HR" sz="2400" dirty="0" smtClean="0"/>
              <a:t>u </a:t>
            </a:r>
            <a:r>
              <a:rPr lang="hr-HR" sz="2400" dirty="0"/>
              <a:t>vrijeme trajanja </a:t>
            </a:r>
            <a:r>
              <a:rPr lang="hr-HR" sz="2400" dirty="0" smtClean="0"/>
              <a:t>Natječaja</a:t>
            </a:r>
            <a:endParaRPr lang="en-GB" sz="2400" dirty="0" smtClean="0"/>
          </a:p>
          <a:p>
            <a:r>
              <a:rPr lang="en-GB" sz="2400" dirty="0" err="1"/>
              <a:t>valjanost</a:t>
            </a:r>
            <a:r>
              <a:rPr lang="en-GB" sz="2400" dirty="0"/>
              <a:t> </a:t>
            </a:r>
            <a:r>
              <a:rPr lang="en-GB" sz="2400" dirty="0" err="1"/>
              <a:t>izdane</a:t>
            </a:r>
            <a:r>
              <a:rPr lang="en-GB" sz="2400" dirty="0"/>
              <a:t> </a:t>
            </a:r>
            <a:r>
              <a:rPr lang="en-GB" sz="2400" dirty="0" err="1"/>
              <a:t>Potvrde</a:t>
            </a:r>
            <a:r>
              <a:rPr lang="en-GB" sz="2400" dirty="0"/>
              <a:t> o EVPG-u </a:t>
            </a:r>
            <a:r>
              <a:rPr lang="en-GB" sz="2400" dirty="0" err="1"/>
              <a:t>definirana</a:t>
            </a:r>
            <a:r>
              <a:rPr lang="en-GB" sz="2400" dirty="0"/>
              <a:t> je </a:t>
            </a:r>
            <a:r>
              <a:rPr lang="en-GB" sz="2400" dirty="0" err="1"/>
              <a:t>Natječajem</a:t>
            </a:r>
            <a:endParaRPr lang="en-GB" sz="2400" dirty="0"/>
          </a:p>
          <a:p>
            <a:pPr lvl="0"/>
            <a:r>
              <a:rPr lang="en-GB" sz="2400" dirty="0" err="1" smtClean="0"/>
              <a:t>i</a:t>
            </a:r>
            <a:r>
              <a:rPr lang="hr-HR" sz="2400" dirty="0" smtClean="0"/>
              <a:t>nformativni </a:t>
            </a:r>
            <a:r>
              <a:rPr lang="hr-HR" sz="2400" dirty="0"/>
              <a:t>izračuni mogu se vršiti u bilo koje </a:t>
            </a:r>
            <a:r>
              <a:rPr lang="hr-HR" sz="2400" dirty="0" smtClean="0"/>
              <a:t>vrijeme</a:t>
            </a:r>
            <a:endParaRPr lang="en-GB" sz="2400" dirty="0" smtClean="0"/>
          </a:p>
          <a:p>
            <a:pPr lvl="0"/>
            <a:r>
              <a:rPr lang="en-GB" sz="2400" dirty="0"/>
              <a:t>i</a:t>
            </a:r>
            <a:r>
              <a:rPr lang="hr-HR" sz="2400" dirty="0" smtClean="0"/>
              <a:t>zračun </a:t>
            </a:r>
            <a:r>
              <a:rPr lang="hr-HR" sz="2400" dirty="0"/>
              <a:t>vrše </a:t>
            </a:r>
            <a:r>
              <a:rPr lang="hr-HR" sz="2400" dirty="0" smtClean="0"/>
              <a:t>imenovani </a:t>
            </a:r>
            <a:r>
              <a:rPr lang="hr-HR" sz="2400" dirty="0"/>
              <a:t>djelatnici Savjetodavne </a:t>
            </a:r>
            <a:r>
              <a:rPr lang="hr-HR" sz="2400" dirty="0" smtClean="0"/>
              <a:t>službe</a:t>
            </a:r>
            <a:r>
              <a:rPr lang="en-GB" sz="2400" dirty="0" smtClean="0"/>
              <a:t/>
            </a:r>
            <a:br>
              <a:rPr lang="en-GB" sz="2400" dirty="0" smtClean="0"/>
            </a:br>
            <a:r>
              <a:rPr lang="en-GB" sz="1200" dirty="0" smtClean="0"/>
              <a:t>(</a:t>
            </a:r>
            <a:r>
              <a:rPr lang="en-GB" sz="1200" dirty="0" smtClean="0">
                <a:hlinkClick r:id="rId3"/>
              </a:rPr>
              <a:t>www.savjetodavna.hr/projekti/28/193/program-ruralnog-razvoja-rh-2014-2020/popis-savjetnika-za-izracun-evpg</a:t>
            </a:r>
            <a:r>
              <a:rPr lang="en-GB" sz="1200" dirty="0" smtClean="0"/>
              <a:t>)</a:t>
            </a:r>
          </a:p>
          <a:p>
            <a:r>
              <a:rPr lang="en-GB" sz="2400" dirty="0" err="1"/>
              <a:t>i</a:t>
            </a:r>
            <a:r>
              <a:rPr lang="en-GB" sz="2400" dirty="0" err="1" smtClean="0"/>
              <a:t>zmjene</a:t>
            </a:r>
            <a:r>
              <a:rPr lang="en-GB" sz="2400" dirty="0" smtClean="0"/>
              <a:t> </a:t>
            </a:r>
            <a:r>
              <a:rPr lang="hr-HR" sz="2400" dirty="0" smtClean="0"/>
              <a:t>u </a:t>
            </a:r>
            <a:r>
              <a:rPr lang="en-GB" sz="2400" dirty="0" smtClean="0"/>
              <a:t>ARKOD-u/JRDŽ-u </a:t>
            </a:r>
            <a:r>
              <a:rPr lang="en-GB" sz="2400" dirty="0" err="1" smtClean="0"/>
              <a:t>koje</a:t>
            </a:r>
            <a:r>
              <a:rPr lang="en-GB" sz="2400" dirty="0" smtClean="0"/>
              <a:t> </a:t>
            </a:r>
            <a:r>
              <a:rPr lang="en-GB" sz="2400" dirty="0" err="1" smtClean="0"/>
              <a:t>su</a:t>
            </a:r>
            <a:r>
              <a:rPr lang="en-GB" sz="2400" dirty="0" smtClean="0"/>
              <a:t> </a:t>
            </a:r>
            <a:r>
              <a:rPr lang="en-GB" sz="2400" dirty="0" err="1" smtClean="0"/>
              <a:t>nastale</a:t>
            </a:r>
            <a:r>
              <a:rPr lang="en-GB" sz="2400" dirty="0" smtClean="0"/>
              <a:t> </a:t>
            </a:r>
            <a:r>
              <a:rPr lang="en-GB" sz="2400" dirty="0" err="1" smtClean="0"/>
              <a:t>nakon</a:t>
            </a:r>
            <a:r>
              <a:rPr lang="en-GB" sz="2400" dirty="0" smtClean="0"/>
              <a:t> </a:t>
            </a:r>
            <a:r>
              <a:rPr lang="en-GB" sz="2400" dirty="0" err="1" smtClean="0"/>
              <a:t>datuma</a:t>
            </a:r>
            <a:r>
              <a:rPr lang="en-GB" sz="2400" dirty="0" smtClean="0"/>
              <a:t> </a:t>
            </a:r>
            <a:r>
              <a:rPr lang="en-GB" sz="2400" dirty="0" err="1" smtClean="0"/>
              <a:t>objave</a:t>
            </a:r>
            <a:r>
              <a:rPr lang="hr-HR" sz="2400" dirty="0" smtClean="0"/>
              <a:t> Natječaja</a:t>
            </a:r>
            <a:r>
              <a:rPr lang="en-GB" sz="2400" dirty="0" smtClean="0"/>
              <a:t> ne </a:t>
            </a:r>
            <a:r>
              <a:rPr lang="en-GB" sz="2400" dirty="0" err="1" smtClean="0"/>
              <a:t>uzimaju</a:t>
            </a:r>
            <a:r>
              <a:rPr lang="en-GB" sz="2400" dirty="0" smtClean="0"/>
              <a:t> se u </a:t>
            </a:r>
            <a:r>
              <a:rPr lang="en-GB" sz="2400" dirty="0" err="1" smtClean="0"/>
              <a:t>obzir</a:t>
            </a:r>
            <a:r>
              <a:rPr lang="en-GB" sz="2400" dirty="0" smtClean="0"/>
              <a:t> </a:t>
            </a:r>
            <a:endParaRPr lang="en-GB" sz="2400" dirty="0"/>
          </a:p>
          <a:p>
            <a:pPr lvl="0"/>
            <a:r>
              <a:rPr lang="en-GB" sz="2400" dirty="0" err="1" smtClean="0"/>
              <a:t>izračun</a:t>
            </a:r>
            <a:r>
              <a:rPr lang="en-GB" sz="2400" dirty="0" smtClean="0"/>
              <a:t> mora </a:t>
            </a:r>
            <a:r>
              <a:rPr lang="en-GB" sz="2400" dirty="0" err="1"/>
              <a:t>biti</a:t>
            </a:r>
            <a:r>
              <a:rPr lang="en-GB" sz="2400" dirty="0"/>
              <a:t> </a:t>
            </a:r>
            <a:r>
              <a:rPr lang="en-GB" sz="2400" dirty="0" err="1"/>
              <a:t>temeljen</a:t>
            </a:r>
            <a:r>
              <a:rPr lang="en-GB" sz="2400" dirty="0"/>
              <a:t> </a:t>
            </a:r>
            <a:r>
              <a:rPr lang="en-GB" sz="2400" dirty="0" err="1"/>
              <a:t>na</a:t>
            </a:r>
            <a:r>
              <a:rPr lang="en-GB" sz="2400" dirty="0"/>
              <a:t> </a:t>
            </a:r>
            <a:r>
              <a:rPr lang="en-GB" sz="2400" dirty="0" err="1"/>
              <a:t>prošloj</a:t>
            </a:r>
            <a:r>
              <a:rPr lang="en-GB" sz="2400" dirty="0"/>
              <a:t> </a:t>
            </a:r>
            <a:r>
              <a:rPr lang="en-GB" sz="2400" dirty="0" err="1"/>
              <a:t>ili</a:t>
            </a:r>
            <a:r>
              <a:rPr lang="en-GB" sz="2400" dirty="0"/>
              <a:t> </a:t>
            </a:r>
            <a:r>
              <a:rPr lang="en-GB" sz="2400" dirty="0" err="1"/>
              <a:t>sadašnjoj</a:t>
            </a:r>
            <a:r>
              <a:rPr lang="en-GB" sz="2400" dirty="0"/>
              <a:t> </a:t>
            </a:r>
            <a:r>
              <a:rPr lang="en-GB" sz="2400" dirty="0" err="1" smtClean="0"/>
              <a:t>proizvodnoj</a:t>
            </a:r>
            <a:r>
              <a:rPr lang="en-GB" sz="2400" dirty="0" smtClean="0"/>
              <a:t> </a:t>
            </a:r>
            <a:r>
              <a:rPr lang="en-GB" sz="2400" dirty="0" err="1"/>
              <a:t>godini</a:t>
            </a:r>
            <a:r>
              <a:rPr lang="en-GB" sz="2400" dirty="0"/>
              <a:t>, a </a:t>
            </a:r>
            <a:r>
              <a:rPr lang="en-GB" sz="2400" dirty="0" err="1"/>
              <a:t>nikako</a:t>
            </a:r>
            <a:r>
              <a:rPr lang="en-GB" sz="2400" dirty="0"/>
              <a:t> ne </a:t>
            </a:r>
            <a:r>
              <a:rPr lang="en-GB" sz="2400" dirty="0" err="1"/>
              <a:t>na</a:t>
            </a:r>
            <a:r>
              <a:rPr lang="en-GB" sz="2400" dirty="0"/>
              <a:t> </a:t>
            </a:r>
            <a:r>
              <a:rPr lang="en-GB" sz="2400" dirty="0" err="1" smtClean="0"/>
              <a:t>budućoj</a:t>
            </a:r>
            <a:r>
              <a:rPr lang="en-GB" sz="2400" dirty="0" smtClean="0"/>
              <a:t>/</a:t>
            </a:r>
            <a:r>
              <a:rPr lang="en-GB" sz="2400" dirty="0" err="1" smtClean="0"/>
              <a:t>planiranoj</a:t>
            </a:r>
            <a:r>
              <a:rPr lang="en-GB" sz="2400" dirty="0" smtClean="0"/>
              <a:t> </a:t>
            </a:r>
            <a:r>
              <a:rPr lang="en-GB" sz="2400" dirty="0" err="1"/>
              <a:t>proizvodnji</a:t>
            </a:r>
            <a:endParaRPr lang="en-GB" sz="2400" dirty="0" smtClean="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3826214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492896"/>
            <a:ext cx="7772400" cy="1362075"/>
          </a:xfrm>
        </p:spPr>
        <p:txBody>
          <a:bodyPr anchor="ctr">
            <a:normAutofit fontScale="90000"/>
          </a:bodyPr>
          <a:lstStyle/>
          <a:p>
            <a:pPr algn="ctr"/>
            <a:r>
              <a:rPr lang="hr-HR" sz="9800" spc="1200" dirty="0" smtClean="0">
                <a:solidFill>
                  <a:schemeClr val="tx1">
                    <a:lumMod val="50000"/>
                    <a:lumOff val="50000"/>
                  </a:schemeClr>
                </a:solidFill>
              </a:rPr>
              <a:t>Hvala</a:t>
            </a:r>
            <a:r>
              <a:rPr lang="en-GB" sz="4900" spc="1200" dirty="0">
                <a:solidFill>
                  <a:schemeClr val="tx1">
                    <a:lumMod val="50000"/>
                    <a:lumOff val="50000"/>
                  </a:schemeClr>
                </a:solidFill>
              </a:rPr>
              <a:t/>
            </a:r>
            <a:br>
              <a:rPr lang="en-GB" sz="4900" spc="1200" dirty="0">
                <a:solidFill>
                  <a:schemeClr val="tx1">
                    <a:lumMod val="50000"/>
                    <a:lumOff val="50000"/>
                  </a:schemeClr>
                </a:solidFill>
              </a:rPr>
            </a:br>
            <a:r>
              <a:rPr lang="en-GB" sz="4900" spc="1200" dirty="0" err="1" smtClean="0">
                <a:solidFill>
                  <a:schemeClr val="tx1">
                    <a:lumMod val="50000"/>
                    <a:lumOff val="50000"/>
                  </a:schemeClr>
                </a:solidFill>
              </a:rPr>
              <a:t>na</a:t>
            </a:r>
            <a:r>
              <a:rPr lang="en-GB" sz="4900" spc="1200" dirty="0" smtClean="0">
                <a:solidFill>
                  <a:schemeClr val="tx1">
                    <a:lumMod val="50000"/>
                    <a:lumOff val="50000"/>
                  </a:schemeClr>
                </a:solidFill>
              </a:rPr>
              <a:t> </a:t>
            </a:r>
            <a:r>
              <a:rPr lang="en-GB" sz="4900" spc="1200" dirty="0" err="1" smtClean="0">
                <a:solidFill>
                  <a:schemeClr val="tx1">
                    <a:lumMod val="50000"/>
                    <a:lumOff val="50000"/>
                  </a:schemeClr>
                </a:solidFill>
              </a:rPr>
              <a:t>pozornosti</a:t>
            </a:r>
            <a:endParaRPr lang="hr-HR" spc="1200" dirty="0">
              <a:solidFill>
                <a:schemeClr val="tx1">
                  <a:lumMod val="50000"/>
                  <a:lumOff val="50000"/>
                </a:schemeClr>
              </a:solidFill>
            </a:endParaRPr>
          </a:p>
        </p:txBody>
      </p:sp>
      <p:sp>
        <p:nvSpPr>
          <p:cNvPr id="5" name="Text Placeholder 4"/>
          <p:cNvSpPr>
            <a:spLocks noGrp="1"/>
          </p:cNvSpPr>
          <p:nvPr>
            <p:ph type="body" idx="1"/>
          </p:nvPr>
        </p:nvSpPr>
        <p:spPr>
          <a:xfrm>
            <a:off x="611560" y="5157192"/>
            <a:ext cx="7772400" cy="708080"/>
          </a:xfrm>
        </p:spPr>
        <p:txBody>
          <a:bodyPr>
            <a:normAutofit/>
          </a:bodyPr>
          <a:lstStyle/>
          <a:p>
            <a:pPr algn="ctr"/>
            <a:r>
              <a:rPr lang="en-GB" sz="1800" dirty="0" smtClean="0"/>
              <a:t>www.savjetodavna.hr/projekti/28/program-ruralnog-razvoja-rh-2014-2020</a:t>
            </a:r>
            <a:r>
              <a:rPr lang="en-GB" sz="1800" dirty="0"/>
              <a:t>/</a:t>
            </a:r>
            <a:endParaRPr lang="hr-HR" sz="1800" dirty="0"/>
          </a:p>
        </p:txBody>
      </p:sp>
    </p:spTree>
    <p:extLst>
      <p:ext uri="{BB962C8B-B14F-4D97-AF65-F5344CB8AC3E}">
        <p14:creationId xmlns:p14="http://schemas.microsoft.com/office/powerpoint/2010/main" val="3140415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ISKUSTVO </a:t>
            </a:r>
            <a:r>
              <a:rPr lang="en-GB" sz="3600" dirty="0" smtClean="0"/>
              <a:t>2015</a:t>
            </a:r>
            <a:endParaRPr lang="hr-HR" dirty="0"/>
          </a:p>
        </p:txBody>
      </p:sp>
      <p:sp>
        <p:nvSpPr>
          <p:cNvPr id="3" name="Content Placeholder 2"/>
          <p:cNvSpPr>
            <a:spLocks noGrp="1"/>
          </p:cNvSpPr>
          <p:nvPr>
            <p:ph idx="1"/>
          </p:nvPr>
        </p:nvSpPr>
        <p:spPr/>
        <p:txBody>
          <a:bodyPr>
            <a:noAutofit/>
          </a:bodyPr>
          <a:lstStyle/>
          <a:p>
            <a:r>
              <a:rPr lang="en-GB" sz="2400" dirty="0" err="1" smtClean="0"/>
              <a:t>stvaranje</a:t>
            </a:r>
            <a:r>
              <a:rPr lang="en-GB" sz="2400" dirty="0" smtClean="0"/>
              <a:t> “UMJETNIH UVJETA” </a:t>
            </a:r>
          </a:p>
          <a:p>
            <a:r>
              <a:rPr lang="en-GB" sz="2400" dirty="0" err="1" smtClean="0"/>
              <a:t>evidencija</a:t>
            </a:r>
            <a:r>
              <a:rPr lang="en-GB" sz="2400" dirty="0" smtClean="0"/>
              <a:t> </a:t>
            </a:r>
            <a:r>
              <a:rPr lang="hr-HR" sz="2400" dirty="0" smtClean="0"/>
              <a:t>visokovrijednih </a:t>
            </a:r>
            <a:r>
              <a:rPr lang="hr-HR" sz="2400" dirty="0"/>
              <a:t>kategorija poljoprivredne proizvodnje </a:t>
            </a:r>
            <a:r>
              <a:rPr lang="hr-HR" sz="2400" dirty="0" smtClean="0"/>
              <a:t>(cvijeće </a:t>
            </a:r>
            <a:r>
              <a:rPr lang="hr-HR" sz="2400" dirty="0"/>
              <a:t>i ukrasno bilje, povrće, gljive i </a:t>
            </a:r>
            <a:r>
              <a:rPr lang="hr-HR" sz="2400" dirty="0" smtClean="0"/>
              <a:t>puževi</a:t>
            </a:r>
            <a:r>
              <a:rPr lang="en-GB" sz="2400" dirty="0" smtClean="0"/>
              <a:t>)</a:t>
            </a:r>
          </a:p>
          <a:p>
            <a:r>
              <a:rPr lang="hr-HR" sz="2400" dirty="0"/>
              <a:t>presudan utjecaj na zadovoljavanje kriterija </a:t>
            </a:r>
            <a:r>
              <a:rPr lang="hr-HR" sz="2400" dirty="0" smtClean="0"/>
              <a:t>prihvatljivosti</a:t>
            </a:r>
            <a:endParaRPr lang="en-GB" sz="2400" dirty="0" smtClean="0"/>
          </a:p>
          <a:p>
            <a:r>
              <a:rPr lang="en-GB" sz="2400" dirty="0"/>
              <a:t>p</a:t>
            </a:r>
            <a:r>
              <a:rPr lang="hr-HR" sz="2400" dirty="0" smtClean="0"/>
              <a:t>rilikom </a:t>
            </a:r>
            <a:r>
              <a:rPr lang="hr-HR" sz="2400" dirty="0"/>
              <a:t>obrade prijava </a:t>
            </a:r>
            <a:r>
              <a:rPr lang="en-GB" sz="2400" dirty="0" err="1" smtClean="0"/>
              <a:t>nije</a:t>
            </a:r>
            <a:r>
              <a:rPr lang="en-GB" sz="2400" dirty="0" smtClean="0"/>
              <a:t> </a:t>
            </a:r>
            <a:r>
              <a:rPr lang="hr-HR" sz="2400" dirty="0" smtClean="0"/>
              <a:t>moguće</a:t>
            </a:r>
            <a:r>
              <a:rPr lang="en-GB" sz="2400" dirty="0" smtClean="0"/>
              <a:t> </a:t>
            </a:r>
            <a:r>
              <a:rPr lang="hr-HR" sz="2400" dirty="0" smtClean="0"/>
              <a:t>utvrditi </a:t>
            </a:r>
            <a:r>
              <a:rPr lang="hr-HR" sz="2400" dirty="0"/>
              <a:t>stanje koje </a:t>
            </a:r>
            <a:r>
              <a:rPr lang="en-GB" sz="2400" smtClean="0"/>
              <a:t>je</a:t>
            </a:r>
            <a:br>
              <a:rPr lang="en-GB" sz="2400" smtClean="0"/>
            </a:br>
            <a:r>
              <a:rPr lang="hr-HR" sz="2400" smtClean="0"/>
              <a:t>bilo </a:t>
            </a:r>
            <a:r>
              <a:rPr lang="hr-HR" sz="2400" dirty="0"/>
              <a:t>u trenutku </a:t>
            </a:r>
            <a:r>
              <a:rPr lang="en-GB" sz="2400" dirty="0" err="1" smtClean="0"/>
              <a:t>izračuna</a:t>
            </a:r>
            <a:endParaRPr lang="en-GB" sz="2400" dirty="0" smtClean="0"/>
          </a:p>
          <a:p>
            <a:r>
              <a:rPr lang="hr-HR" sz="2400" dirty="0"/>
              <a:t>izjava korisnika </a:t>
            </a:r>
            <a:r>
              <a:rPr lang="en-GB" sz="2400" dirty="0" smtClean="0"/>
              <a:t>o </a:t>
            </a:r>
            <a:r>
              <a:rPr lang="en-GB" sz="2400" dirty="0" err="1" smtClean="0"/>
              <a:t>proizvodnim</a:t>
            </a:r>
            <a:r>
              <a:rPr lang="en-GB" sz="2400" dirty="0" smtClean="0"/>
              <a:t> </a:t>
            </a:r>
            <a:r>
              <a:rPr lang="en-GB" sz="2400" dirty="0" err="1" smtClean="0"/>
              <a:t>resursima</a:t>
            </a:r>
            <a:r>
              <a:rPr lang="en-GB" sz="2400" dirty="0" smtClean="0"/>
              <a:t> </a:t>
            </a:r>
            <a:r>
              <a:rPr lang="hr-HR" sz="2400" dirty="0" smtClean="0"/>
              <a:t>nije </a:t>
            </a:r>
            <a:r>
              <a:rPr lang="hr-HR" sz="2400" dirty="0"/>
              <a:t>dovoljno čvrst dokaz da je stanje bilo onakvo kakvim ga je korisnik </a:t>
            </a:r>
            <a:r>
              <a:rPr lang="hr-HR" sz="2400" dirty="0" smtClean="0"/>
              <a:t>izjavio</a:t>
            </a:r>
            <a:endParaRPr lang="en-GB" sz="2400" dirty="0" smtClean="0"/>
          </a:p>
          <a:p>
            <a:r>
              <a:rPr lang="en-GB" sz="2400" dirty="0" err="1"/>
              <a:t>k</a:t>
            </a:r>
            <a:r>
              <a:rPr lang="en-GB" sz="2400" dirty="0" err="1" smtClean="0"/>
              <a:t>orisnici</a:t>
            </a:r>
            <a:r>
              <a:rPr lang="en-GB" sz="2400" dirty="0" smtClean="0"/>
              <a:t> bez </a:t>
            </a:r>
            <a:r>
              <a:rPr lang="en-GB" sz="2400" dirty="0" err="1" smtClean="0"/>
              <a:t>Jedinstvenog</a:t>
            </a:r>
            <a:r>
              <a:rPr lang="en-GB" sz="2400" dirty="0" smtClean="0"/>
              <a:t> </a:t>
            </a:r>
            <a:r>
              <a:rPr lang="en-GB" sz="2400" dirty="0" err="1" smtClean="0"/>
              <a:t>zahtjeva</a:t>
            </a:r>
            <a:r>
              <a:rPr lang="en-GB" sz="2400" dirty="0" smtClean="0"/>
              <a:t>, </a:t>
            </a:r>
            <a:r>
              <a:rPr lang="en-GB" sz="2400" dirty="0" err="1" smtClean="0"/>
              <a:t>novi</a:t>
            </a:r>
            <a:r>
              <a:rPr lang="en-GB" sz="2400" dirty="0" smtClean="0"/>
              <a:t> </a:t>
            </a:r>
            <a:r>
              <a:rPr lang="en-GB" sz="2400" dirty="0" err="1" smtClean="0"/>
              <a:t>nositelji</a:t>
            </a:r>
            <a:r>
              <a:rPr lang="en-GB" sz="2400" dirty="0" smtClean="0"/>
              <a:t> </a:t>
            </a:r>
          </a:p>
          <a:p>
            <a:r>
              <a:rPr lang="hr-HR" sz="2400" dirty="0"/>
              <a:t>pretvaranja ugara u oranice sa kulturama </a:t>
            </a:r>
            <a:r>
              <a:rPr lang="en-GB" sz="2400" dirty="0" err="1" smtClean="0"/>
              <a:t>prema</a:t>
            </a:r>
            <a:r>
              <a:rPr lang="en-GB" sz="2400" dirty="0" smtClean="0"/>
              <a:t> </a:t>
            </a:r>
            <a:r>
              <a:rPr lang="en-GB" sz="2400" dirty="0" err="1" smtClean="0"/>
              <a:t>izjavi</a:t>
            </a:r>
            <a:endParaRPr lang="hr-HR" sz="2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111529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23528" y="188640"/>
            <a:ext cx="8657439" cy="6552728"/>
          </a:xfrm>
          <a:prstGeom prst="rect">
            <a:avLst/>
          </a:prstGeom>
        </p:spPr>
      </p:pic>
    </p:spTree>
    <p:extLst>
      <p:ext uri="{BB962C8B-B14F-4D97-AF65-F5344CB8AC3E}">
        <p14:creationId xmlns:p14="http://schemas.microsoft.com/office/powerpoint/2010/main" val="35340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79512" y="131371"/>
            <a:ext cx="4536504" cy="6220452"/>
          </a:xfrm>
          <a:prstGeom prst="rect">
            <a:avLst/>
          </a:prstGeom>
          <a:ln w="3175">
            <a:solidFill>
              <a:schemeClr val="tx1"/>
            </a:solidFill>
          </a:ln>
        </p:spPr>
      </p:pic>
      <p:pic>
        <p:nvPicPr>
          <p:cNvPr id="7" name="Picture 6"/>
          <p:cNvPicPr>
            <a:picLocks noChangeAspect="1"/>
          </p:cNvPicPr>
          <p:nvPr/>
        </p:nvPicPr>
        <p:blipFill>
          <a:blip r:embed="rId3"/>
          <a:stretch>
            <a:fillRect/>
          </a:stretch>
        </p:blipFill>
        <p:spPr>
          <a:xfrm>
            <a:off x="4499992" y="260648"/>
            <a:ext cx="4446473" cy="6441012"/>
          </a:xfrm>
          <a:prstGeom prst="rect">
            <a:avLst/>
          </a:prstGeom>
          <a:ln w="3175">
            <a:solidFill>
              <a:schemeClr val="tx1"/>
            </a:solidFill>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634888">
            <a:off x="2896583" y="5115513"/>
            <a:ext cx="648072" cy="91794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634888">
            <a:off x="8369191" y="4971497"/>
            <a:ext cx="648072" cy="917949"/>
          </a:xfrm>
          <a:prstGeom prst="rect">
            <a:avLst/>
          </a:prstGeom>
        </p:spPr>
      </p:pic>
    </p:spTree>
    <p:extLst>
      <p:ext uri="{BB962C8B-B14F-4D97-AF65-F5344CB8AC3E}">
        <p14:creationId xmlns:p14="http://schemas.microsoft.com/office/powerpoint/2010/main" val="1989088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BILJNA PROIZVODNJA</a:t>
            </a:r>
            <a:endParaRPr lang="hr-HR"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429932271"/>
              </p:ext>
            </p:extLst>
          </p:nvPr>
        </p:nvGraphicFramePr>
        <p:xfrm>
          <a:off x="457200" y="1600200"/>
          <a:ext cx="8229600" cy="4267200"/>
        </p:xfrm>
        <a:graphic>
          <a:graphicData uri="http://schemas.openxmlformats.org/drawingml/2006/table">
            <a:tbl>
              <a:tblPr firstRow="1" bandRow="1">
                <a:tableStyleId>{2D5ABB26-0587-4C30-8999-92F81FD0307C}</a:tableStyleId>
              </a:tblPr>
              <a:tblGrid>
                <a:gridCol w="2026568"/>
                <a:gridCol w="6203032"/>
              </a:tblGrid>
              <a:tr h="370840">
                <a:tc>
                  <a:txBody>
                    <a:bodyPr/>
                    <a:lstStyle/>
                    <a:p>
                      <a:r>
                        <a:rPr lang="hr-HR" sz="1600" dirty="0" smtClean="0"/>
                        <a:t>Ratarski usjevi</a:t>
                      </a:r>
                      <a:endParaRPr lang="hr-HR" sz="1600" dirty="0"/>
                    </a:p>
                  </a:txBody>
                  <a:tcPr>
                    <a:solidFill>
                      <a:schemeClr val="bg1">
                        <a:lumMod val="85000"/>
                      </a:schemeClr>
                    </a:solidFill>
                  </a:tcPr>
                </a:tc>
                <a:tc>
                  <a:txBody>
                    <a:bodyPr/>
                    <a:lstStyle/>
                    <a:p>
                      <a:r>
                        <a:rPr lang="hr-HR" sz="1600" dirty="0" smtClean="0"/>
                        <a:t>pšenica, kukuruz u zrnu, ječam, raž, zob, šećerna repa, krumpir, ostale žitarice (kukuruz kokičar, pravi pir, tritikale, proso, sirak, heljda, kvinoa, amarant, šćir, čija)</a:t>
                      </a:r>
                      <a:endParaRPr lang="hr-HR" sz="1600" dirty="0"/>
                    </a:p>
                  </a:txBody>
                  <a:tcPr>
                    <a:solidFill>
                      <a:schemeClr val="bg1">
                        <a:lumMod val="85000"/>
                      </a:schemeClr>
                    </a:solidFill>
                  </a:tcPr>
                </a:tc>
              </a:tr>
              <a:tr h="370840">
                <a:tc>
                  <a:txBody>
                    <a:bodyPr/>
                    <a:lstStyle/>
                    <a:p>
                      <a:r>
                        <a:rPr lang="hr-HR" sz="1600" dirty="0" smtClean="0"/>
                        <a:t>Industrijsko bilje</a:t>
                      </a:r>
                      <a:endParaRPr lang="hr-HR" sz="1600" dirty="0"/>
                    </a:p>
                  </a:txBody>
                  <a:tcPr>
                    <a:solidFill>
                      <a:schemeClr val="bg1">
                        <a:lumMod val="85000"/>
                      </a:schemeClr>
                    </a:solidFill>
                  </a:tcPr>
                </a:tc>
                <a:tc>
                  <a:txBody>
                    <a:bodyPr/>
                    <a:lstStyle/>
                    <a:p>
                      <a:r>
                        <a:rPr lang="hr-HR" sz="1600" dirty="0" smtClean="0"/>
                        <a:t>duhan, uljana repica, suncokret ,soja, ostale uljarice (tikva uljarica, šafranika, podlanak, lanik, sezam), ostalo industrijsko bilje (cikorija, lan, hmelj, konoplja, ricinus, gorušica, mak)</a:t>
                      </a:r>
                      <a:endParaRPr lang="hr-HR" sz="1600" dirty="0"/>
                    </a:p>
                  </a:txBody>
                  <a:tcPr>
                    <a:solidFill>
                      <a:schemeClr val="bg1">
                        <a:lumMod val="85000"/>
                      </a:schemeClr>
                    </a:solidFill>
                  </a:tcPr>
                </a:tc>
              </a:tr>
              <a:tr h="370840">
                <a:tc>
                  <a:txBody>
                    <a:bodyPr/>
                    <a:lstStyle/>
                    <a:p>
                      <a:r>
                        <a:rPr lang="hr-HR" sz="1600" dirty="0" smtClean="0"/>
                        <a:t>Ljekovito, začinsko i aromatično bilje</a:t>
                      </a:r>
                      <a:endParaRPr lang="hr-HR" sz="1600" dirty="0"/>
                    </a:p>
                  </a:txBody>
                  <a:tcPr>
                    <a:solidFill>
                      <a:schemeClr val="bg1">
                        <a:lumMod val="85000"/>
                      </a:schemeClr>
                    </a:solidFill>
                  </a:tcPr>
                </a:tc>
                <a:tc>
                  <a:txBody>
                    <a:bodyPr/>
                    <a:lstStyle/>
                    <a:p>
                      <a:r>
                        <a:rPr lang="hr-HR" sz="1600" dirty="0" smtClean="0"/>
                        <a:t>kamilica, lavanda, smilje, menta, kadulja, ružmarin, lovor, bosiljak, kopar, anis, origano, korijandar,  mažuran, estragon, miloduh, stolisnik, divlji komorač, timijan, sljez, stevija, melisa-matičnjak, neven, buhač, gavez, kopriva, pelin, ehinacea, boražina</a:t>
                      </a:r>
                      <a:endParaRPr lang="hr-HR" sz="1600" dirty="0"/>
                    </a:p>
                  </a:txBody>
                  <a:tcPr>
                    <a:solidFill>
                      <a:schemeClr val="bg1">
                        <a:lumMod val="85000"/>
                      </a:schemeClr>
                    </a:solidFill>
                  </a:tcPr>
                </a:tc>
              </a:tr>
              <a:tr h="370840">
                <a:tc>
                  <a:txBody>
                    <a:bodyPr/>
                    <a:lstStyle/>
                    <a:p>
                      <a:r>
                        <a:rPr lang="hr-HR" sz="1600" dirty="0" smtClean="0"/>
                        <a:t>Krmno bilje</a:t>
                      </a:r>
                      <a:endParaRPr lang="hr-HR" sz="1600" dirty="0"/>
                    </a:p>
                  </a:txBody>
                  <a:tcPr>
                    <a:solidFill>
                      <a:schemeClr val="bg1">
                        <a:lumMod val="85000"/>
                      </a:schemeClr>
                    </a:solidFill>
                  </a:tcPr>
                </a:tc>
                <a:tc>
                  <a:txBody>
                    <a:bodyPr/>
                    <a:lstStyle/>
                    <a:p>
                      <a:r>
                        <a:rPr lang="hr-HR" sz="1600" dirty="0" smtClean="0"/>
                        <a:t>lucerna i djetelina (facelija, esparzeta), trave i djetelinsko-travne smjese (sudanska trava, smjesa leguminoza i žitarica), livade i pašnjaci (krški pašnjak), kukuruz za silažu, krmno korijenje i kupusnjače (stočna repa, stočna koraba, krmna repica, stočni kelj, rauola), stočni grašak,  grah i ostale mahunarke (grahorica, lupina, stočni bob, smiljkita, grahor satrica), ostalo krm</a:t>
                      </a:r>
                      <a:r>
                        <a:rPr lang="en-GB" sz="1600" dirty="0" smtClean="0"/>
                        <a:t>n</a:t>
                      </a:r>
                      <a:r>
                        <a:rPr lang="hr-HR" sz="1600" dirty="0" smtClean="0"/>
                        <a:t>o bilje (stočni sirak)</a:t>
                      </a:r>
                      <a:endParaRPr lang="hr-HR" sz="1600" dirty="0"/>
                    </a:p>
                  </a:txBody>
                  <a:tcPr>
                    <a:solidFill>
                      <a:schemeClr val="bg1">
                        <a:lumMod val="85000"/>
                      </a:schemeClr>
                    </a:solidFill>
                  </a:tcPr>
                </a:tc>
              </a:tr>
            </a:tbl>
          </a:graphicData>
        </a:graphic>
      </p:graphicFrame>
      <p:sp>
        <p:nvSpPr>
          <p:cNvPr id="13" name="Rectangle 12"/>
          <p:cNvSpPr/>
          <p:nvPr/>
        </p:nvSpPr>
        <p:spPr>
          <a:xfrm>
            <a:off x="446808" y="5867400"/>
            <a:ext cx="8157640" cy="523220"/>
          </a:xfrm>
          <a:prstGeom prst="rect">
            <a:avLst/>
          </a:prstGeom>
        </p:spPr>
        <p:txBody>
          <a:bodyPr wrap="square">
            <a:spAutoFit/>
          </a:bodyPr>
          <a:lstStyle/>
          <a:p>
            <a:r>
              <a:rPr lang="hr-HR"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http://www.savjetodavna.hr/projekti/28/187/program-ruralnog-razvoja-rh-2014-2020/ekonomska-velicina-poljoprivrednog-gospodarstva-evpg/</a:t>
            </a:r>
            <a:r>
              <a:rPr lang="hr-HR" sz="1400" dirty="0">
                <a:latin typeface="Calibri" panose="020F0502020204030204" pitchFamily="34" charset="0"/>
                <a:ea typeface="Calibri" panose="020F0502020204030204" pitchFamily="34" charset="0"/>
                <a:cs typeface="Times New Roman" panose="02020603050405020304" pitchFamily="18" charset="0"/>
              </a:rPr>
              <a:t> </a:t>
            </a:r>
            <a:endParaRPr lang="hr-HR" sz="14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1594780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BILJNA PROIZVODNJA</a:t>
            </a:r>
            <a:endParaRPr lang="hr-HR"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294117804"/>
              </p:ext>
            </p:extLst>
          </p:nvPr>
        </p:nvGraphicFramePr>
        <p:xfrm>
          <a:off x="457200" y="1600200"/>
          <a:ext cx="8229600" cy="4546600"/>
        </p:xfrm>
        <a:graphic>
          <a:graphicData uri="http://schemas.openxmlformats.org/drawingml/2006/table">
            <a:tbl>
              <a:tblPr firstRow="1" bandRow="1">
                <a:tableStyleId>{2D5ABB26-0587-4C30-8999-92F81FD0307C}</a:tableStyleId>
              </a:tblPr>
              <a:tblGrid>
                <a:gridCol w="2386608"/>
                <a:gridCol w="5842992"/>
              </a:tblGrid>
              <a:tr h="370840">
                <a:tc>
                  <a:txBody>
                    <a:bodyPr/>
                    <a:lstStyle/>
                    <a:p>
                      <a:r>
                        <a:rPr lang="hr-HR" sz="1600" dirty="0" smtClean="0"/>
                        <a:t>Povrće, dinje, lubenice, jagode</a:t>
                      </a:r>
                      <a:endParaRPr lang="en-GB" sz="1600" dirty="0" smtClean="0"/>
                    </a:p>
                    <a:p>
                      <a:endParaRPr lang="en-GB" sz="1600" dirty="0" smtClean="0"/>
                    </a:p>
                    <a:p>
                      <a:pPr algn="r"/>
                      <a:r>
                        <a:rPr lang="hr-HR" sz="1600" i="1" dirty="0" smtClean="0"/>
                        <a:t>na otvorenom, u plastičnim tunelima, u zaštićenim prostorima</a:t>
                      </a:r>
                    </a:p>
                    <a:p>
                      <a:endParaRPr lang="hr-HR" sz="1600" dirty="0"/>
                    </a:p>
                  </a:txBody>
                  <a:tcPr>
                    <a:solidFill>
                      <a:schemeClr val="bg1">
                        <a:lumMod val="85000"/>
                      </a:schemeClr>
                    </a:solidFill>
                  </a:tcPr>
                </a:tc>
                <a:tc>
                  <a:txBody>
                    <a:bodyPr/>
                    <a:lstStyle/>
                    <a:p>
                      <a:r>
                        <a:rPr lang="hr-HR" sz="1600" dirty="0" smtClean="0"/>
                        <a:t>rajčica, paprika, krastavac, luk, češnjak, luk kozjak, luk vlasac, poriluk, kukuruz šećerac, kupus, kelj, špinat, blitva, kelj pupčar, brokula, cvjetača, tikvice, buča, bundeva, cikla, koraba, pastrnjak, grah, grašak, bob, slanutak, patlidžan, mrkva, peršin, celer, postrna repa, hren, salata, radič, endivija, rikula, matovilac, leća, rotkvica, bijela i crna rotkva, loboda, kapari, bijeli korijen, batat, bamija, čičoka, artičoka, rabarbara, šparoga, jagoda, dinja, lubenica, kiwano</a:t>
                      </a:r>
                      <a:endParaRPr lang="hr-HR" sz="1600" dirty="0"/>
                    </a:p>
                  </a:txBody>
                  <a:tcPr>
                    <a:solidFill>
                      <a:schemeClr val="bg1">
                        <a:lumMod val="85000"/>
                      </a:schemeClr>
                    </a:solidFill>
                  </a:tcPr>
                </a:tc>
              </a:tr>
              <a:tr h="370840">
                <a:tc>
                  <a:txBody>
                    <a:bodyPr/>
                    <a:lstStyle/>
                    <a:p>
                      <a:r>
                        <a:rPr lang="hr-HR" sz="1600" dirty="0" smtClean="0"/>
                        <a:t>Voćarstvo</a:t>
                      </a:r>
                      <a:endParaRPr lang="hr-HR" sz="1600" dirty="0"/>
                    </a:p>
                  </a:txBody>
                  <a:tcPr>
                    <a:solidFill>
                      <a:schemeClr val="bg1">
                        <a:lumMod val="85000"/>
                      </a:schemeClr>
                    </a:solidFill>
                  </a:tcPr>
                </a:tc>
                <a:tc>
                  <a:txBody>
                    <a:bodyPr/>
                    <a:lstStyle/>
                    <a:p>
                      <a:r>
                        <a:rPr lang="hr-HR" sz="1600" dirty="0" smtClean="0"/>
                        <a:t>jezgričasto voće (jabuka, kruška, dunja, mušmula, oskoruša, divlja ruža-šipak), koštičavo voće (marelica, šljiva, breskva, nektarina, trešnja, višnja, žižula), bobičasto voće (malina, kupina, ribizl, borovnica, aronija, ogrozd, brusnica, smokva, goji, tayberry, drijenak, glog, trnina, dud, bazga, haskap), lupinasto voće (orah, lješnjak, kesten, badem, rogač, šipak</a:t>
                      </a:r>
                      <a:r>
                        <a:rPr lang="en-GB" sz="1600" dirty="0" smtClean="0"/>
                        <a:t> -</a:t>
                      </a:r>
                      <a:r>
                        <a:rPr lang="en-GB" sz="1600" dirty="0" err="1" smtClean="0"/>
                        <a:t>nar</a:t>
                      </a:r>
                      <a:r>
                        <a:rPr lang="hr-HR" sz="1600" dirty="0" smtClean="0"/>
                        <a:t>), agrumi (mandarina, limun, naranča, grejp, kumkvat, kivi, feijoa)</a:t>
                      </a:r>
                      <a:endParaRPr lang="hr-HR" sz="1600" dirty="0"/>
                    </a:p>
                  </a:txBody>
                  <a:tcPr>
                    <a:solidFill>
                      <a:schemeClr val="bg1">
                        <a:lumMod val="85000"/>
                      </a:schemeClr>
                    </a:solidFill>
                  </a:tcPr>
                </a:tc>
              </a:tr>
              <a:tr h="370840">
                <a:tc>
                  <a:txBody>
                    <a:bodyPr/>
                    <a:lstStyle/>
                    <a:p>
                      <a:r>
                        <a:rPr lang="hr-HR" sz="1600" dirty="0" smtClean="0"/>
                        <a:t>Vinogradarstvo</a:t>
                      </a:r>
                      <a:endParaRPr lang="hr-HR" sz="1600" dirty="0"/>
                    </a:p>
                  </a:txBody>
                  <a:tcPr>
                    <a:solidFill>
                      <a:schemeClr val="bg1">
                        <a:lumMod val="85000"/>
                      </a:schemeClr>
                    </a:solidFill>
                  </a:tcPr>
                </a:tc>
                <a:tc>
                  <a:txBody>
                    <a:bodyPr/>
                    <a:lstStyle/>
                    <a:p>
                      <a:r>
                        <a:rPr lang="hr-HR" sz="1600" dirty="0" smtClean="0"/>
                        <a:t>grožđe za kvalitetna vina (sa ZOI), grožđe za ostala vina (bez ZOI), stolno grožđe</a:t>
                      </a:r>
                      <a:endParaRPr lang="hr-HR" sz="1600" dirty="0"/>
                    </a:p>
                  </a:txBody>
                  <a:tcPr>
                    <a:solidFill>
                      <a:schemeClr val="bg1">
                        <a:lumMod val="85000"/>
                      </a:schemeClr>
                    </a:solidFill>
                  </a:tcPr>
                </a:tc>
              </a:tr>
              <a:tr h="370840">
                <a:tc>
                  <a:txBody>
                    <a:bodyPr/>
                    <a:lstStyle/>
                    <a:p>
                      <a:r>
                        <a:rPr lang="hr-HR" sz="1600" dirty="0" smtClean="0"/>
                        <a:t>Maslinarstvo</a:t>
                      </a:r>
                    </a:p>
                  </a:txBody>
                  <a:tcPr>
                    <a:solidFill>
                      <a:schemeClr val="bg1">
                        <a:lumMod val="85000"/>
                      </a:schemeClr>
                    </a:solidFill>
                  </a:tcPr>
                </a:tc>
                <a:tc>
                  <a:txBody>
                    <a:bodyPr/>
                    <a:lstStyle/>
                    <a:p>
                      <a:r>
                        <a:rPr lang="hr-HR" sz="1600" dirty="0" smtClean="0"/>
                        <a:t>masline za proizvodnju ulja, stolne masline</a:t>
                      </a:r>
                    </a:p>
                  </a:txBody>
                  <a:tcPr>
                    <a:solidFill>
                      <a:schemeClr val="bg1">
                        <a:lumMod val="85000"/>
                      </a:schemeClr>
                    </a:solidFill>
                  </a:tcPr>
                </a:tc>
              </a:tr>
            </a:tbl>
          </a:graphicData>
        </a:graphic>
      </p:graphicFrame>
      <p:sp>
        <p:nvSpPr>
          <p:cNvPr id="4" name="Rectangle 3"/>
          <p:cNvSpPr/>
          <p:nvPr/>
        </p:nvSpPr>
        <p:spPr>
          <a:xfrm>
            <a:off x="395536" y="6124562"/>
            <a:ext cx="8291264" cy="523220"/>
          </a:xfrm>
          <a:prstGeom prst="rect">
            <a:avLst/>
          </a:prstGeom>
        </p:spPr>
        <p:txBody>
          <a:bodyPr wrap="square">
            <a:spAutoFit/>
          </a:bodyPr>
          <a:lstStyle/>
          <a:p>
            <a:r>
              <a:rPr lang="hr-HR"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http://www.savjetodavna.hr/projekti/28/187/program-ruralnog-razvoja-rh-2014-2020/ekonomska-velicina-poljoprivrednog-gospodarstva-evpg/</a:t>
            </a:r>
            <a:r>
              <a:rPr lang="hr-HR" sz="1400" dirty="0">
                <a:latin typeface="Calibri" panose="020F0502020204030204" pitchFamily="34" charset="0"/>
                <a:ea typeface="Calibri" panose="020F0502020204030204" pitchFamily="34" charset="0"/>
                <a:cs typeface="Times New Roman" panose="02020603050405020304" pitchFamily="18" charset="0"/>
              </a:rPr>
              <a:t> </a:t>
            </a:r>
            <a:endParaRPr lang="hr-HR" sz="14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647363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STOČARSTVO</a:t>
            </a:r>
            <a:endParaRPr lang="hr-HR"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623567416"/>
              </p:ext>
            </p:extLst>
          </p:nvPr>
        </p:nvGraphicFramePr>
        <p:xfrm>
          <a:off x="457200" y="1600200"/>
          <a:ext cx="8229600" cy="3952240"/>
        </p:xfrm>
        <a:graphic>
          <a:graphicData uri="http://schemas.openxmlformats.org/drawingml/2006/table">
            <a:tbl>
              <a:tblPr firstRow="1" bandRow="1">
                <a:tableStyleId>{2D5ABB26-0587-4C30-8999-92F81FD0307C}</a:tableStyleId>
              </a:tblPr>
              <a:tblGrid>
                <a:gridCol w="2386608"/>
                <a:gridCol w="5842992"/>
              </a:tblGrid>
              <a:tr h="370840">
                <a:tc>
                  <a:txBody>
                    <a:bodyPr/>
                    <a:lstStyle/>
                    <a:p>
                      <a:r>
                        <a:rPr lang="hr-HR" sz="1600" dirty="0" smtClean="0"/>
                        <a:t>Govedarstvo</a:t>
                      </a:r>
                      <a:endParaRPr lang="hr-HR" sz="1600" dirty="0"/>
                    </a:p>
                  </a:txBody>
                  <a:tcPr>
                    <a:solidFill>
                      <a:schemeClr val="bg1">
                        <a:lumMod val="85000"/>
                      </a:schemeClr>
                    </a:solidFill>
                  </a:tcPr>
                </a:tc>
                <a:tc>
                  <a:txBody>
                    <a:bodyPr/>
                    <a:lstStyle/>
                    <a:p>
                      <a:r>
                        <a:rPr lang="hr-HR" sz="1600" dirty="0" smtClean="0"/>
                        <a:t>telad starosti do 1 godine, junad starosti od 1 do 2 godine, junice starosti od 1 do 2 godine, junad starija od 2 godine (uključujući bikove), junice starije od 2 godine, mliječne krave, ostala goveda (krave u sustavu krava - tele)</a:t>
                      </a:r>
                      <a:endParaRPr lang="hr-HR" sz="1600" dirty="0"/>
                    </a:p>
                  </a:txBody>
                  <a:tcPr>
                    <a:solidFill>
                      <a:schemeClr val="bg1">
                        <a:lumMod val="85000"/>
                      </a:schemeClr>
                    </a:solidFill>
                  </a:tcPr>
                </a:tc>
              </a:tr>
              <a:tr h="370840">
                <a:tc>
                  <a:txBody>
                    <a:bodyPr/>
                    <a:lstStyle/>
                    <a:p>
                      <a:r>
                        <a:rPr lang="hr-HR" sz="1600" dirty="0" smtClean="0"/>
                        <a:t>Svinjogojstvo</a:t>
                      </a:r>
                      <a:endParaRPr lang="hr-HR" sz="1600" dirty="0"/>
                    </a:p>
                  </a:txBody>
                  <a:tcPr>
                    <a:solidFill>
                      <a:schemeClr val="bg1">
                        <a:lumMod val="85000"/>
                      </a:schemeClr>
                    </a:solidFill>
                  </a:tcPr>
                </a:tc>
                <a:tc>
                  <a:txBody>
                    <a:bodyPr/>
                    <a:lstStyle/>
                    <a:p>
                      <a:r>
                        <a:rPr lang="hr-HR" sz="1600" dirty="0" smtClean="0"/>
                        <a:t>prasad (do 20 kg žive vage), rasplodne krmače, svinje za tov</a:t>
                      </a:r>
                      <a:r>
                        <a:rPr lang="en-GB" sz="1600" dirty="0" smtClean="0"/>
                        <a:t>,</a:t>
                      </a:r>
                      <a:r>
                        <a:rPr lang="hr-HR" sz="1600" dirty="0" smtClean="0"/>
                        <a:t> ostale svinje (</a:t>
                      </a:r>
                      <a:r>
                        <a:rPr lang="en-GB" sz="1600" dirty="0" err="1" smtClean="0"/>
                        <a:t>nazimice</a:t>
                      </a:r>
                      <a:r>
                        <a:rPr lang="en-GB" sz="1600" baseline="0" dirty="0" smtClean="0"/>
                        <a:t> </a:t>
                      </a:r>
                      <a:r>
                        <a:rPr lang="en-GB" sz="1600" baseline="0" dirty="0" err="1" smtClean="0"/>
                        <a:t>i</a:t>
                      </a:r>
                      <a:r>
                        <a:rPr lang="en-GB" sz="1600" baseline="0" dirty="0" smtClean="0"/>
                        <a:t> </a:t>
                      </a:r>
                      <a:r>
                        <a:rPr lang="en-GB" sz="1600" baseline="0" dirty="0" err="1" smtClean="0"/>
                        <a:t>nerasti</a:t>
                      </a:r>
                      <a:r>
                        <a:rPr lang="en-GB" sz="1600" baseline="0" dirty="0" smtClean="0"/>
                        <a:t> </a:t>
                      </a:r>
                      <a:r>
                        <a:rPr lang="hr-HR" sz="1600" dirty="0" smtClean="0"/>
                        <a:t>tež</a:t>
                      </a:r>
                      <a:r>
                        <a:rPr lang="en-GB" sz="1600" dirty="0" err="1" smtClean="0"/>
                        <a:t>i</a:t>
                      </a:r>
                      <a:r>
                        <a:rPr lang="hr-HR" sz="1600" dirty="0" smtClean="0"/>
                        <a:t> od 20 kg)</a:t>
                      </a:r>
                      <a:endParaRPr lang="hr-HR" sz="1600" dirty="0"/>
                    </a:p>
                  </a:txBody>
                  <a:tcPr>
                    <a:solidFill>
                      <a:schemeClr val="bg1">
                        <a:lumMod val="85000"/>
                      </a:schemeClr>
                    </a:solidFill>
                  </a:tcPr>
                </a:tc>
              </a:tr>
              <a:tr h="370840">
                <a:tc>
                  <a:txBody>
                    <a:bodyPr/>
                    <a:lstStyle/>
                    <a:p>
                      <a:r>
                        <a:rPr lang="hr-HR" sz="1600" dirty="0" smtClean="0"/>
                        <a:t>Ovčarstvo</a:t>
                      </a:r>
                      <a:endParaRPr lang="hr-HR" sz="1600" dirty="0"/>
                    </a:p>
                  </a:txBody>
                  <a:tcPr>
                    <a:solidFill>
                      <a:schemeClr val="bg1">
                        <a:lumMod val="85000"/>
                      </a:schemeClr>
                    </a:solidFill>
                  </a:tcPr>
                </a:tc>
                <a:tc>
                  <a:txBody>
                    <a:bodyPr/>
                    <a:lstStyle/>
                    <a:p>
                      <a:r>
                        <a:rPr lang="hr-HR" sz="1600" dirty="0" smtClean="0"/>
                        <a:t>rasplodne ovce i ostale ovce (uklj. janjad i raspl. mužjake)</a:t>
                      </a:r>
                      <a:endParaRPr lang="hr-HR" sz="1600" dirty="0"/>
                    </a:p>
                  </a:txBody>
                  <a:tcPr>
                    <a:solidFill>
                      <a:schemeClr val="bg1">
                        <a:lumMod val="85000"/>
                      </a:schemeClr>
                    </a:solidFill>
                  </a:tcPr>
                </a:tc>
              </a:tr>
              <a:tr h="370840">
                <a:tc>
                  <a:txBody>
                    <a:bodyPr/>
                    <a:lstStyle/>
                    <a:p>
                      <a:r>
                        <a:rPr lang="hr-HR" sz="1600" dirty="0" smtClean="0"/>
                        <a:t>Kozarstvo</a:t>
                      </a:r>
                    </a:p>
                  </a:txBody>
                  <a:tcPr>
                    <a:solidFill>
                      <a:schemeClr val="bg1">
                        <a:lumMod val="85000"/>
                      </a:schemeClr>
                    </a:solidFill>
                  </a:tcPr>
                </a:tc>
                <a:tc>
                  <a:txBody>
                    <a:bodyPr/>
                    <a:lstStyle/>
                    <a:p>
                      <a:r>
                        <a:rPr lang="hr-HR" sz="1600" dirty="0" smtClean="0"/>
                        <a:t>rasplodne koze i ostale koze (uklj. jariće i raspl. </a:t>
                      </a:r>
                      <a:r>
                        <a:rPr lang="en-GB" sz="1600" dirty="0" smtClean="0"/>
                        <a:t>m</a:t>
                      </a:r>
                      <a:r>
                        <a:rPr lang="hr-HR" sz="1600" dirty="0" smtClean="0"/>
                        <a:t>užjake</a:t>
                      </a:r>
                      <a:r>
                        <a:rPr lang="en-GB" sz="1600" dirty="0" smtClean="0"/>
                        <a:t>)</a:t>
                      </a:r>
                      <a:endParaRPr lang="hr-HR" sz="1600" dirty="0" smtClean="0"/>
                    </a:p>
                  </a:txBody>
                  <a:tcPr>
                    <a:solidFill>
                      <a:schemeClr val="bg1">
                        <a:lumMod val="85000"/>
                      </a:schemeClr>
                    </a:solidFill>
                  </a:tcPr>
                </a:tc>
              </a:tr>
              <a:tr h="370840">
                <a:tc>
                  <a:txBody>
                    <a:bodyPr/>
                    <a:lstStyle/>
                    <a:p>
                      <a:r>
                        <a:rPr lang="en-GB" sz="1600" dirty="0" smtClean="0"/>
                        <a:t>P</a:t>
                      </a:r>
                      <a:r>
                        <a:rPr lang="hr-HR" sz="1600" dirty="0" smtClean="0"/>
                        <a:t>eradarstvo</a:t>
                      </a:r>
                    </a:p>
                  </a:txBody>
                  <a:tcPr>
                    <a:solidFill>
                      <a:schemeClr val="bg1">
                        <a:lumMod val="85000"/>
                      </a:schemeClr>
                    </a:solidFill>
                  </a:tcPr>
                </a:tc>
                <a:tc>
                  <a:txBody>
                    <a:bodyPr/>
                    <a:lstStyle/>
                    <a:p>
                      <a:r>
                        <a:rPr lang="hr-HR" sz="1600" dirty="0" smtClean="0"/>
                        <a:t>pilići u tovu (brojleri), kokoši (kokoši nesilice, mlade kokoši koje još nisu pronjele (pilenke), iznešene kokoši), ostala perad (purani, patke, guske, rasplodni mužjaci)</a:t>
                      </a:r>
                    </a:p>
                  </a:txBody>
                  <a:tcPr>
                    <a:solidFill>
                      <a:schemeClr val="bg1">
                        <a:lumMod val="85000"/>
                      </a:schemeClr>
                    </a:solidFill>
                  </a:tcPr>
                </a:tc>
              </a:tr>
              <a:tr h="370840">
                <a:tc>
                  <a:txBody>
                    <a:bodyPr/>
                    <a:lstStyle/>
                    <a:p>
                      <a:r>
                        <a:rPr lang="hr-HR" sz="1600" dirty="0" smtClean="0"/>
                        <a:t>Pčelarstvo</a:t>
                      </a:r>
                    </a:p>
                  </a:txBody>
                  <a:tcPr>
                    <a:solidFill>
                      <a:schemeClr val="bg1">
                        <a:lumMod val="85000"/>
                      </a:schemeClr>
                    </a:solidFill>
                  </a:tcPr>
                </a:tc>
                <a:tc>
                  <a:txBody>
                    <a:bodyPr/>
                    <a:lstStyle/>
                    <a:p>
                      <a:r>
                        <a:rPr lang="en-GB" sz="1600" dirty="0" err="1" smtClean="0"/>
                        <a:t>pčelinje</a:t>
                      </a:r>
                      <a:r>
                        <a:rPr lang="en-GB" sz="1600" dirty="0" smtClean="0"/>
                        <a:t> </a:t>
                      </a:r>
                      <a:r>
                        <a:rPr lang="en-GB" sz="1600" dirty="0" err="1" smtClean="0"/>
                        <a:t>zajednice</a:t>
                      </a:r>
                      <a:endParaRPr lang="hr-HR" sz="1600" dirty="0" smtClean="0"/>
                    </a:p>
                  </a:txBody>
                  <a:tcPr>
                    <a:solidFill>
                      <a:schemeClr val="bg1">
                        <a:lumMod val="85000"/>
                      </a:schemeClr>
                    </a:solidFill>
                  </a:tcPr>
                </a:tc>
              </a:tr>
              <a:tr h="370840">
                <a:tc>
                  <a:txBody>
                    <a:bodyPr/>
                    <a:lstStyle/>
                    <a:p>
                      <a:r>
                        <a:rPr lang="hr-HR" sz="1600" dirty="0" smtClean="0"/>
                        <a:t>Kopitari </a:t>
                      </a:r>
                    </a:p>
                  </a:txBody>
                  <a:tcPr>
                    <a:solidFill>
                      <a:schemeClr val="bg1">
                        <a:lumMod val="85000"/>
                      </a:schemeClr>
                    </a:solidFill>
                  </a:tcPr>
                </a:tc>
                <a:tc>
                  <a:txBody>
                    <a:bodyPr/>
                    <a:lstStyle/>
                    <a:p>
                      <a:r>
                        <a:rPr lang="pl-PL" sz="1600" dirty="0" smtClean="0"/>
                        <a:t>konji i magarci (osim ponija)</a:t>
                      </a:r>
                      <a:endParaRPr lang="hr-HR" sz="1600" dirty="0" smtClean="0"/>
                    </a:p>
                  </a:txBody>
                  <a:tcPr>
                    <a:solidFill>
                      <a:schemeClr val="bg1">
                        <a:lumMod val="85000"/>
                      </a:schemeClr>
                    </a:solidFill>
                  </a:tcPr>
                </a:tc>
              </a:tr>
            </a:tbl>
          </a:graphicData>
        </a:graphic>
      </p:graphicFrame>
      <p:sp>
        <p:nvSpPr>
          <p:cNvPr id="4" name="Rectangle 3"/>
          <p:cNvSpPr/>
          <p:nvPr/>
        </p:nvSpPr>
        <p:spPr>
          <a:xfrm>
            <a:off x="426368" y="5552440"/>
            <a:ext cx="8291264" cy="523220"/>
          </a:xfrm>
          <a:prstGeom prst="rect">
            <a:avLst/>
          </a:prstGeom>
        </p:spPr>
        <p:txBody>
          <a:bodyPr wrap="square">
            <a:spAutoFit/>
          </a:bodyPr>
          <a:lstStyle/>
          <a:p>
            <a:r>
              <a:rPr lang="hr-HR"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http://www.savjetodavna.hr/projekti/28/187/program-ruralnog-razvoja-rh-2014-2020/ekonomska-velicina-poljoprivrednog-gospodarstva-evpg/</a:t>
            </a:r>
            <a:r>
              <a:rPr lang="hr-HR" sz="1400" dirty="0">
                <a:latin typeface="Calibri" panose="020F0502020204030204" pitchFamily="34" charset="0"/>
                <a:ea typeface="Calibri" panose="020F0502020204030204" pitchFamily="34" charset="0"/>
                <a:cs typeface="Times New Roman" panose="02020603050405020304" pitchFamily="18" charset="0"/>
              </a:rPr>
              <a:t> </a:t>
            </a:r>
            <a:endParaRPr lang="hr-HR" sz="14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2023853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36980" y="1566238"/>
            <a:ext cx="4002561" cy="1718746"/>
          </a:xfrm>
          <a:prstGeom prst="rect">
            <a:avLst/>
          </a:prstGeom>
          <a:ln w="6350">
            <a:solidFill>
              <a:schemeClr val="tx1"/>
            </a:solidFill>
          </a:ln>
        </p:spPr>
      </p:pic>
      <p:pic>
        <p:nvPicPr>
          <p:cNvPr id="10" name="Picture 9"/>
          <p:cNvPicPr>
            <a:picLocks noChangeAspect="1"/>
          </p:cNvPicPr>
          <p:nvPr/>
        </p:nvPicPr>
        <p:blipFill>
          <a:blip r:embed="rId4"/>
          <a:stretch>
            <a:fillRect/>
          </a:stretch>
        </p:blipFill>
        <p:spPr>
          <a:xfrm>
            <a:off x="636980" y="3355385"/>
            <a:ext cx="5969747" cy="2992280"/>
          </a:xfrm>
          <a:prstGeom prst="rect">
            <a:avLst/>
          </a:prstGeom>
        </p:spPr>
      </p:pic>
      <p:pic>
        <p:nvPicPr>
          <p:cNvPr id="11" name="Picture 10"/>
          <p:cNvPicPr>
            <a:picLocks noChangeAspect="1"/>
          </p:cNvPicPr>
          <p:nvPr/>
        </p:nvPicPr>
        <p:blipFill>
          <a:blip r:embed="rId5"/>
          <a:stretch>
            <a:fillRect/>
          </a:stretch>
        </p:blipFill>
        <p:spPr>
          <a:xfrm>
            <a:off x="539552" y="447804"/>
            <a:ext cx="2088232" cy="1023842"/>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34888">
            <a:off x="6352968" y="5959091"/>
            <a:ext cx="648072" cy="917949"/>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34888">
            <a:off x="3787541" y="2948492"/>
            <a:ext cx="648072" cy="917949"/>
          </a:xfrm>
          <a:prstGeom prst="rect">
            <a:avLst/>
          </a:prstGeom>
        </p:spPr>
      </p:pic>
      <p:pic>
        <p:nvPicPr>
          <p:cNvPr id="8" name="Picture 7"/>
          <p:cNvPicPr>
            <a:picLocks noChangeAspect="1"/>
          </p:cNvPicPr>
          <p:nvPr/>
        </p:nvPicPr>
        <p:blipFill>
          <a:blip r:embed="rId7"/>
          <a:stretch>
            <a:fillRect/>
          </a:stretch>
        </p:blipFill>
        <p:spPr>
          <a:xfrm>
            <a:off x="4458936" y="2289157"/>
            <a:ext cx="3960440" cy="1324518"/>
          </a:xfrm>
          <a:prstGeom prst="rect">
            <a:avLst/>
          </a:prstGeom>
          <a:noFill/>
          <a:ln w="6350">
            <a:solidFill>
              <a:schemeClr val="tx1"/>
            </a:solidFill>
          </a:ln>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634888">
            <a:off x="7589005" y="3362566"/>
            <a:ext cx="648072" cy="917949"/>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2970577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stretch>
            <a:fillRect/>
          </a:stretch>
        </p:blipFill>
        <p:spPr>
          <a:xfrm>
            <a:off x="457199" y="1539420"/>
            <a:ext cx="2602633" cy="679402"/>
          </a:xfrm>
          <a:prstGeom prst="rect">
            <a:avLst/>
          </a:prstGeom>
        </p:spPr>
      </p:pic>
      <p:pic>
        <p:nvPicPr>
          <p:cNvPr id="3" name="Picture 2"/>
          <p:cNvPicPr>
            <a:picLocks noChangeAspect="1"/>
          </p:cNvPicPr>
          <p:nvPr/>
        </p:nvPicPr>
        <p:blipFill>
          <a:blip r:embed="rId4"/>
          <a:stretch>
            <a:fillRect/>
          </a:stretch>
        </p:blipFill>
        <p:spPr>
          <a:xfrm>
            <a:off x="1535061" y="3989216"/>
            <a:ext cx="6873467" cy="2388373"/>
          </a:xfrm>
          <a:prstGeom prst="rect">
            <a:avLst/>
          </a:prstGeom>
        </p:spPr>
      </p:pic>
      <p:pic>
        <p:nvPicPr>
          <p:cNvPr id="4" name="Picture 3"/>
          <p:cNvPicPr>
            <a:picLocks noChangeAspect="1"/>
          </p:cNvPicPr>
          <p:nvPr/>
        </p:nvPicPr>
        <p:blipFill>
          <a:blip r:embed="rId5"/>
          <a:stretch>
            <a:fillRect/>
          </a:stretch>
        </p:blipFill>
        <p:spPr>
          <a:xfrm>
            <a:off x="6112737" y="5918366"/>
            <a:ext cx="2244459" cy="417574"/>
          </a:xfrm>
          <a:prstGeom prst="rect">
            <a:avLst/>
          </a:prstGeom>
        </p:spPr>
      </p:pic>
      <p:pic>
        <p:nvPicPr>
          <p:cNvPr id="8" name="Picture 7"/>
          <p:cNvPicPr>
            <a:picLocks noChangeAspect="1"/>
          </p:cNvPicPr>
          <p:nvPr/>
        </p:nvPicPr>
        <p:blipFill>
          <a:blip r:embed="rId6"/>
          <a:stretch>
            <a:fillRect/>
          </a:stretch>
        </p:blipFill>
        <p:spPr>
          <a:xfrm>
            <a:off x="458086" y="2653022"/>
            <a:ext cx="2956091" cy="2217068"/>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634888">
            <a:off x="2933612" y="1869608"/>
            <a:ext cx="648072" cy="917949"/>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634888">
            <a:off x="2569314" y="4199379"/>
            <a:ext cx="648072" cy="917949"/>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634888">
            <a:off x="2569314" y="5430691"/>
            <a:ext cx="648072" cy="917949"/>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634888">
            <a:off x="8084491" y="5322002"/>
            <a:ext cx="648072" cy="917949"/>
          </a:xfrm>
          <a:prstGeom prst="rect">
            <a:avLst/>
          </a:prstGeom>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634888">
            <a:off x="8110158" y="5992003"/>
            <a:ext cx="648072" cy="917949"/>
          </a:xfrm>
          <a:prstGeom prst="rect">
            <a:avLst/>
          </a:prstGeom>
        </p:spPr>
      </p:pic>
      <p:pic>
        <p:nvPicPr>
          <p:cNvPr id="17" name="Picture 16"/>
          <p:cNvPicPr>
            <a:picLocks noChangeAspect="1"/>
          </p:cNvPicPr>
          <p:nvPr/>
        </p:nvPicPr>
        <p:blipFill>
          <a:blip r:embed="rId8"/>
          <a:stretch>
            <a:fillRect/>
          </a:stretch>
        </p:blipFill>
        <p:spPr>
          <a:xfrm>
            <a:off x="3768522" y="1426252"/>
            <a:ext cx="4067846" cy="1452802"/>
          </a:xfrm>
          <a:prstGeom prst="rect">
            <a:avLst/>
          </a:prstGeom>
        </p:spPr>
      </p:pic>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634888">
            <a:off x="7512332" y="2084584"/>
            <a:ext cx="648072" cy="917949"/>
          </a:xfrm>
          <a:prstGeom prst="rect">
            <a:avLst/>
          </a:prstGeom>
        </p:spPr>
      </p:pic>
      <p:pic>
        <p:nvPicPr>
          <p:cNvPr id="20" name="Picture 19"/>
          <p:cNvPicPr>
            <a:picLocks noChangeAspect="1"/>
          </p:cNvPicPr>
          <p:nvPr/>
        </p:nvPicPr>
        <p:blipFill>
          <a:blip r:embed="rId9"/>
          <a:stretch>
            <a:fillRect/>
          </a:stretch>
        </p:blipFill>
        <p:spPr>
          <a:xfrm>
            <a:off x="457199" y="259772"/>
            <a:ext cx="2807111" cy="872799"/>
          </a:xfrm>
          <a:prstGeom prst="rect">
            <a:avLst/>
          </a:prstGeom>
        </p:spPr>
      </p:pic>
      <p:pic>
        <p:nvPicPr>
          <p:cNvPr id="19" name="Picture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277472" y="332656"/>
            <a:ext cx="1260140" cy="1209734"/>
          </a:xfrm>
          <a:prstGeom prst="rect">
            <a:avLst/>
          </a:prstGeom>
        </p:spPr>
      </p:pic>
    </p:spTree>
    <p:extLst>
      <p:ext uri="{BB962C8B-B14F-4D97-AF65-F5344CB8AC3E}">
        <p14:creationId xmlns:p14="http://schemas.microsoft.com/office/powerpoint/2010/main" val="142486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1902</TotalTime>
  <Words>958</Words>
  <Application>Microsoft Office PowerPoint</Application>
  <PresentationFormat>On-screen Show (4:3)</PresentationFormat>
  <Paragraphs>99</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Izračun EVPG-a</vt:lpstr>
      <vt:lpstr>ISKUSTVO 2015</vt:lpstr>
      <vt:lpstr>PowerPoint Presentation</vt:lpstr>
      <vt:lpstr>PowerPoint Presentation</vt:lpstr>
      <vt:lpstr>BILJNA PROIZVODNJA</vt:lpstr>
      <vt:lpstr>BILJNA PROIZVODNJA</vt:lpstr>
      <vt:lpstr>STOČARSTVO</vt:lpstr>
      <vt:lpstr>PowerPoint Presentation</vt:lpstr>
      <vt:lpstr>PowerPoint Presentation</vt:lpstr>
      <vt:lpstr>ADMIN IZVORI</vt:lpstr>
      <vt:lpstr>PowerPoint Presentation</vt:lpstr>
      <vt:lpstr>POPRATNI DOKAZI</vt:lpstr>
      <vt:lpstr>ZAVRŠNE NAPOMENE</vt:lpstr>
      <vt:lpstr>Hvala na pozornosti</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Odabir poljoprivrednih gospodarstava u FADN uzorak 2015.</dc:title>
  <dc:creator>Kristijan</dc:creator>
  <cp:lastModifiedBy>kristijan jelakovic</cp:lastModifiedBy>
  <cp:revision>124</cp:revision>
  <cp:lastPrinted>2016-10-11T10:40:14Z</cp:lastPrinted>
  <dcterms:created xsi:type="dcterms:W3CDTF">2015-10-06T09:58:53Z</dcterms:created>
  <dcterms:modified xsi:type="dcterms:W3CDTF">2016-12-14T13:14:14Z</dcterms:modified>
</cp:coreProperties>
</file>