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9" r:id="rId3"/>
    <p:sldId id="313" r:id="rId4"/>
    <p:sldId id="314" r:id="rId5"/>
    <p:sldId id="311" r:id="rId6"/>
    <p:sldId id="294" r:id="rId7"/>
    <p:sldId id="296" r:id="rId8"/>
    <p:sldId id="297" r:id="rId9"/>
    <p:sldId id="298" r:id="rId10"/>
    <p:sldId id="292" r:id="rId11"/>
    <p:sldId id="306" r:id="rId12"/>
    <p:sldId id="309" r:id="rId13"/>
    <p:sldId id="310" r:id="rId14"/>
    <p:sldId id="308" r:id="rId15"/>
    <p:sldId id="307" r:id="rId16"/>
    <p:sldId id="266" r:id="rId17"/>
    <p:sldId id="293" r:id="rId18"/>
    <p:sldId id="264" r:id="rId19"/>
    <p:sldId id="299" r:id="rId20"/>
    <p:sldId id="300" r:id="rId21"/>
    <p:sldId id="312" r:id="rId22"/>
    <p:sldId id="284" r:id="rId23"/>
    <p:sldId id="289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02A"/>
    <a:srgbClr val="0E6240"/>
    <a:srgbClr val="116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6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DB0E-CD1A-48D4-9D02-9C994DF90DD6}" type="datetimeFigureOut">
              <a:rPr lang="it-IT" smtClean="0"/>
              <a:t>11/10/2015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514F-738A-452E-ACD5-EFD34081A8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6923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DB0E-CD1A-48D4-9D02-9C994DF90DD6}" type="datetimeFigureOut">
              <a:rPr lang="it-IT" smtClean="0"/>
              <a:t>11/10/2015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514F-738A-452E-ACD5-EFD34081A8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927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DB0E-CD1A-48D4-9D02-9C994DF90DD6}" type="datetimeFigureOut">
              <a:rPr lang="it-IT" smtClean="0"/>
              <a:t>11/10/2015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514F-738A-452E-ACD5-EFD34081A8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093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DB0E-CD1A-48D4-9D02-9C994DF90DD6}" type="datetimeFigureOut">
              <a:rPr lang="it-IT" smtClean="0"/>
              <a:t>11/10/2015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514F-738A-452E-ACD5-EFD34081A8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88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DB0E-CD1A-48D4-9D02-9C994DF90DD6}" type="datetimeFigureOut">
              <a:rPr lang="it-IT" smtClean="0"/>
              <a:t>11/10/2015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514F-738A-452E-ACD5-EFD34081A8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097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DB0E-CD1A-48D4-9D02-9C994DF90DD6}" type="datetimeFigureOut">
              <a:rPr lang="it-IT" smtClean="0"/>
              <a:t>11/10/2015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514F-738A-452E-ACD5-EFD34081A8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9602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DB0E-CD1A-48D4-9D02-9C994DF90DD6}" type="datetimeFigureOut">
              <a:rPr lang="it-IT" smtClean="0"/>
              <a:t>11/10/2015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514F-738A-452E-ACD5-EFD34081A8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795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DB0E-CD1A-48D4-9D02-9C994DF90DD6}" type="datetimeFigureOut">
              <a:rPr lang="it-IT" smtClean="0"/>
              <a:t>11/10/2015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514F-738A-452E-ACD5-EFD34081A8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239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DB0E-CD1A-48D4-9D02-9C994DF90DD6}" type="datetimeFigureOut">
              <a:rPr lang="it-IT" smtClean="0"/>
              <a:t>11/10/2015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514F-738A-452E-ACD5-EFD34081A8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0215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DB0E-CD1A-48D4-9D02-9C994DF90DD6}" type="datetimeFigureOut">
              <a:rPr lang="it-IT" smtClean="0"/>
              <a:t>11/10/2015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514F-738A-452E-ACD5-EFD34081A8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225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DB0E-CD1A-48D4-9D02-9C994DF90DD6}" type="datetimeFigureOut">
              <a:rPr lang="it-IT" smtClean="0"/>
              <a:t>11/10/2015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514F-738A-452E-ACD5-EFD34081A8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7707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4DB0E-CD1A-48D4-9D02-9C994DF90DD6}" type="datetimeFigureOut">
              <a:rPr lang="it-IT" smtClean="0"/>
              <a:t>11/10/2015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C514F-738A-452E-ACD5-EFD34081A8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100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hyperlink" Target="http://www.google.it/url?sa=i&amp;rct=j&amp;q=&amp;esrc=s&amp;source=images&amp;cd=&amp;cad=rja&amp;uact=8&amp;ved=0CAcQjRxqFQoTCNLZyPqAq8gCFUNeFAod1U4GOw&amp;url=http://www.ilmangiaweb.it/cosenza/prodotti-tipici/formaggi-tipici/post/caseificio-dolci-pascoli-19328.html&amp;psig=AFQjCNGhEB6m7DY93LzUsFxSpa4FOZ9yxQ&amp;ust=144412226401893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hyperlink" Target="http://www.google.it/url?sa=i&amp;rct=j&amp;q=&amp;esrc=s&amp;source=images&amp;cd=&amp;cad=rja&amp;uact=8&amp;ved=0CAcQjRxqFQoTCJymu-f8qsgCFUHDGgodNykHAw&amp;url=http://www.turismoforlivese.it/servizi/menu/dinamica.aspx?ID=27851&amp;psig=AFQjCNGhEB6m7DY93LzUsFxSpa4FOZ9yxQ&amp;ust=1444122264018936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hyperlink" Target="http://www.google.it/url?sa=i&amp;rct=j&amp;q=&amp;esrc=s&amp;source=images&amp;cd=&amp;cad=rja&amp;uact=8&amp;ved=0CAMQjRxqFQoTCKTSjcKQq8gCFQk-FAodtv8HQA&amp;url=http://www.alberghiera.it/SchedaIngrediente.asp?id_ingrediente=236&amp;patate&amp;psig=AFQjCNEBMFtotSD5rr2-5pzpPiQRGB5DlQ&amp;ust=144412755803358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hyperlink" Target="http://www.google.it/url?sa=i&amp;rct=j&amp;q=&amp;esrc=s&amp;source=images&amp;cd=&amp;cad=rja&amp;uact=8&amp;ved=0CAcQjRxqFQoTCJvf7KWPq8gCFQk_FAodJPYOPA&amp;url=http://www.freshplaza.it/article/22438/Con-resa-e-qualita-piu-elevate-le-patate-del-Piemonte-a-fine-mese-debutteranno-sul-mercato&amp;psig=AFQjCNHHVwEsTYZyVucft3Kkqlvl4eqhTw&amp;ust=1444127223170911" TargetMode="Externa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hyperlink" Target="http://www.google.it/url?sa=i&amp;rct=j&amp;q=&amp;esrc=s&amp;source=images&amp;cd=&amp;cad=rja&amp;uact=8&amp;ved=0CAcQjRxqFQoTCJm8vMaTq8gCFcu2Ggod_WACRg&amp;url=http://www.fondazioneterradotranto.it/2015/07/17/la-pitta-e-altre-buone-ricette-con-le-patate-salentine/&amp;psig=AFQjCNF9jdXz5odGAa7kBebiac22KhDzNQ&amp;ust=144412755856122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hyperlink" Target="http://www.google.it/url?sa=i&amp;rct=j&amp;q=&amp;esrc=s&amp;source=images&amp;cd=&amp;cad=rja&amp;uact=8&amp;ved=0CAcQjRxqFQoTCJKLlNKRq8gCFYGBGgodBQEJoQ&amp;url=http://www.cucinarefacile.com/alimentazione-e-salute/patate-proprieta-e-benefici/43277&amp;psig=AFQjCNF9jdXz5odGAa7kBebiac22KhDzNQ&amp;ust=1444127558561226" TargetMode="Externa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jpeg"/><Relationship Id="rId7" Type="http://schemas.openxmlformats.org/officeDocument/2006/relationships/hyperlink" Target="http://www.google.it/url?sa=i&amp;rct=j&amp;q=&amp;esrc=s&amp;source=images&amp;cd=&amp;cad=rja&amp;uact=8&amp;ved=0CAcQjRxqFQoTCKWfsvOPsMgCFYdtFAodGcUG3A&amp;url=http://www.confagricolturaveneto.it/index.php/as-5/698-agricoltura-sociale-di-una-legge-ce-bisogno&amp;psig=AFQjCNGpO0dwXYLbO3T4RhRsHjhJESsZIg&amp;ust=1444299115870949" TargetMode="External"/><Relationship Id="rId12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openxmlformats.org/officeDocument/2006/relationships/hyperlink" Target="http://www.google.it/url?sa=i&amp;rct=j&amp;q=&amp;esrc=s&amp;source=images&amp;cd=&amp;cad=rja&amp;uact=8&amp;ved=0CAcQjRxqFQoTCMeW8bKQsMgCFYTrFAod3rQJ7Q&amp;url=http://www.coopiberici.it/servizi-educativi/forum-agricoltura-sociale-vicenza/?alt_id=2075f&amp;psig=AFQjCNGpO0dwXYLbO3T4RhRsHjhJESsZIg&amp;ust=1444299115870949" TargetMode="External"/><Relationship Id="rId5" Type="http://schemas.openxmlformats.org/officeDocument/2006/relationships/hyperlink" Target="http://www.tuttogreen.it/agricoltura-sociale-cos%E2%80%99e/" TargetMode="External"/><Relationship Id="rId10" Type="http://schemas.openxmlformats.org/officeDocument/2006/relationships/image" Target="../media/image25.jpeg"/><Relationship Id="rId4" Type="http://schemas.openxmlformats.org/officeDocument/2006/relationships/image" Target="../media/image3.jpeg"/><Relationship Id="rId9" Type="http://schemas.openxmlformats.org/officeDocument/2006/relationships/hyperlink" Target="https://www.google.it/url?sa=i&amp;rct=j&amp;q=&amp;esrc=s&amp;source=images&amp;cd=&amp;cad=rja&amp;uact=8&amp;ved=0CAcQjRxqFQoTCLeCj4aQsMgCFcxrFAodeTILag&amp;url=https://socialmediares.wordpress.com/2010/04/04/lagricoltura-sociale/&amp;psig=AFQjCNGpO0dwXYLbO3T4RhRsHjhJESsZIg&amp;ust=1444299115870949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jpeg"/><Relationship Id="rId7" Type="http://schemas.openxmlformats.org/officeDocument/2006/relationships/hyperlink" Target="http://www.google.it/url?sa=i&amp;rct=j&amp;q=&amp;esrc=s&amp;source=images&amp;cd=&amp;cad=rja&amp;uact=8&amp;ved=0CAcQjRxqFQoTCIu8xN6OsMgCFUO_FAodyuAPTQ&amp;url=http://www.agriturismo-laganord.it/&amp;psig=AFQjCNGK8DbWhx0RizGQpX_UmpuIBVnyLQ&amp;ust=144429885864196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hyperlink" Target="http://www.google.it/url?sa=i&amp;rct=j&amp;q=&amp;esrc=s&amp;source=images&amp;cd=&amp;cad=rja&amp;uact=8&amp;ved=0CAcQjRxqFQoTCMzL06iOsMgCFUU6FAodcA0OWw&amp;url=http://www.cacciamici.it/&amp;psig=AFQjCNHIgrfYIZIw6hH2wpXyUVvQp3FVsg&amp;ust=1444298761549422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30.emf"/><Relationship Id="rId4" Type="http://schemas.openxmlformats.org/officeDocument/2006/relationships/hyperlink" Target="mailto:verrascina@inea.i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Sottotitolo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4" name="Immagine 3" descr="BaseSlide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28" y="188640"/>
            <a:ext cx="1440160" cy="77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179513" y="63000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Hrvatska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listopad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 2015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47664" y="4944070"/>
            <a:ext cx="51845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Milena</a:t>
            </a:r>
            <a:r>
              <a:rPr lang="en-GB" b="1" i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Verrascina</a:t>
            </a:r>
          </a:p>
          <a:p>
            <a:pPr algn="ctr"/>
            <a:r>
              <a:rPr lang="hr-HR" i="1" dirty="0" smtClean="0">
                <a:solidFill>
                  <a:srgbClr val="C00000"/>
                </a:solidFill>
              </a:rPr>
              <a:t>Nacionalna ruralna mreža</a:t>
            </a:r>
            <a:endParaRPr lang="it-IT" i="1" dirty="0">
              <a:solidFill>
                <a:srgbClr val="C00000"/>
              </a:solidFill>
            </a:endParaRPr>
          </a:p>
        </p:txBody>
      </p:sp>
      <p:sp>
        <p:nvSpPr>
          <p:cNvPr id="10" name="Titolo 11"/>
          <p:cNvSpPr txBox="1">
            <a:spLocks/>
          </p:cNvSpPr>
          <p:nvPr/>
        </p:nvSpPr>
        <p:spPr>
          <a:xfrm>
            <a:off x="356697" y="1217325"/>
            <a:ext cx="7704856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Iskustvo s talijanskim programima ruralnog razvoja za razdoblje 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2007</a:t>
            </a:r>
            <a:r>
              <a:rPr lang="hr-H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</a:t>
            </a:r>
            <a:r>
              <a:rPr lang="hr-H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2013</a:t>
            </a: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Sottotitolo 12"/>
          <p:cNvSpPr txBox="1">
            <a:spLocks/>
          </p:cNvSpPr>
          <p:nvPr/>
        </p:nvSpPr>
        <p:spPr>
          <a:xfrm>
            <a:off x="1187624" y="2780928"/>
            <a:ext cx="6400800" cy="1432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"/>
              </a:spcBef>
            </a:pPr>
            <a:r>
              <a:rPr lang="hr-HR" sz="4000" b="1" dirty="0" smtClean="0">
                <a:solidFill>
                  <a:srgbClr val="669900"/>
                </a:solidFill>
                <a:latin typeface="Calibri" pitchFamily="34" charset="0"/>
                <a:cs typeface="Calibri" pitchFamily="34" charset="0"/>
              </a:rPr>
              <a:t>Mogućnosti i </a:t>
            </a:r>
            <a:r>
              <a:rPr lang="hr-HR" sz="4000" b="1" smtClean="0">
                <a:solidFill>
                  <a:srgbClr val="669900"/>
                </a:solidFill>
                <a:latin typeface="Calibri" pitchFamily="34" charset="0"/>
                <a:cs typeface="Calibri" pitchFamily="34" charset="0"/>
              </a:rPr>
              <a:t>dobri primjeri</a:t>
            </a:r>
            <a:endParaRPr lang="en-US" sz="4000" b="1" dirty="0" smtClean="0">
              <a:solidFill>
                <a:srgbClr val="6699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2" descr="C:\Users\milenav\AppData\Local\Microsoft\Windows\Temporary Internet Files\Content.Outlook\ZUZQ1KWF\PieDiPagina_Loghi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339" y="4581128"/>
            <a:ext cx="572661" cy="58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7236296" y="116632"/>
            <a:ext cx="1512168" cy="923330"/>
          </a:xfrm>
          <a:prstGeom prst="rect">
            <a:avLst/>
          </a:prstGeom>
          <a:solidFill>
            <a:srgbClr val="09402A"/>
          </a:solidFill>
        </p:spPr>
        <p:txBody>
          <a:bodyPr wrap="square" rtlCol="0">
            <a:spAutoFit/>
          </a:bodyPr>
          <a:lstStyle/>
          <a:p>
            <a:endParaRPr lang="it-IT" dirty="0" smtClean="0">
              <a:solidFill>
                <a:srgbClr val="008000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4655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Sottotitolo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4" name="Immagine 3" descr="BaseSlide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28" y="188640"/>
            <a:ext cx="1440160" cy="77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411760" y="1124744"/>
            <a:ext cx="6192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b="1" dirty="0" smtClean="0">
                <a:solidFill>
                  <a:srgbClr val="00B050"/>
                </a:solidFill>
              </a:rPr>
              <a:t>Postignuti </a:t>
            </a:r>
            <a:r>
              <a:rPr lang="hr-HR" b="1" dirty="0">
                <a:solidFill>
                  <a:srgbClr val="00B050"/>
                </a:solidFill>
              </a:rPr>
              <a:t>rezultati</a:t>
            </a:r>
            <a:r>
              <a:rPr lang="it-IT" b="1" dirty="0">
                <a:solidFill>
                  <a:srgbClr val="00B050"/>
                </a:solidFill>
              </a:rPr>
              <a:t>: </a:t>
            </a:r>
          </a:p>
          <a:p>
            <a:pPr>
              <a:buFontTx/>
              <a:buChar char="-"/>
            </a:pPr>
            <a:r>
              <a:rPr lang="hr-HR" dirty="0" smtClean="0"/>
              <a:t> rezultati istraživanja prošireni su među lokalnim poljoprivrednicima</a:t>
            </a:r>
            <a:endParaRPr lang="en-US" dirty="0" smtClean="0"/>
          </a:p>
          <a:p>
            <a:pPr>
              <a:buFontTx/>
              <a:buChar char="-"/>
            </a:pPr>
            <a:r>
              <a:rPr lang="hr-HR" dirty="0" smtClean="0"/>
              <a:t> nova vrsta sira sada se prodaje na tržištu</a:t>
            </a:r>
            <a:r>
              <a:rPr lang="it-IT" dirty="0" smtClean="0"/>
              <a:t>;</a:t>
            </a:r>
          </a:p>
          <a:p>
            <a:pPr>
              <a:buFontTx/>
              <a:buChar char="-"/>
            </a:pPr>
            <a:r>
              <a:rPr lang="hr-HR" dirty="0" smtClean="0"/>
              <a:t> potrošači cijene novu vrstu sira, a proizvođači su zadovoljni s prihodima</a:t>
            </a:r>
            <a:endParaRPr lang="it-IT" dirty="0"/>
          </a:p>
        </p:txBody>
      </p:sp>
      <p:pic>
        <p:nvPicPr>
          <p:cNvPr id="14" name="Picture 2" descr="C:\Users\milenav\AppData\Local\Microsoft\Windows\Temporary Internet Files\Content.Outlook\ZUZQ1KWF\PieDiPagina_Loghi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339" y="4581128"/>
            <a:ext cx="572661" cy="58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turismoforlivese.it/servizi/gestionedocumentale/visualizzadocumento.aspx?ID=2763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8760"/>
            <a:ext cx="2248714" cy="168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411156" y="2976423"/>
            <a:ext cx="6091661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b="1" dirty="0" smtClean="0">
                <a:solidFill>
                  <a:srgbClr val="00B050"/>
                </a:solidFill>
              </a:rPr>
              <a:t>Naučene lekcije</a:t>
            </a:r>
            <a:r>
              <a:rPr lang="en-US" b="1" dirty="0">
                <a:solidFill>
                  <a:srgbClr val="00B050"/>
                </a:solidFill>
              </a:rPr>
              <a:t>: 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hr-HR" dirty="0" smtClean="0"/>
              <a:t>Istraživanje nije samo u laboratorijima</a:t>
            </a:r>
            <a:r>
              <a:rPr lang="en-US" dirty="0" smtClean="0"/>
              <a:t>. </a:t>
            </a:r>
            <a:r>
              <a:rPr lang="hr-HR" dirty="0" smtClean="0"/>
              <a:t>Poljoprivrednici i Sveučilište skupa surađuju, a istraživanje je pogodno za primarni sektor</a:t>
            </a:r>
            <a:r>
              <a:rPr lang="en-US" dirty="0" smtClean="0"/>
              <a:t>, </a:t>
            </a:r>
            <a:r>
              <a:rPr lang="hr-HR" dirty="0" smtClean="0"/>
              <a:t>poboljšava i stvara nove proizvode</a:t>
            </a:r>
            <a:r>
              <a:rPr lang="hr-HR" dirty="0"/>
              <a:t> </a:t>
            </a:r>
            <a:r>
              <a:rPr lang="hr-HR" dirty="0" smtClean="0"/>
              <a:t>te pronalazi nova rješenja za konkurentnost i kvalitetu hrane.</a:t>
            </a:r>
            <a:endParaRPr lang="en-US" dirty="0"/>
          </a:p>
        </p:txBody>
      </p:sp>
      <p:sp>
        <p:nvSpPr>
          <p:cNvPr id="6" name="Rettangolo 5"/>
          <p:cNvSpPr/>
          <p:nvPr/>
        </p:nvSpPr>
        <p:spPr>
          <a:xfrm>
            <a:off x="2411156" y="4771017"/>
            <a:ext cx="59766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b="1" dirty="0" smtClean="0">
                <a:solidFill>
                  <a:srgbClr val="00B050"/>
                </a:solidFill>
              </a:rPr>
              <a:t>Financirane mjere programa ruralnog </a:t>
            </a:r>
            <a:r>
              <a:rPr lang="hr-HR" b="1" dirty="0">
                <a:solidFill>
                  <a:srgbClr val="00B050"/>
                </a:solidFill>
              </a:rPr>
              <a:t>razvoja</a:t>
            </a:r>
            <a:r>
              <a:rPr lang="it-IT" b="1" dirty="0">
                <a:solidFill>
                  <a:srgbClr val="00B050"/>
                </a:solidFill>
              </a:rPr>
              <a:t>: </a:t>
            </a:r>
          </a:p>
          <a:p>
            <a:pPr algn="just">
              <a:buFontTx/>
              <a:buChar char="-"/>
            </a:pPr>
            <a:r>
              <a:rPr lang="hr-HR" dirty="0" smtClean="0"/>
              <a:t> informacijske aktivnosti</a:t>
            </a:r>
            <a:r>
              <a:rPr lang="it-IT" dirty="0" smtClean="0"/>
              <a:t> (</a:t>
            </a:r>
            <a:r>
              <a:rPr lang="hr-HR" dirty="0" smtClean="0"/>
              <a:t>za širenje inovacija</a:t>
            </a:r>
            <a:r>
              <a:rPr lang="it-IT" dirty="0" smtClean="0"/>
              <a:t>)</a:t>
            </a:r>
            <a:endParaRPr lang="it-IT" dirty="0"/>
          </a:p>
          <a:p>
            <a:pPr algn="just">
              <a:buFontTx/>
              <a:buChar char="-"/>
            </a:pPr>
            <a:r>
              <a:rPr lang="hr-HR" dirty="0" smtClean="0"/>
              <a:t> inovacije i istraživanja </a:t>
            </a:r>
            <a:r>
              <a:rPr lang="it-IT" dirty="0" smtClean="0"/>
              <a:t>(</a:t>
            </a:r>
            <a:r>
              <a:rPr lang="hr-HR" dirty="0" smtClean="0"/>
              <a:t>mjera</a:t>
            </a:r>
            <a:r>
              <a:rPr lang="it-IT" dirty="0" smtClean="0"/>
              <a:t> 124)</a:t>
            </a:r>
          </a:p>
          <a:p>
            <a:pPr algn="just">
              <a:buFontTx/>
              <a:buChar char="-"/>
            </a:pPr>
            <a:r>
              <a:rPr lang="hr-HR" dirty="0" smtClean="0"/>
              <a:t> strukturna ulaganja u poljoprivredno gospodarstvo</a:t>
            </a:r>
            <a:r>
              <a:rPr lang="it-IT" dirty="0" smtClean="0"/>
              <a:t> (</a:t>
            </a:r>
            <a:r>
              <a:rPr lang="hr-HR" dirty="0" smtClean="0"/>
              <a:t>mjera</a:t>
            </a:r>
            <a:r>
              <a:rPr lang="it-IT" dirty="0" smtClean="0"/>
              <a:t> 121)</a:t>
            </a:r>
          </a:p>
          <a:p>
            <a:pPr algn="just"/>
            <a:endParaRPr lang="it-IT" dirty="0" smtClean="0"/>
          </a:p>
          <a:p>
            <a:pPr algn="just">
              <a:buFontTx/>
              <a:buChar char="-"/>
            </a:pPr>
            <a:r>
              <a:rPr lang="hr-HR" b="1" dirty="0" smtClean="0">
                <a:solidFill>
                  <a:srgbClr val="C00000"/>
                </a:solidFill>
              </a:rPr>
              <a:t> ukupan budžet</a:t>
            </a:r>
            <a:r>
              <a:rPr lang="it-IT" b="1" dirty="0" smtClean="0">
                <a:solidFill>
                  <a:srgbClr val="C00000"/>
                </a:solidFill>
              </a:rPr>
              <a:t> (€): 1.2 </a:t>
            </a:r>
            <a:r>
              <a:rPr lang="hr-HR" b="1" dirty="0" smtClean="0">
                <a:solidFill>
                  <a:srgbClr val="C00000"/>
                </a:solidFill>
              </a:rPr>
              <a:t>milijuna</a:t>
            </a:r>
            <a:r>
              <a:rPr lang="it-IT" b="1" dirty="0" smtClean="0">
                <a:solidFill>
                  <a:srgbClr val="C00000"/>
                </a:solidFill>
              </a:rPr>
              <a:t> (</a:t>
            </a:r>
            <a:r>
              <a:rPr lang="hr-HR" b="1" dirty="0" smtClean="0">
                <a:solidFill>
                  <a:srgbClr val="C00000"/>
                </a:solidFill>
              </a:rPr>
              <a:t>javna sredstva</a:t>
            </a:r>
            <a:r>
              <a:rPr lang="it-IT" b="1" dirty="0" smtClean="0">
                <a:solidFill>
                  <a:srgbClr val="C00000"/>
                </a:solidFill>
              </a:rPr>
              <a:t>)</a:t>
            </a:r>
            <a:endParaRPr lang="it-IT" b="1" dirty="0">
              <a:solidFill>
                <a:srgbClr val="C00000"/>
              </a:solidFill>
            </a:endParaRPr>
          </a:p>
        </p:txBody>
      </p:sp>
      <p:pic>
        <p:nvPicPr>
          <p:cNvPr id="2052" name="Picture 4" descr="http://www.ilmangiaweb.it/images/products/img1/img1_CaseificioDolciPascoli_1394837669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46" y="4907396"/>
            <a:ext cx="2157264" cy="161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ynara Cardunculus.. © Stefano Michelucc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4" y="3068960"/>
            <a:ext cx="2198010" cy="164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olo 1"/>
          <p:cNvSpPr txBox="1">
            <a:spLocks/>
          </p:cNvSpPr>
          <p:nvPr/>
        </p:nvSpPr>
        <p:spPr>
          <a:xfrm>
            <a:off x="395536" y="202630"/>
            <a:ext cx="4978896" cy="778098"/>
          </a:xfrm>
          <a:prstGeom prst="rect">
            <a:avLst/>
          </a:prstGeom>
        </p:spPr>
        <p:txBody>
          <a:bodyPr vert="horz" anchor="b">
            <a:normAutofit fontScale="85000" lnSpcReduction="20000"/>
          </a:bodyPr>
          <a:lstStyle>
            <a:defPPr>
              <a:defRPr lang="it-IT"/>
            </a:defPPr>
            <a:lvl1pPr>
              <a:spcBef>
                <a:spcPct val="0"/>
              </a:spcBef>
              <a:buNone/>
              <a:defRPr kumimoji="0" sz="3000" b="0" cap="small" baseline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«</a:t>
            </a:r>
            <a:r>
              <a:rPr lang="hr-HR" dirty="0" smtClean="0">
                <a:solidFill>
                  <a:schemeClr val="bg1">
                    <a:lumMod val="95000"/>
                  </a:schemeClr>
                </a:solidFill>
              </a:rPr>
              <a:t>promicanje konkurentnosti i inovacije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»</a:t>
            </a:r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236296" y="116632"/>
            <a:ext cx="1512168" cy="923330"/>
          </a:xfrm>
          <a:prstGeom prst="rect">
            <a:avLst/>
          </a:prstGeom>
          <a:solidFill>
            <a:srgbClr val="09402A"/>
          </a:solidFill>
        </p:spPr>
        <p:txBody>
          <a:bodyPr wrap="square" rtlCol="0">
            <a:spAutoFit/>
          </a:bodyPr>
          <a:lstStyle/>
          <a:p>
            <a:endParaRPr lang="it-IT" dirty="0" smtClean="0">
              <a:solidFill>
                <a:srgbClr val="008000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56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Sottotitolo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4" name="Immagine 3" descr="BaseSlide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CasellaDiTesto 6"/>
          <p:cNvSpPr txBox="1">
            <a:spLocks noChangeArrowheads="1"/>
          </p:cNvSpPr>
          <p:nvPr/>
        </p:nvSpPr>
        <p:spPr bwMode="auto">
          <a:xfrm>
            <a:off x="685800" y="5857875"/>
            <a:ext cx="7356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>
                <a:solidFill>
                  <a:prstClr val="black"/>
                </a:solidFill>
              </a:rPr>
              <a:t>			</a:t>
            </a:r>
            <a:endParaRPr lang="it-IT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28" y="188640"/>
            <a:ext cx="1440160" cy="77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395536" y="202630"/>
            <a:ext cx="4978896" cy="778098"/>
          </a:xfrm>
          <a:prstGeom prst="rect">
            <a:avLst/>
          </a:prstGeom>
        </p:spPr>
        <p:txBody>
          <a:bodyPr vert="horz" anchor="b">
            <a:normAutofit fontScale="85000" lnSpcReduction="20000"/>
          </a:bodyPr>
          <a:lstStyle>
            <a:defPPr>
              <a:defRPr lang="it-IT"/>
            </a:defPPr>
            <a:lvl1pPr>
              <a:spcBef>
                <a:spcPct val="0"/>
              </a:spcBef>
              <a:buNone/>
              <a:defRPr kumimoji="0" sz="3000" b="0" cap="small" baseline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«</a:t>
            </a:r>
            <a:r>
              <a:rPr lang="hr-HR" dirty="0" smtClean="0">
                <a:solidFill>
                  <a:schemeClr val="bg1">
                    <a:lumMod val="95000"/>
                  </a:schemeClr>
                </a:solidFill>
              </a:rPr>
              <a:t>promicanje konkurentnosti i suradnje u lancu opskrbe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»</a:t>
            </a:r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" name="Picture 2" descr="C:\Users\milenav\AppData\Local\Microsoft\Windows\Temporary Internet Files\Content.Outlook\ZUZQ1KWF\PieDiPagina_Loghi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339" y="4581128"/>
            <a:ext cx="572661" cy="58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milenav\AppData\Local\Microsoft\Windows\Temporary Internet Files\Content.Outlook\ZUZQ1KWF\italia21re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38" y="2348880"/>
            <a:ext cx="2099310" cy="303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111524" y="4545702"/>
            <a:ext cx="863416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200" b="1" dirty="0" smtClean="0">
                <a:solidFill>
                  <a:srgbClr val="00B050"/>
                </a:solidFill>
              </a:rPr>
              <a:t>Cilj</a:t>
            </a:r>
            <a:r>
              <a:rPr lang="it-IT" sz="2200" b="1" dirty="0">
                <a:solidFill>
                  <a:srgbClr val="00B050"/>
                </a:solidFill>
              </a:rPr>
              <a:t>: </a:t>
            </a:r>
            <a:r>
              <a:rPr lang="hr-HR" sz="2200" dirty="0" smtClean="0"/>
              <a:t>Stvoriti lanac opskrbe u sektoru krumpira</a:t>
            </a:r>
            <a:r>
              <a:rPr lang="en-US" sz="2200" dirty="0" smtClean="0"/>
              <a:t>; </a:t>
            </a:r>
            <a:r>
              <a:rPr lang="hr-HR" sz="2200" dirty="0" smtClean="0"/>
              <a:t>omogućiti veći prihod poljoprivrednicima</a:t>
            </a:r>
            <a:r>
              <a:rPr lang="en-US" sz="2200" dirty="0" smtClean="0"/>
              <a:t> </a:t>
            </a:r>
            <a:r>
              <a:rPr lang="hr-HR" sz="2200" dirty="0" smtClean="0"/>
              <a:t>tako da se doda vrijednost</a:t>
            </a:r>
            <a:r>
              <a:rPr lang="en-US" sz="2200" dirty="0" smtClean="0"/>
              <a:t> </a:t>
            </a:r>
            <a:r>
              <a:rPr lang="hr-HR" sz="2200" dirty="0" smtClean="0"/>
              <a:t>poljoprivrednim proizvodima</a:t>
            </a:r>
            <a:r>
              <a:rPr lang="en-US" sz="2200" dirty="0" smtClean="0"/>
              <a:t> </a:t>
            </a:r>
            <a:r>
              <a:rPr lang="hr-HR" sz="2200" dirty="0" smtClean="0"/>
              <a:t>i smanji utjecaj na okoliš</a:t>
            </a:r>
            <a:r>
              <a:rPr lang="it-IT" sz="2200" dirty="0" smtClean="0"/>
              <a:t>. </a:t>
            </a:r>
          </a:p>
          <a:p>
            <a:r>
              <a:rPr lang="hr-HR" sz="2200" dirty="0" smtClean="0"/>
              <a:t>Vlasti su definirale zajednički sustav kvalitete</a:t>
            </a:r>
            <a:r>
              <a:rPr lang="hr-HR" sz="2200" dirty="0"/>
              <a:t>,</a:t>
            </a:r>
            <a:r>
              <a:rPr lang="hr-HR" sz="2200" dirty="0" smtClean="0"/>
              <a:t> promovirale konzorcij</a:t>
            </a:r>
            <a:r>
              <a:rPr lang="en-US" sz="2200" dirty="0" smtClean="0"/>
              <a:t> </a:t>
            </a:r>
            <a:r>
              <a:rPr lang="hr-HR" sz="2200" dirty="0" smtClean="0"/>
              <a:t>i valorizirale ‘’</a:t>
            </a:r>
            <a:r>
              <a:rPr lang="en-US" sz="2200" dirty="0" err="1" smtClean="0"/>
              <a:t>Patata</a:t>
            </a:r>
            <a:r>
              <a:rPr lang="en-US" sz="2200" dirty="0" smtClean="0"/>
              <a:t> dell’</a:t>
            </a:r>
            <a:r>
              <a:rPr lang="hr-HR" sz="2200" dirty="0" smtClean="0"/>
              <a:t>A</a:t>
            </a:r>
            <a:r>
              <a:rPr lang="en-US" sz="2200" dirty="0" err="1" smtClean="0"/>
              <a:t>lto</a:t>
            </a:r>
            <a:r>
              <a:rPr lang="en-US" sz="2200" dirty="0" smtClean="0"/>
              <a:t> </a:t>
            </a:r>
            <a:r>
              <a:rPr lang="en-US" sz="2200" dirty="0" err="1" smtClean="0"/>
              <a:t>Viterbese</a:t>
            </a:r>
            <a:r>
              <a:rPr lang="hr-HR" sz="2200" dirty="0" smtClean="0"/>
              <a:t>’’</a:t>
            </a:r>
            <a:r>
              <a:rPr lang="en-US" sz="2200" dirty="0" smtClean="0"/>
              <a:t> (</a:t>
            </a:r>
            <a:r>
              <a:rPr lang="hr-HR" sz="1600" dirty="0" smtClean="0"/>
              <a:t>sada je postao</a:t>
            </a:r>
            <a:r>
              <a:rPr lang="en-US" sz="1600" dirty="0" smtClean="0"/>
              <a:t> </a:t>
            </a:r>
            <a:r>
              <a:rPr lang="hr-HR" sz="1600" dirty="0" smtClean="0"/>
              <a:t>ZOZP</a:t>
            </a:r>
            <a:r>
              <a:rPr lang="en-US" sz="1600" dirty="0" smtClean="0"/>
              <a:t> – </a:t>
            </a:r>
            <a:r>
              <a:rPr lang="hr-HR" sz="1600" dirty="0" smtClean="0"/>
              <a:t>zaštićena oznaka zemljopisnog podrijetla</a:t>
            </a:r>
            <a:r>
              <a:rPr lang="en-US" sz="2200" dirty="0" smtClean="0"/>
              <a:t>)</a:t>
            </a:r>
          </a:p>
        </p:txBody>
      </p:sp>
      <p:sp>
        <p:nvSpPr>
          <p:cNvPr id="16" name="Ovale 15"/>
          <p:cNvSpPr/>
          <p:nvPr/>
        </p:nvSpPr>
        <p:spPr>
          <a:xfrm>
            <a:off x="7452320" y="3501008"/>
            <a:ext cx="72008" cy="1309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ttangolo 8"/>
          <p:cNvSpPr/>
          <p:nvPr/>
        </p:nvSpPr>
        <p:spPr>
          <a:xfrm>
            <a:off x="107503" y="2708920"/>
            <a:ext cx="670076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b="1" dirty="0" smtClean="0">
                <a:solidFill>
                  <a:srgbClr val="00B050"/>
                </a:solidFill>
              </a:rPr>
              <a:t>Teritorijalni kontekst i regija</a:t>
            </a:r>
            <a:r>
              <a:rPr lang="it-IT" sz="2200" b="1" dirty="0">
                <a:solidFill>
                  <a:srgbClr val="00B050"/>
                </a:solidFill>
              </a:rPr>
              <a:t>:</a:t>
            </a:r>
            <a:r>
              <a:rPr lang="it-IT" sz="2200" dirty="0" smtClean="0"/>
              <a:t> </a:t>
            </a:r>
            <a:r>
              <a:rPr lang="hr-HR" sz="2200" dirty="0" smtClean="0"/>
              <a:t>na sjeveru regije</a:t>
            </a:r>
            <a:r>
              <a:rPr lang="it-IT" sz="2200" dirty="0" smtClean="0"/>
              <a:t> Lazio </a:t>
            </a:r>
            <a:r>
              <a:rPr lang="hr-HR" sz="2200" dirty="0" smtClean="0"/>
              <a:t>postoje regionalna zaštićena područja</a:t>
            </a:r>
            <a:r>
              <a:rPr lang="it-IT" sz="2200" dirty="0" smtClean="0"/>
              <a:t>. </a:t>
            </a:r>
            <a:r>
              <a:rPr lang="hr-HR" sz="2200" dirty="0" smtClean="0"/>
              <a:t>Upravljačko tijelo ovog područja promoviralo je</a:t>
            </a:r>
            <a:r>
              <a:rPr lang="it-IT" sz="2200" dirty="0" smtClean="0"/>
              <a:t> </a:t>
            </a:r>
            <a:r>
              <a:rPr lang="hr-HR" sz="2200" b="1" dirty="0" smtClean="0">
                <a:solidFill>
                  <a:srgbClr val="C00000"/>
                </a:solidFill>
              </a:rPr>
              <a:t>projekt integriranog lanca opskrbe</a:t>
            </a:r>
            <a:r>
              <a:rPr lang="it-IT" sz="2200" b="1" dirty="0" smtClean="0">
                <a:solidFill>
                  <a:srgbClr val="C00000"/>
                </a:solidFill>
              </a:rPr>
              <a:t> </a:t>
            </a:r>
            <a:r>
              <a:rPr lang="hr-HR" sz="2200" dirty="0" smtClean="0"/>
              <a:t>te uključuje više od</a:t>
            </a:r>
            <a:r>
              <a:rPr lang="it-IT" sz="2200" dirty="0" smtClean="0"/>
              <a:t> 600 </a:t>
            </a:r>
            <a:r>
              <a:rPr lang="hr-HR" sz="2200" dirty="0" smtClean="0"/>
              <a:t>proizvođača krumpira koji rade zajedno</a:t>
            </a:r>
            <a:r>
              <a:rPr lang="it-IT" sz="2200" dirty="0" smtClean="0"/>
              <a:t>.  </a:t>
            </a:r>
            <a:endParaRPr lang="it-IT" sz="2200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107504" y="1196752"/>
            <a:ext cx="8350696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800" b="1" dirty="0">
                <a:solidFill>
                  <a:srgbClr val="00B050"/>
                </a:solidFill>
              </a:rPr>
              <a:t>3</a:t>
            </a:r>
            <a:r>
              <a:rPr lang="it-IT" sz="2800" b="1" dirty="0" smtClean="0">
                <a:solidFill>
                  <a:srgbClr val="00B050"/>
                </a:solidFill>
              </a:rPr>
              <a:t>.</a:t>
            </a:r>
            <a:r>
              <a:rPr lang="hr-HR" sz="2800" b="1" dirty="0" smtClean="0">
                <a:solidFill>
                  <a:srgbClr val="00B050"/>
                </a:solidFill>
              </a:rPr>
              <a:t> Naziv projekta</a:t>
            </a:r>
            <a:r>
              <a:rPr lang="it-IT" sz="2800" dirty="0" smtClean="0"/>
              <a:t>: </a:t>
            </a:r>
            <a:r>
              <a:rPr lang="en-US" sz="2200" dirty="0" smtClean="0">
                <a:solidFill>
                  <a:schemeClr val="tx1"/>
                </a:solidFill>
              </a:rPr>
              <a:t>„</a:t>
            </a:r>
            <a:r>
              <a:rPr lang="hr-HR" sz="2200" dirty="0" smtClean="0">
                <a:solidFill>
                  <a:schemeClr val="tx1"/>
                </a:solidFill>
              </a:rPr>
              <a:t>Ujedinjeni pobjeđujemo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hr-HR" sz="2200" dirty="0" smtClean="0">
                <a:solidFill>
                  <a:schemeClr val="tx1"/>
                </a:solidFill>
              </a:rPr>
              <a:t>podijeljeni gubimo</a:t>
            </a:r>
            <a:r>
              <a:rPr lang="en-US" sz="2200" dirty="0" smtClean="0">
                <a:solidFill>
                  <a:schemeClr val="tx1"/>
                </a:solidFill>
              </a:rPr>
              <a:t>“</a:t>
            </a:r>
            <a:endParaRPr lang="en-US" sz="2200" dirty="0">
              <a:solidFill>
                <a:schemeClr val="tx1"/>
              </a:solidFill>
            </a:endParaRPr>
          </a:p>
          <a:p>
            <a:pPr algn="just"/>
            <a:r>
              <a:rPr lang="hr-HR" sz="2800" b="1" dirty="0" smtClean="0">
                <a:solidFill>
                  <a:srgbClr val="00B050"/>
                </a:solidFill>
              </a:rPr>
              <a:t>Tema</a:t>
            </a:r>
            <a:r>
              <a:rPr lang="it-IT" sz="2800" b="1" dirty="0" smtClean="0">
                <a:solidFill>
                  <a:srgbClr val="00B050"/>
                </a:solidFill>
              </a:rPr>
              <a:t>:</a:t>
            </a:r>
            <a:r>
              <a:rPr lang="hr-HR" sz="2800" b="1" dirty="0" smtClean="0">
                <a:solidFill>
                  <a:srgbClr val="00B050"/>
                </a:solidFill>
              </a:rPr>
              <a:t> </a:t>
            </a:r>
            <a:r>
              <a:rPr lang="hr-HR" sz="2200" dirty="0" smtClean="0">
                <a:solidFill>
                  <a:schemeClr val="tx1"/>
                </a:solidFill>
              </a:rPr>
              <a:t>Ovaj projekt razvilo je nekoliko malih, lokalnih proizvođača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hr-HR" sz="2200" dirty="0" smtClean="0">
                <a:solidFill>
                  <a:schemeClr val="tx1"/>
                </a:solidFill>
              </a:rPr>
              <a:t>koji su okupljeni u konzorcij</a:t>
            </a:r>
            <a:r>
              <a:rPr lang="hr-HR" sz="2200" dirty="0">
                <a:solidFill>
                  <a:schemeClr val="tx1"/>
                </a:solidFill>
              </a:rPr>
              <a:t> </a:t>
            </a:r>
            <a:r>
              <a:rPr lang="hr-HR" sz="2200" dirty="0" smtClean="0">
                <a:solidFill>
                  <a:schemeClr val="tx1"/>
                </a:solidFill>
              </a:rPr>
              <a:t>te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hr-HR" sz="2200" dirty="0" smtClean="0">
                <a:solidFill>
                  <a:schemeClr val="tx1"/>
                </a:solidFill>
              </a:rPr>
              <a:t>povezani u integrirani projekt čiji je cilj poboljšanje sektora krumpira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7236296" y="116632"/>
            <a:ext cx="1512168" cy="923330"/>
          </a:xfrm>
          <a:prstGeom prst="rect">
            <a:avLst/>
          </a:prstGeom>
          <a:solidFill>
            <a:srgbClr val="09402A"/>
          </a:solidFill>
        </p:spPr>
        <p:txBody>
          <a:bodyPr wrap="square" rtlCol="0">
            <a:spAutoFit/>
          </a:bodyPr>
          <a:lstStyle/>
          <a:p>
            <a:endParaRPr lang="it-IT" dirty="0" smtClean="0">
              <a:solidFill>
                <a:srgbClr val="008000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682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Sottotitolo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4" name="Immagine 3" descr="BaseSlide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CasellaDiTesto 6"/>
          <p:cNvSpPr txBox="1">
            <a:spLocks noChangeArrowheads="1"/>
          </p:cNvSpPr>
          <p:nvPr/>
        </p:nvSpPr>
        <p:spPr bwMode="auto">
          <a:xfrm>
            <a:off x="685800" y="5857875"/>
            <a:ext cx="7356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>
                <a:solidFill>
                  <a:prstClr val="black"/>
                </a:solidFill>
              </a:rPr>
              <a:t>			</a:t>
            </a:r>
            <a:endParaRPr lang="it-IT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28" y="188640"/>
            <a:ext cx="1440160" cy="77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milenav\AppData\Local\Microsoft\Windows\Temporary Internet Files\Content.Outlook\ZUZQ1KWF\PieDiPagina_Loghi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339" y="4581128"/>
            <a:ext cx="572661" cy="58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olo 1"/>
          <p:cNvSpPr txBox="1">
            <a:spLocks/>
          </p:cNvSpPr>
          <p:nvPr/>
        </p:nvSpPr>
        <p:spPr>
          <a:xfrm>
            <a:off x="395536" y="202630"/>
            <a:ext cx="4978896" cy="778098"/>
          </a:xfrm>
          <a:prstGeom prst="rect">
            <a:avLst/>
          </a:prstGeom>
        </p:spPr>
        <p:txBody>
          <a:bodyPr vert="horz" anchor="b">
            <a:normAutofit fontScale="85000" lnSpcReduction="20000"/>
          </a:bodyPr>
          <a:lstStyle>
            <a:defPPr>
              <a:defRPr lang="it-IT"/>
            </a:defPPr>
            <a:lvl1pPr>
              <a:spcBef>
                <a:spcPct val="0"/>
              </a:spcBef>
              <a:buNone/>
              <a:defRPr kumimoji="0" sz="3000" b="0" cap="small" baseline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«</a:t>
            </a:r>
            <a:r>
              <a:rPr lang="hr-HR" dirty="0">
                <a:solidFill>
                  <a:schemeClr val="bg1">
                    <a:lumMod val="95000"/>
                  </a:schemeClr>
                </a:solidFill>
              </a:rPr>
              <a:t>promicanje konkurentnosti i suradnje u lancu opskrbe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»</a:t>
            </a:r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74" name="Picture 2" descr="http://www.freshplaza.it/images/2010/0713/campi_patate_durante_fioritura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240360" cy="242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0.gstatic.com/images?q=tbn:ANd9GcRFjLc3YJKKfwhVugO8Tt3w-YFmB7W1ZzRLHKSjYVo5EUXmOBgmj_f5iQ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93863"/>
            <a:ext cx="2046838" cy="181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635896" y="1536174"/>
            <a:ext cx="45365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>
                <a:solidFill>
                  <a:srgbClr val="00B050"/>
                </a:solidFill>
              </a:rPr>
              <a:t>Postignuti rezultati</a:t>
            </a:r>
            <a:r>
              <a:rPr lang="it-IT" sz="2000" dirty="0" smtClean="0"/>
              <a:t>: </a:t>
            </a:r>
            <a:endParaRPr lang="it-IT" sz="2000" dirty="0"/>
          </a:p>
          <a:p>
            <a:pPr>
              <a:buFontTx/>
              <a:buChar char="-"/>
            </a:pPr>
            <a:r>
              <a:rPr lang="hr-HR" sz="2000" dirty="0" smtClean="0"/>
              <a:t> stvoren konzorcij sa </a:t>
            </a:r>
            <a:r>
              <a:rPr lang="it-IT" sz="2000" dirty="0" smtClean="0"/>
              <a:t>600 </a:t>
            </a:r>
            <a:r>
              <a:rPr lang="hr-HR" sz="2000" dirty="0" smtClean="0"/>
              <a:t>poljoprivrednika</a:t>
            </a:r>
            <a:endParaRPr lang="it-IT" sz="2000" dirty="0" smtClean="0"/>
          </a:p>
          <a:p>
            <a:pPr>
              <a:buFontTx/>
              <a:buChar char="-"/>
            </a:pPr>
            <a:r>
              <a:rPr lang="hr-HR" sz="2000" dirty="0" smtClean="0"/>
              <a:t> stvorena zajednička tvornica za obradu proizvoda</a:t>
            </a:r>
            <a:r>
              <a:rPr lang="it-IT" sz="2000" dirty="0" smtClean="0"/>
              <a:t> (</a:t>
            </a:r>
            <a:r>
              <a:rPr lang="hr-HR" sz="2000" dirty="0" smtClean="0"/>
              <a:t>i korištenje svih proizvoda</a:t>
            </a:r>
            <a:r>
              <a:rPr lang="it-IT" sz="2000" dirty="0" smtClean="0"/>
              <a:t>,  </a:t>
            </a:r>
            <a:r>
              <a:rPr lang="hr-HR" sz="2000" dirty="0" smtClean="0"/>
              <a:t>uključujući otpad</a:t>
            </a:r>
            <a:r>
              <a:rPr lang="it-IT" sz="2000" dirty="0" smtClean="0"/>
              <a:t>)</a:t>
            </a:r>
          </a:p>
          <a:p>
            <a:pPr>
              <a:buFontTx/>
              <a:buChar char="-"/>
            </a:pPr>
            <a:r>
              <a:rPr lang="hr-HR" sz="2000" dirty="0" smtClean="0"/>
              <a:t> raznolika proizvodnja</a:t>
            </a:r>
            <a:r>
              <a:rPr lang="it-IT" sz="2000" dirty="0" smtClean="0"/>
              <a:t> (</a:t>
            </a:r>
            <a:r>
              <a:rPr lang="hr-HR" sz="2000" dirty="0" smtClean="0"/>
              <a:t>različite vrste krumpira</a:t>
            </a:r>
            <a:r>
              <a:rPr lang="it-IT" sz="2000" dirty="0" smtClean="0"/>
              <a:t>)</a:t>
            </a:r>
            <a:endParaRPr lang="it-IT" sz="2000" dirty="0"/>
          </a:p>
          <a:p>
            <a:pPr>
              <a:buFontTx/>
              <a:buChar char="-"/>
            </a:pPr>
            <a:r>
              <a:rPr lang="hr-HR" sz="2000" dirty="0" smtClean="0"/>
              <a:t> usvojen sustav kvalitete za davanje veće kvalitete proizvodima</a:t>
            </a:r>
            <a:endParaRPr lang="it-IT" sz="2000" dirty="0" smtClean="0"/>
          </a:p>
          <a:p>
            <a:pPr>
              <a:buFontTx/>
              <a:buChar char="-"/>
            </a:pPr>
            <a:r>
              <a:rPr lang="hr-HR" sz="2000" dirty="0" smtClean="0"/>
              <a:t> sudjelovanje poljoprivrednika u sustavu kvalitete hrane </a:t>
            </a:r>
            <a:r>
              <a:rPr lang="en-US" sz="2000" dirty="0" smtClean="0"/>
              <a:t>(</a:t>
            </a:r>
            <a:r>
              <a:rPr lang="hr-HR" sz="2000" dirty="0" smtClean="0"/>
              <a:t>ZOZP</a:t>
            </a:r>
            <a:r>
              <a:rPr lang="en-US" sz="2000" dirty="0" smtClean="0"/>
              <a:t>)</a:t>
            </a:r>
          </a:p>
          <a:p>
            <a:pPr>
              <a:buFontTx/>
              <a:buChar char="-"/>
            </a:pPr>
            <a:r>
              <a:rPr lang="hr-HR" sz="2000" dirty="0" smtClean="0"/>
              <a:t> novi klijenti kao što su bolnice i škole</a:t>
            </a:r>
            <a:endParaRPr lang="it-IT" sz="2000" dirty="0" smtClean="0"/>
          </a:p>
        </p:txBody>
      </p:sp>
      <p:sp>
        <p:nvSpPr>
          <p:cNvPr id="15" name="CasellaDiTesto 14"/>
          <p:cNvSpPr txBox="1"/>
          <p:nvPr/>
        </p:nvSpPr>
        <p:spPr>
          <a:xfrm>
            <a:off x="7236296" y="116632"/>
            <a:ext cx="1512168" cy="923330"/>
          </a:xfrm>
          <a:prstGeom prst="rect">
            <a:avLst/>
          </a:prstGeom>
          <a:solidFill>
            <a:srgbClr val="09402A"/>
          </a:solidFill>
        </p:spPr>
        <p:txBody>
          <a:bodyPr wrap="square" rtlCol="0">
            <a:spAutoFit/>
          </a:bodyPr>
          <a:lstStyle/>
          <a:p>
            <a:endParaRPr lang="it-IT" dirty="0" smtClean="0">
              <a:solidFill>
                <a:srgbClr val="008000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890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Sottotitolo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4" name="Immagine 3" descr="BaseSlide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28" y="188640"/>
            <a:ext cx="1440160" cy="77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milenav\AppData\Local\Microsoft\Windows\Temporary Internet Files\Content.Outlook\ZUZQ1KWF\PieDiPagina_Loghi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339" y="4581128"/>
            <a:ext cx="572661" cy="58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131840" y="1171887"/>
            <a:ext cx="532859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b="1" dirty="0" smtClean="0">
                <a:solidFill>
                  <a:srgbClr val="00B050"/>
                </a:solidFill>
              </a:rPr>
              <a:t>Naučene lekcije</a:t>
            </a:r>
            <a:r>
              <a:rPr lang="en-US" dirty="0" smtClean="0"/>
              <a:t>: </a:t>
            </a:r>
            <a:endParaRPr lang="en-US" dirty="0"/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hr-HR" dirty="0" smtClean="0"/>
              <a:t>Umrežavanje i suradnja najvažnije su naučene lekcije</a:t>
            </a:r>
            <a:r>
              <a:rPr lang="en-US" dirty="0" smtClean="0"/>
              <a:t>. </a:t>
            </a:r>
            <a:r>
              <a:rPr lang="hr-HR" dirty="0" smtClean="0"/>
              <a:t>Ujedinjeni pobjeđujemo</a:t>
            </a:r>
            <a:r>
              <a:rPr lang="en-US" dirty="0" smtClean="0"/>
              <a:t>, </a:t>
            </a:r>
            <a:r>
              <a:rPr lang="hr-HR" dirty="0" smtClean="0"/>
              <a:t>podijeljeni gubimo</a:t>
            </a:r>
            <a:r>
              <a:rPr lang="en-US" dirty="0" smtClean="0"/>
              <a:t> </a:t>
            </a:r>
            <a:r>
              <a:rPr lang="hr-HR" dirty="0" smtClean="0"/>
              <a:t>savršen je sažetak ovog projekta</a:t>
            </a:r>
            <a:r>
              <a:rPr lang="en-US" dirty="0" smtClean="0"/>
              <a:t>. </a:t>
            </a:r>
            <a:r>
              <a:rPr lang="hr-HR" dirty="0" smtClean="0"/>
              <a:t>Poljoprivrednici su zajedno jači</a:t>
            </a:r>
            <a:r>
              <a:rPr lang="en-US" dirty="0" smtClean="0"/>
              <a:t>, </a:t>
            </a:r>
            <a:r>
              <a:rPr lang="hr-HR" dirty="0" smtClean="0"/>
              <a:t>više zarađuju i bolje se suočavaju s tržištem</a:t>
            </a:r>
            <a:r>
              <a:rPr lang="en-US" dirty="0" smtClean="0"/>
              <a:t>. 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hr-HR" dirty="0" smtClean="0"/>
              <a:t>Pitanja okoliša uzeta su u obzir</a:t>
            </a:r>
            <a:r>
              <a:rPr lang="en-US" dirty="0" smtClean="0"/>
              <a:t> (</a:t>
            </a:r>
            <a:r>
              <a:rPr lang="hr-HR" dirty="0" smtClean="0"/>
              <a:t>proizvođači su lokalizirani na zaštićenom području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Rettangolo 5"/>
          <p:cNvSpPr/>
          <p:nvPr/>
        </p:nvSpPr>
        <p:spPr>
          <a:xfrm>
            <a:off x="179512" y="3807038"/>
            <a:ext cx="53285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b="1" dirty="0" smtClean="0">
                <a:solidFill>
                  <a:srgbClr val="00B050"/>
                </a:solidFill>
              </a:rPr>
              <a:t>Financirane mjere programa ruralnog razvoja</a:t>
            </a:r>
            <a:r>
              <a:rPr lang="it-IT" dirty="0" smtClean="0"/>
              <a:t>: </a:t>
            </a:r>
          </a:p>
          <a:p>
            <a:pPr algn="just">
              <a:buFontTx/>
              <a:buChar char="-"/>
            </a:pPr>
            <a:r>
              <a:rPr lang="hr-HR" dirty="0" smtClean="0"/>
              <a:t> strukturna ulaganja u poljoprivredno gospodarstvo</a:t>
            </a:r>
            <a:r>
              <a:rPr lang="it-IT" dirty="0" smtClean="0"/>
              <a:t>, </a:t>
            </a:r>
          </a:p>
          <a:p>
            <a:pPr algn="just">
              <a:buFontTx/>
              <a:buChar char="-"/>
            </a:pPr>
            <a:r>
              <a:rPr lang="it-IT" dirty="0"/>
              <a:t> </a:t>
            </a:r>
            <a:r>
              <a:rPr lang="hr-HR" dirty="0" smtClean="0"/>
              <a:t>istraživanje patogena</a:t>
            </a:r>
            <a:r>
              <a:rPr lang="it-IT" dirty="0" smtClean="0"/>
              <a:t>, </a:t>
            </a:r>
          </a:p>
          <a:p>
            <a:pPr algn="just">
              <a:buFontTx/>
              <a:buChar char="-"/>
            </a:pPr>
            <a:r>
              <a:rPr lang="it-IT" dirty="0"/>
              <a:t> </a:t>
            </a:r>
            <a:r>
              <a:rPr lang="hr-HR" dirty="0" smtClean="0"/>
              <a:t>stvaranje zajedničke tvornice za obradu proizvodnje</a:t>
            </a:r>
            <a:endParaRPr lang="it-IT" dirty="0" smtClean="0"/>
          </a:p>
          <a:p>
            <a:pPr algn="just">
              <a:buFontTx/>
              <a:buChar char="-"/>
            </a:pPr>
            <a:r>
              <a:rPr lang="it-IT" dirty="0" smtClean="0"/>
              <a:t> </a:t>
            </a:r>
            <a:r>
              <a:rPr lang="hr-HR" dirty="0" smtClean="0"/>
              <a:t>savjetodavni sustav</a:t>
            </a:r>
            <a:r>
              <a:rPr lang="it-IT" dirty="0" smtClean="0"/>
              <a:t>, </a:t>
            </a:r>
          </a:p>
          <a:p>
            <a:pPr algn="just">
              <a:buFontTx/>
              <a:buChar char="-"/>
            </a:pPr>
            <a:r>
              <a:rPr lang="it-IT" dirty="0"/>
              <a:t> </a:t>
            </a:r>
            <a:r>
              <a:rPr lang="hr-HR" dirty="0" smtClean="0"/>
              <a:t>informacije i obuka za uključene poljoprivrednike</a:t>
            </a:r>
            <a:r>
              <a:rPr lang="it-IT" dirty="0" smtClean="0"/>
              <a:t>. </a:t>
            </a:r>
          </a:p>
          <a:p>
            <a:pPr algn="just">
              <a:buFontTx/>
              <a:buChar char="-"/>
            </a:pPr>
            <a:endParaRPr lang="it-IT" dirty="0"/>
          </a:p>
          <a:p>
            <a:pPr algn="just">
              <a:buFontTx/>
              <a:buChar char="-"/>
            </a:pPr>
            <a:r>
              <a:rPr lang="hr-HR" b="1" dirty="0" smtClean="0">
                <a:solidFill>
                  <a:srgbClr val="C00000"/>
                </a:solidFill>
              </a:rPr>
              <a:t> ukupan budžet </a:t>
            </a:r>
            <a:r>
              <a:rPr lang="it-IT" b="1" dirty="0" smtClean="0">
                <a:solidFill>
                  <a:srgbClr val="C00000"/>
                </a:solidFill>
              </a:rPr>
              <a:t>(</a:t>
            </a:r>
            <a:r>
              <a:rPr lang="it-IT" b="1" dirty="0">
                <a:solidFill>
                  <a:srgbClr val="C00000"/>
                </a:solidFill>
              </a:rPr>
              <a:t>€): </a:t>
            </a:r>
            <a:r>
              <a:rPr lang="it-IT" b="1" dirty="0" smtClean="0">
                <a:solidFill>
                  <a:srgbClr val="C00000"/>
                </a:solidFill>
              </a:rPr>
              <a:t>7.5 </a:t>
            </a:r>
            <a:r>
              <a:rPr lang="hr-HR" b="1" dirty="0" smtClean="0">
                <a:solidFill>
                  <a:srgbClr val="C00000"/>
                </a:solidFill>
              </a:rPr>
              <a:t>milijuna </a:t>
            </a:r>
            <a:r>
              <a:rPr lang="it-IT" b="1" dirty="0" smtClean="0">
                <a:solidFill>
                  <a:srgbClr val="C00000"/>
                </a:solidFill>
              </a:rPr>
              <a:t>(</a:t>
            </a:r>
            <a:r>
              <a:rPr lang="hr-HR" b="1" dirty="0" smtClean="0">
                <a:solidFill>
                  <a:srgbClr val="C00000"/>
                </a:solidFill>
              </a:rPr>
              <a:t>javna sredstva</a:t>
            </a:r>
            <a:r>
              <a:rPr lang="it-IT" b="1" dirty="0" smtClean="0">
                <a:solidFill>
                  <a:srgbClr val="C00000"/>
                </a:solidFill>
              </a:rPr>
              <a:t>)</a:t>
            </a:r>
            <a:endParaRPr lang="it-IT" b="1" dirty="0">
              <a:solidFill>
                <a:srgbClr val="C00000"/>
              </a:solidFill>
            </a:endParaRPr>
          </a:p>
          <a:p>
            <a:pPr algn="just"/>
            <a:endParaRPr lang="it-IT" dirty="0" smtClean="0"/>
          </a:p>
        </p:txBody>
      </p:sp>
      <p:pic>
        <p:nvPicPr>
          <p:cNvPr id="5122" name="Picture 2" descr="https://encrypted-tbn1.gstatic.com/images?q=tbn:ANd9GcS42UtQOI25qGPuBeCHYsUMwMVDG64yCpecbvHPb6EzAAI1Xx8d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7" y="1268760"/>
            <a:ext cx="2987925" cy="166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olo 1"/>
          <p:cNvSpPr txBox="1">
            <a:spLocks/>
          </p:cNvSpPr>
          <p:nvPr/>
        </p:nvSpPr>
        <p:spPr>
          <a:xfrm>
            <a:off x="395536" y="202630"/>
            <a:ext cx="4978896" cy="778098"/>
          </a:xfrm>
          <a:prstGeom prst="rect">
            <a:avLst/>
          </a:prstGeom>
        </p:spPr>
        <p:txBody>
          <a:bodyPr vert="horz" anchor="b">
            <a:normAutofit fontScale="85000" lnSpcReduction="20000"/>
          </a:bodyPr>
          <a:lstStyle>
            <a:defPPr>
              <a:defRPr lang="it-IT"/>
            </a:defPPr>
            <a:lvl1pPr>
              <a:spcBef>
                <a:spcPct val="0"/>
              </a:spcBef>
              <a:buNone/>
              <a:defRPr kumimoji="0" sz="3000" b="0" cap="small" baseline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«</a:t>
            </a:r>
            <a:r>
              <a:rPr lang="hr-HR" dirty="0">
                <a:solidFill>
                  <a:schemeClr val="bg1">
                    <a:lumMod val="95000"/>
                  </a:schemeClr>
                </a:solidFill>
              </a:rPr>
              <a:t>promicanje konkurentnosti i suradnje u lancu opskrbe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»</a:t>
            </a:r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124" name="Picture 4" descr="http://www.fondazioneterradotranto.it/wp-content/uploads/2012/09/patate1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125" y="4221088"/>
            <a:ext cx="256228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7236296" y="116632"/>
            <a:ext cx="1512168" cy="923330"/>
          </a:xfrm>
          <a:prstGeom prst="rect">
            <a:avLst/>
          </a:prstGeom>
          <a:solidFill>
            <a:srgbClr val="09402A"/>
          </a:solidFill>
        </p:spPr>
        <p:txBody>
          <a:bodyPr wrap="square" rtlCol="0">
            <a:spAutoFit/>
          </a:bodyPr>
          <a:lstStyle/>
          <a:p>
            <a:endParaRPr lang="it-IT" dirty="0" smtClean="0">
              <a:solidFill>
                <a:srgbClr val="008000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061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Sottotitolo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4" name="Immagine 3" descr="BaseSlide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CasellaDiTesto 6"/>
          <p:cNvSpPr txBox="1">
            <a:spLocks noChangeArrowheads="1"/>
          </p:cNvSpPr>
          <p:nvPr/>
        </p:nvSpPr>
        <p:spPr bwMode="auto">
          <a:xfrm>
            <a:off x="685800" y="5857875"/>
            <a:ext cx="7356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>
                <a:solidFill>
                  <a:prstClr val="black"/>
                </a:solidFill>
              </a:rPr>
              <a:t>			</a:t>
            </a:r>
            <a:endParaRPr lang="it-IT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28" y="188640"/>
            <a:ext cx="1440160" cy="77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107504" y="1196752"/>
            <a:ext cx="8352928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800" b="1" dirty="0" smtClean="0">
                <a:solidFill>
                  <a:srgbClr val="00B050"/>
                </a:solidFill>
              </a:rPr>
              <a:t>4.</a:t>
            </a:r>
            <a:r>
              <a:rPr lang="hr-HR" sz="2800" b="1" dirty="0" smtClean="0">
                <a:solidFill>
                  <a:srgbClr val="00B050"/>
                </a:solidFill>
              </a:rPr>
              <a:t> Naziv projekta</a:t>
            </a:r>
            <a:r>
              <a:rPr lang="it-IT" sz="2800" dirty="0" smtClean="0"/>
              <a:t>: </a:t>
            </a:r>
            <a:r>
              <a:rPr lang="hr-HR" sz="2400" dirty="0" smtClean="0">
                <a:solidFill>
                  <a:schemeClr val="tx1"/>
                </a:solidFill>
              </a:rPr>
              <a:t>Očuvanje krajobraza u dolini</a:t>
            </a:r>
            <a:r>
              <a:rPr lang="it-IT" sz="2400" dirty="0" smtClean="0">
                <a:solidFill>
                  <a:schemeClr val="tx1"/>
                </a:solidFill>
              </a:rPr>
              <a:t> Serchio (</a:t>
            </a:r>
            <a:r>
              <a:rPr lang="hr-HR" sz="2400" dirty="0" smtClean="0">
                <a:solidFill>
                  <a:schemeClr val="tx1"/>
                </a:solidFill>
              </a:rPr>
              <a:t>sjeverna Toskana</a:t>
            </a:r>
            <a:r>
              <a:rPr lang="it-IT" sz="2400" dirty="0" smtClean="0">
                <a:solidFill>
                  <a:schemeClr val="tx1"/>
                </a:solidFill>
              </a:rPr>
              <a:t>) </a:t>
            </a:r>
            <a:r>
              <a:rPr lang="hr-HR" sz="2400" dirty="0" smtClean="0">
                <a:solidFill>
                  <a:schemeClr val="tx1"/>
                </a:solidFill>
              </a:rPr>
              <a:t>i hidrogeološko upravljanje teritorijem</a:t>
            </a:r>
            <a:endParaRPr lang="it-IT" sz="2400" dirty="0" smtClean="0">
              <a:solidFill>
                <a:schemeClr val="tx1"/>
              </a:solidFill>
            </a:endParaRPr>
          </a:p>
          <a:p>
            <a:pPr algn="just"/>
            <a:r>
              <a:rPr lang="hr-HR" sz="2800" b="1" dirty="0" smtClean="0">
                <a:solidFill>
                  <a:srgbClr val="00B050"/>
                </a:solidFill>
              </a:rPr>
              <a:t>Tema</a:t>
            </a:r>
            <a:r>
              <a:rPr lang="it-IT" sz="2800" b="1" dirty="0" smtClean="0">
                <a:solidFill>
                  <a:srgbClr val="00B050"/>
                </a:solidFill>
              </a:rPr>
              <a:t>: </a:t>
            </a:r>
            <a:r>
              <a:rPr lang="hr-HR" sz="2200" dirty="0" smtClean="0">
                <a:solidFill>
                  <a:schemeClr val="tx1"/>
                </a:solidFill>
              </a:rPr>
              <a:t>Ovaj projekt razvile su lokalne teritorijalne vlasti </a:t>
            </a:r>
            <a:r>
              <a:rPr lang="en-US" sz="2200" dirty="0" smtClean="0">
                <a:solidFill>
                  <a:schemeClr val="tx1"/>
                </a:solidFill>
              </a:rPr>
              <a:t>(</a:t>
            </a:r>
            <a:r>
              <a:rPr lang="hr-HR" sz="2200" dirty="0" smtClean="0">
                <a:solidFill>
                  <a:schemeClr val="tx1"/>
                </a:solidFill>
              </a:rPr>
              <a:t>područje </a:t>
            </a:r>
            <a:r>
              <a:rPr lang="en-US" sz="2200" dirty="0" smtClean="0">
                <a:solidFill>
                  <a:schemeClr val="tx1"/>
                </a:solidFill>
              </a:rPr>
              <a:t>“Media Valle del Serchio”) </a:t>
            </a:r>
            <a:r>
              <a:rPr lang="hr-HR" sz="2200" dirty="0" smtClean="0">
                <a:solidFill>
                  <a:schemeClr val="tx1"/>
                </a:solidFill>
              </a:rPr>
              <a:t>koje ima ulogu upravljanja i čišćenja rijeka, korita rijeka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hr-HR" sz="2200" dirty="0" smtClean="0">
                <a:solidFill>
                  <a:schemeClr val="tx1"/>
                </a:solidFill>
              </a:rPr>
              <a:t>obala rijeka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hr-HR" sz="2200" dirty="0" smtClean="0">
                <a:solidFill>
                  <a:schemeClr val="tx1"/>
                </a:solidFill>
              </a:rPr>
              <a:t>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hr-HR" sz="2200" dirty="0" smtClean="0">
                <a:solidFill>
                  <a:schemeClr val="tx1"/>
                </a:solidFill>
              </a:rPr>
              <a:t>kanala u planinskom području Toskane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395536" y="202630"/>
            <a:ext cx="4978896" cy="778098"/>
          </a:xfrm>
          <a:prstGeom prst="rect">
            <a:avLst/>
          </a:prstGeom>
        </p:spPr>
        <p:txBody>
          <a:bodyPr vert="horz" anchor="b">
            <a:normAutofit fontScale="77500" lnSpcReduction="20000"/>
          </a:bodyPr>
          <a:lstStyle>
            <a:defPPr>
              <a:defRPr lang="it-IT"/>
            </a:defPPr>
            <a:lvl1pPr>
              <a:spcBef>
                <a:spcPct val="0"/>
              </a:spcBef>
              <a:buNone/>
              <a:defRPr kumimoji="0" sz="3000" b="0" cap="small" baseline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«</a:t>
            </a:r>
            <a:r>
              <a:rPr lang="hr-HR" dirty="0" smtClean="0">
                <a:solidFill>
                  <a:schemeClr val="bg1">
                    <a:lumMod val="95000"/>
                  </a:schemeClr>
                </a:solidFill>
              </a:rPr>
              <a:t>promicanje multifunkcionalnosti u poljoprivredi/upravljanju zemljištem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»</a:t>
            </a:r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79512" y="4077072"/>
            <a:ext cx="59766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b="1" dirty="0" smtClean="0">
                <a:solidFill>
                  <a:srgbClr val="00B050"/>
                </a:solidFill>
              </a:rPr>
              <a:t>Teritorijalni kontekst i regija</a:t>
            </a:r>
            <a:r>
              <a:rPr lang="it-IT" sz="2200" b="1" dirty="0">
                <a:solidFill>
                  <a:srgbClr val="00B050"/>
                </a:solidFill>
              </a:rPr>
              <a:t>:</a:t>
            </a:r>
            <a:r>
              <a:rPr lang="it-IT" sz="2200" dirty="0" smtClean="0"/>
              <a:t> </a:t>
            </a:r>
            <a:r>
              <a:rPr lang="hr-HR" sz="2200" dirty="0" smtClean="0"/>
              <a:t>posljednjih godina ovo je područje imalo nekoliko hidrogeoloških problema</a:t>
            </a:r>
            <a:r>
              <a:rPr lang="it-IT" sz="2200" dirty="0" smtClean="0"/>
              <a:t>. </a:t>
            </a:r>
            <a:r>
              <a:rPr lang="hr-HR" sz="2200" dirty="0" smtClean="0"/>
              <a:t>Područje koje je potrebno pratiti je veliko te je zbog toga došlo do značajnog smanjenja nacionalnih sredstava za aktivnosti tog područja</a:t>
            </a:r>
            <a:r>
              <a:rPr lang="en-US" sz="2200" dirty="0" smtClean="0"/>
              <a:t>.</a:t>
            </a:r>
            <a:endParaRPr lang="it-IT" sz="2200" dirty="0"/>
          </a:p>
        </p:txBody>
      </p:sp>
      <p:pic>
        <p:nvPicPr>
          <p:cNvPr id="10" name="Picture 3" descr="C:\Users\milenav\Desktop\Immagine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17032"/>
            <a:ext cx="2550602" cy="248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ilenav\AppData\Local\Microsoft\Windows\Temporary Internet Files\Content.Outlook\ZUZQ1KWF\PieDiPagina_Loghi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339" y="4581128"/>
            <a:ext cx="572661" cy="58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236296" y="116632"/>
            <a:ext cx="1512168" cy="923330"/>
          </a:xfrm>
          <a:prstGeom prst="rect">
            <a:avLst/>
          </a:prstGeom>
          <a:solidFill>
            <a:srgbClr val="09402A"/>
          </a:solidFill>
        </p:spPr>
        <p:txBody>
          <a:bodyPr wrap="square" rtlCol="0">
            <a:spAutoFit/>
          </a:bodyPr>
          <a:lstStyle/>
          <a:p>
            <a:endParaRPr lang="it-IT" dirty="0" smtClean="0">
              <a:solidFill>
                <a:srgbClr val="008000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7388696" y="116632"/>
            <a:ext cx="1512168" cy="923330"/>
          </a:xfrm>
          <a:prstGeom prst="rect">
            <a:avLst/>
          </a:prstGeom>
          <a:solidFill>
            <a:srgbClr val="09402A"/>
          </a:solidFill>
        </p:spPr>
        <p:txBody>
          <a:bodyPr wrap="square" rtlCol="0">
            <a:spAutoFit/>
          </a:bodyPr>
          <a:lstStyle/>
          <a:p>
            <a:endParaRPr lang="it-IT" dirty="0" smtClean="0">
              <a:solidFill>
                <a:srgbClr val="008000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110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Sottotitolo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4" name="Immagine 3" descr="BaseSlide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CasellaDiTesto 6"/>
          <p:cNvSpPr txBox="1">
            <a:spLocks noChangeArrowheads="1"/>
          </p:cNvSpPr>
          <p:nvPr/>
        </p:nvSpPr>
        <p:spPr bwMode="auto">
          <a:xfrm>
            <a:off x="685800" y="5857875"/>
            <a:ext cx="7356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>
                <a:solidFill>
                  <a:prstClr val="black"/>
                </a:solidFill>
              </a:rPr>
              <a:t>			</a:t>
            </a:r>
            <a:endParaRPr lang="it-IT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28" y="188640"/>
            <a:ext cx="1440160" cy="77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milenav\Desktop\1254845650131_disses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96752"/>
            <a:ext cx="1872207" cy="259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2051720" y="1124744"/>
            <a:ext cx="655272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b="1" dirty="0" smtClean="0">
                <a:solidFill>
                  <a:srgbClr val="00B050"/>
                </a:solidFill>
              </a:rPr>
              <a:t>Cilj</a:t>
            </a:r>
            <a:r>
              <a:rPr lang="it-IT" sz="2200" b="1" dirty="0">
                <a:solidFill>
                  <a:srgbClr val="00B050"/>
                </a:solidFill>
              </a:rPr>
              <a:t>:</a:t>
            </a:r>
            <a:r>
              <a:rPr lang="it-IT" sz="2200" dirty="0" smtClean="0"/>
              <a:t> </a:t>
            </a:r>
            <a:r>
              <a:rPr lang="hr-HR" sz="2200" dirty="0" smtClean="0"/>
              <a:t>Za rješavanje tih problema</a:t>
            </a:r>
            <a:r>
              <a:rPr lang="en-US" sz="2200" dirty="0" smtClean="0"/>
              <a:t>, </a:t>
            </a:r>
            <a:r>
              <a:rPr lang="hr-HR" sz="2200" dirty="0" smtClean="0"/>
              <a:t>područje </a:t>
            </a:r>
            <a:r>
              <a:rPr lang="en-US" sz="2200" dirty="0" smtClean="0"/>
              <a:t>“Media </a:t>
            </a:r>
            <a:r>
              <a:rPr lang="en-US" sz="2200" dirty="0"/>
              <a:t>Valle del </a:t>
            </a:r>
            <a:r>
              <a:rPr lang="en-US" sz="2200" dirty="0" smtClean="0"/>
              <a:t>Serchio</a:t>
            </a:r>
            <a:r>
              <a:rPr lang="hr-HR" sz="2200" dirty="0" smtClean="0"/>
              <a:t>’’ je promoviralo</a:t>
            </a:r>
            <a:r>
              <a:rPr lang="en-US" sz="2200" dirty="0" smtClean="0"/>
              <a:t> </a:t>
            </a:r>
            <a:r>
              <a:rPr lang="hr-HR" sz="2200" dirty="0" smtClean="0">
                <a:solidFill>
                  <a:srgbClr val="C00000"/>
                </a:solidFill>
              </a:rPr>
              <a:t>ugovor s lokalnim poljoprivrednicima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hr-HR" sz="2200" dirty="0" smtClean="0"/>
              <a:t>za zajedničku proizvodnju usluga očuvanja okoliša</a:t>
            </a:r>
            <a:r>
              <a:rPr lang="en-US" sz="2200" dirty="0" smtClean="0"/>
              <a:t>.</a:t>
            </a:r>
            <a:r>
              <a:rPr lang="it-IT" sz="2200" dirty="0" smtClean="0"/>
              <a:t>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hr-HR" sz="2200" dirty="0" smtClean="0"/>
              <a:t>Vlasti su definirale ugovore</a:t>
            </a:r>
            <a:r>
              <a:rPr lang="en-US" sz="2200" dirty="0" smtClean="0"/>
              <a:t>, </a:t>
            </a:r>
            <a:r>
              <a:rPr lang="hr-HR" sz="2200" dirty="0" smtClean="0"/>
              <a:t>koordinaciju</a:t>
            </a:r>
            <a:r>
              <a:rPr lang="en-US" sz="2200" dirty="0" smtClean="0"/>
              <a:t>, </a:t>
            </a:r>
            <a:r>
              <a:rPr lang="hr-HR" sz="2200" dirty="0" smtClean="0"/>
              <a:t>održavanje baze podataka</a:t>
            </a:r>
            <a:r>
              <a:rPr lang="en-US" sz="2200" dirty="0" smtClean="0"/>
              <a:t> </a:t>
            </a:r>
            <a:r>
              <a:rPr lang="hr-HR" sz="2200" dirty="0" smtClean="0"/>
              <a:t>dok su poljoprivrednici</a:t>
            </a:r>
            <a:r>
              <a:rPr lang="en-US" sz="2200" dirty="0" smtClean="0"/>
              <a:t> </a:t>
            </a:r>
            <a:r>
              <a:rPr lang="hr-HR" sz="2200" dirty="0" smtClean="0"/>
              <a:t>osigurali upravljanje okolišem</a:t>
            </a:r>
            <a:r>
              <a:rPr lang="en-US" sz="2200" dirty="0" smtClean="0"/>
              <a:t> </a:t>
            </a:r>
            <a:r>
              <a:rPr lang="hr-HR" sz="2200" dirty="0" smtClean="0"/>
              <a:t>kroz povremene kontrole na mjestu </a:t>
            </a:r>
            <a:r>
              <a:rPr lang="en-US" sz="2200" dirty="0" smtClean="0"/>
              <a:t>(</a:t>
            </a:r>
            <a:r>
              <a:rPr lang="hr-HR" sz="2200" dirty="0" smtClean="0"/>
              <a:t>s izvješćima i slikama</a:t>
            </a:r>
            <a:r>
              <a:rPr lang="en-US" sz="2200" dirty="0" smtClean="0"/>
              <a:t>) </a:t>
            </a:r>
            <a:r>
              <a:rPr lang="hr-HR" sz="2200" dirty="0" smtClean="0"/>
              <a:t>te prve intervencije održavanja na rijekama i kanalima</a:t>
            </a:r>
            <a:r>
              <a:rPr lang="en-US" sz="2200" dirty="0" smtClean="0"/>
              <a:t>.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hr-HR" sz="2200" dirty="0" smtClean="0"/>
              <a:t>Također je stvoren</a:t>
            </a:r>
            <a:r>
              <a:rPr lang="en-US" sz="2200" dirty="0" smtClean="0"/>
              <a:t> </a:t>
            </a:r>
            <a:r>
              <a:rPr lang="hr-HR" sz="2200" dirty="0" smtClean="0"/>
              <a:t>i </a:t>
            </a:r>
            <a:r>
              <a:rPr lang="hr-HR" sz="2200" dirty="0" smtClean="0">
                <a:solidFill>
                  <a:srgbClr val="C00000"/>
                </a:solidFill>
              </a:rPr>
              <a:t>poseban </a:t>
            </a:r>
            <a:r>
              <a:rPr lang="hr-HR" sz="2200" dirty="0">
                <a:solidFill>
                  <a:srgbClr val="C00000"/>
                </a:solidFill>
              </a:rPr>
              <a:t>softver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hr-HR" sz="2200" dirty="0" smtClean="0"/>
              <a:t>kako bi pomogao sudionicima da komuniciraju s lokalnim vlastima u radovima praćenja i prvim interventnim radovima</a:t>
            </a:r>
            <a:r>
              <a:rPr lang="en-US" sz="2200" dirty="0" smtClean="0"/>
              <a:t>. </a:t>
            </a:r>
          </a:p>
        </p:txBody>
      </p:sp>
      <p:pic>
        <p:nvPicPr>
          <p:cNvPr id="9" name="Picture 3" descr="C:\Users\milenav\Desktop\frana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933056"/>
            <a:ext cx="1944216" cy="145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572000" y="5445224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00B050"/>
                </a:solidFill>
              </a:rPr>
              <a:t>Postignuti rezultati</a:t>
            </a:r>
            <a:r>
              <a:rPr lang="it-IT" dirty="0" smtClean="0"/>
              <a:t>: </a:t>
            </a:r>
            <a:endParaRPr lang="it-IT" dirty="0"/>
          </a:p>
          <a:p>
            <a:pPr>
              <a:buFontTx/>
              <a:buChar char="-"/>
            </a:pPr>
            <a:r>
              <a:rPr lang="hr-HR" dirty="0" smtClean="0"/>
              <a:t> nadzor šireg područja</a:t>
            </a:r>
            <a:r>
              <a:rPr lang="it-IT" dirty="0" smtClean="0"/>
              <a:t>; </a:t>
            </a:r>
            <a:endParaRPr lang="it-IT" dirty="0"/>
          </a:p>
          <a:p>
            <a:pPr>
              <a:buFontTx/>
              <a:buChar char="-"/>
            </a:pPr>
            <a:r>
              <a:rPr lang="hr-HR" dirty="0" smtClean="0"/>
              <a:t> dodatan prihod za poljoprivrednike</a:t>
            </a:r>
            <a:r>
              <a:rPr lang="it-IT" dirty="0" smtClean="0"/>
              <a:t>; </a:t>
            </a:r>
            <a:endParaRPr lang="it-IT" dirty="0"/>
          </a:p>
          <a:p>
            <a:pPr>
              <a:buFontTx/>
              <a:buChar char="-"/>
            </a:pPr>
            <a:r>
              <a:rPr lang="hr-HR" dirty="0" smtClean="0"/>
              <a:t> sprječavanje hidrogeološke nestabilnosti</a:t>
            </a:r>
            <a:endParaRPr lang="it-IT" dirty="0"/>
          </a:p>
        </p:txBody>
      </p:sp>
      <p:pic>
        <p:nvPicPr>
          <p:cNvPr id="14" name="Picture 2" descr="C:\Users\milenav\AppData\Local\Microsoft\Windows\Temporary Internet Files\Content.Outlook\ZUZQ1KWF\PieDiPagina_Loghi_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339" y="4581128"/>
            <a:ext cx="572661" cy="58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olo 1"/>
          <p:cNvSpPr txBox="1">
            <a:spLocks/>
          </p:cNvSpPr>
          <p:nvPr/>
        </p:nvSpPr>
        <p:spPr>
          <a:xfrm>
            <a:off x="395536" y="202630"/>
            <a:ext cx="4978896" cy="778098"/>
          </a:xfrm>
          <a:prstGeom prst="rect">
            <a:avLst/>
          </a:prstGeom>
        </p:spPr>
        <p:txBody>
          <a:bodyPr vert="horz" anchor="b">
            <a:normAutofit fontScale="77500" lnSpcReduction="20000"/>
          </a:bodyPr>
          <a:lstStyle>
            <a:defPPr>
              <a:defRPr lang="it-IT"/>
            </a:defPPr>
            <a:lvl1pPr>
              <a:spcBef>
                <a:spcPct val="0"/>
              </a:spcBef>
              <a:buNone/>
              <a:defRPr kumimoji="0" sz="3000" b="0" cap="small" baseline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«</a:t>
            </a:r>
            <a:r>
              <a:rPr lang="hr-HR" dirty="0">
                <a:solidFill>
                  <a:schemeClr val="bg1">
                    <a:lumMod val="95000"/>
                  </a:schemeClr>
                </a:solidFill>
              </a:rPr>
              <a:t>promicanje multifunkcionalnosti u poljoprivredi/upravljanju zemljištem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»</a:t>
            </a:r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236296" y="116632"/>
            <a:ext cx="1512168" cy="923330"/>
          </a:xfrm>
          <a:prstGeom prst="rect">
            <a:avLst/>
          </a:prstGeom>
          <a:solidFill>
            <a:srgbClr val="09402A"/>
          </a:solidFill>
        </p:spPr>
        <p:txBody>
          <a:bodyPr wrap="square" rtlCol="0">
            <a:spAutoFit/>
          </a:bodyPr>
          <a:lstStyle/>
          <a:p>
            <a:endParaRPr lang="it-IT" dirty="0" smtClean="0">
              <a:solidFill>
                <a:srgbClr val="008000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759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Sottotitolo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4" name="Immagine 3" descr="BaseSlide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4886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CasellaDiTesto 6"/>
          <p:cNvSpPr txBox="1">
            <a:spLocks noChangeArrowheads="1"/>
          </p:cNvSpPr>
          <p:nvPr/>
        </p:nvSpPr>
        <p:spPr bwMode="auto">
          <a:xfrm>
            <a:off x="685800" y="5857875"/>
            <a:ext cx="7356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>
                <a:solidFill>
                  <a:prstClr val="black"/>
                </a:solidFill>
              </a:rPr>
              <a:t>			</a:t>
            </a:r>
            <a:endParaRPr lang="it-IT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28" y="188640"/>
            <a:ext cx="1440160" cy="77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egnaposto contenuto 2"/>
          <p:cNvSpPr txBox="1">
            <a:spLocks/>
          </p:cNvSpPr>
          <p:nvPr/>
        </p:nvSpPr>
        <p:spPr>
          <a:xfrm>
            <a:off x="107504" y="1268760"/>
            <a:ext cx="8424936" cy="55446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sz="3400" b="1" dirty="0" smtClean="0">
                <a:solidFill>
                  <a:srgbClr val="00B050"/>
                </a:solidFill>
              </a:rPr>
              <a:t>Naučene </a:t>
            </a:r>
            <a:r>
              <a:rPr lang="hr-HR" sz="3400" b="1" dirty="0">
                <a:solidFill>
                  <a:srgbClr val="00B050"/>
                </a:solidFill>
              </a:rPr>
              <a:t>lekcije</a:t>
            </a:r>
            <a:r>
              <a:rPr lang="en-US" sz="3400" b="1" dirty="0">
                <a:solidFill>
                  <a:srgbClr val="00B050"/>
                </a:solidFill>
              </a:rPr>
              <a:t>: </a:t>
            </a:r>
          </a:p>
          <a:p>
            <a:pPr algn="just"/>
            <a:r>
              <a:rPr lang="hr-HR" dirty="0" smtClean="0">
                <a:solidFill>
                  <a:schemeClr val="tx1"/>
                </a:solidFill>
              </a:rPr>
              <a:t>Ovaj projekt temelji se 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hr-HR" u="sng" dirty="0" smtClean="0">
                <a:solidFill>
                  <a:schemeClr val="tx1"/>
                </a:solidFill>
              </a:rPr>
              <a:t>mreži lokalnih poljoprivrednika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hr-HR" dirty="0" smtClean="0">
                <a:solidFill>
                  <a:schemeClr val="tx1"/>
                </a:solidFill>
              </a:rPr>
              <a:t>koje koordinira lokalna vlast te djeluju zajednički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hr-HR" dirty="0" smtClean="0">
                <a:solidFill>
                  <a:schemeClr val="tx1"/>
                </a:solidFill>
              </a:rPr>
              <a:t>u rješavanju lokalnih okolišnih problema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hr-HR" dirty="0" smtClean="0">
                <a:solidFill>
                  <a:schemeClr val="tx1"/>
                </a:solidFill>
              </a:rPr>
              <a:t>koristeći svoje znanje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hr-HR" dirty="0" smtClean="0">
                <a:solidFill>
                  <a:schemeClr val="tx1"/>
                </a:solidFill>
              </a:rPr>
              <a:t>i blizinu kanala i rijeka koje se nadziru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hr-HR" dirty="0" smtClean="0">
                <a:solidFill>
                  <a:schemeClr val="tx1"/>
                </a:solidFill>
              </a:rPr>
              <a:t>Usluge zaštite okoliša se pružaju kroz aktivnosti koje provode poljoprivrednici izvan granica svojih gospodarstava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hr-HR" dirty="0" smtClean="0">
                <a:solidFill>
                  <a:schemeClr val="tx1"/>
                </a:solidFill>
              </a:rPr>
              <a:t>s glavnim ciljem unaprjeđenja hidrogeološkog upravljanja teritorijem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hr-HR" dirty="0" smtClean="0">
                <a:solidFill>
                  <a:schemeClr val="tx1"/>
                </a:solidFill>
              </a:rPr>
              <a:t>osobito u odnosu na prelijevanje rijeka i prevencije od poplava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hr-HR" dirty="0" smtClean="0">
                <a:solidFill>
                  <a:schemeClr val="tx1"/>
                </a:solidFill>
              </a:rPr>
              <a:t>Istovremeno, ovaj projekt je povećao multifunkcionalnu ulogu poljoprivrede na ovom području i pružio dodatan prihod poljoprivrednicima koji su najviše izolirani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it-IT" dirty="0" smtClean="0">
              <a:solidFill>
                <a:schemeClr val="tx1"/>
              </a:solidFill>
            </a:endParaRPr>
          </a:p>
          <a:p>
            <a:pPr algn="just"/>
            <a:endParaRPr lang="it-IT" b="1" dirty="0" smtClean="0">
              <a:solidFill>
                <a:srgbClr val="00B050"/>
              </a:solidFill>
            </a:endParaRPr>
          </a:p>
          <a:p>
            <a:pPr algn="just"/>
            <a:r>
              <a:rPr lang="hr-HR" b="1" dirty="0" smtClean="0">
                <a:solidFill>
                  <a:srgbClr val="00B050"/>
                </a:solidFill>
              </a:rPr>
              <a:t>Financirane mjere programa ruralnog razvoja</a:t>
            </a:r>
            <a:r>
              <a:rPr lang="it-IT" dirty="0" smtClean="0"/>
              <a:t>: </a:t>
            </a:r>
            <a:endParaRPr lang="it-IT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r-HR" sz="3100" dirty="0" smtClean="0">
                <a:solidFill>
                  <a:schemeClr val="tx1"/>
                </a:solidFill>
              </a:rPr>
              <a:t>Stalno praćenje područja</a:t>
            </a:r>
            <a:r>
              <a:rPr lang="en-US" sz="3100" dirty="0" smtClean="0">
                <a:solidFill>
                  <a:schemeClr val="tx1"/>
                </a:solidFill>
              </a:rPr>
              <a:t>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r-HR" sz="3100" dirty="0" smtClean="0">
                <a:solidFill>
                  <a:schemeClr val="tx1"/>
                </a:solidFill>
              </a:rPr>
              <a:t>Subvencije za poljoprivrednike koji potpišu ugovor s područjem</a:t>
            </a:r>
            <a:r>
              <a:rPr lang="en-US" sz="3100" dirty="0" smtClean="0">
                <a:solidFill>
                  <a:schemeClr val="tx1"/>
                </a:solidFill>
              </a:rPr>
              <a:t>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r-HR" sz="3100" dirty="0" smtClean="0">
                <a:solidFill>
                  <a:schemeClr val="tx1"/>
                </a:solidFill>
              </a:rPr>
              <a:t>Održavanje operacija na poljima poljoprivrednika</a:t>
            </a:r>
            <a:r>
              <a:rPr lang="en-US" sz="3100" dirty="0" smtClean="0">
                <a:solidFill>
                  <a:schemeClr val="tx1"/>
                </a:solidFill>
              </a:rPr>
              <a:t>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r-HR" sz="3100" dirty="0" smtClean="0">
                <a:solidFill>
                  <a:schemeClr val="tx1"/>
                </a:solidFill>
              </a:rPr>
              <a:t>Aktivnosti vezane za širenje i učenje</a:t>
            </a:r>
            <a:r>
              <a:rPr lang="en-US" sz="3100" dirty="0" smtClean="0">
                <a:solidFill>
                  <a:schemeClr val="tx1"/>
                </a:solidFill>
              </a:rPr>
              <a:t>.</a:t>
            </a:r>
            <a:endParaRPr lang="it-IT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it-IT" dirty="0"/>
          </a:p>
        </p:txBody>
      </p:sp>
      <p:pic>
        <p:nvPicPr>
          <p:cNvPr id="9" name="Picture 2" descr="C:\Users\milenav\AppData\Local\Microsoft\Windows\Temporary Internet Files\Content.Outlook\ZUZQ1KWF\PieDiPagina_Loghi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339" y="4581128"/>
            <a:ext cx="572661" cy="58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395536" y="202630"/>
            <a:ext cx="4978896" cy="778098"/>
          </a:xfrm>
          <a:prstGeom prst="rect">
            <a:avLst/>
          </a:prstGeom>
        </p:spPr>
        <p:txBody>
          <a:bodyPr vert="horz" anchor="b">
            <a:normAutofit fontScale="77500" lnSpcReduction="20000"/>
          </a:bodyPr>
          <a:lstStyle>
            <a:defPPr>
              <a:defRPr lang="it-IT"/>
            </a:defPPr>
            <a:lvl1pPr>
              <a:spcBef>
                <a:spcPct val="0"/>
              </a:spcBef>
              <a:buNone/>
              <a:defRPr kumimoji="0" sz="3000" b="0" cap="small" baseline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«</a:t>
            </a:r>
            <a:r>
              <a:rPr lang="hr-HR" dirty="0">
                <a:solidFill>
                  <a:schemeClr val="bg1">
                    <a:lumMod val="95000"/>
                  </a:schemeClr>
                </a:solidFill>
              </a:rPr>
              <a:t>promicanje multifunkcionalnosti u poljoprivredi/upravljanju zemljištem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»</a:t>
            </a:r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236296" y="116632"/>
            <a:ext cx="1512168" cy="923330"/>
          </a:xfrm>
          <a:prstGeom prst="rect">
            <a:avLst/>
          </a:prstGeom>
          <a:solidFill>
            <a:srgbClr val="09402A"/>
          </a:solidFill>
        </p:spPr>
        <p:txBody>
          <a:bodyPr wrap="square" rtlCol="0">
            <a:spAutoFit/>
          </a:bodyPr>
          <a:lstStyle/>
          <a:p>
            <a:endParaRPr lang="it-IT" dirty="0" smtClean="0">
              <a:solidFill>
                <a:srgbClr val="008000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817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Sottotitolo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4" name="Immagine 3" descr="BaseSlide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53" y="-9939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CasellaDiTesto 6"/>
          <p:cNvSpPr txBox="1">
            <a:spLocks noChangeArrowheads="1"/>
          </p:cNvSpPr>
          <p:nvPr/>
        </p:nvSpPr>
        <p:spPr bwMode="auto">
          <a:xfrm>
            <a:off x="685800" y="5857875"/>
            <a:ext cx="7356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>
                <a:solidFill>
                  <a:prstClr val="black"/>
                </a:solidFill>
              </a:rPr>
              <a:t>			</a:t>
            </a:r>
            <a:endParaRPr lang="it-IT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28" y="188640"/>
            <a:ext cx="1440160" cy="77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107504" y="1052736"/>
            <a:ext cx="8928992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800" b="1" smtClean="0">
              <a:solidFill>
                <a:srgbClr val="00B050"/>
              </a:solidFill>
            </a:endParaRPr>
          </a:p>
          <a:p>
            <a:endParaRPr lang="it-IT" sz="2800" smtClean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35496" y="1196752"/>
            <a:ext cx="8550332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400" b="1" dirty="0" smtClean="0">
                <a:solidFill>
                  <a:srgbClr val="00B050"/>
                </a:solidFill>
              </a:rPr>
              <a:t>5.</a:t>
            </a:r>
            <a:r>
              <a:rPr lang="hr-HR" sz="2400" b="1" dirty="0" smtClean="0">
                <a:solidFill>
                  <a:srgbClr val="00B050"/>
                </a:solidFill>
              </a:rPr>
              <a:t> Naziv projekta</a:t>
            </a:r>
            <a:r>
              <a:rPr lang="it-IT" sz="2200" b="1" dirty="0">
                <a:solidFill>
                  <a:srgbClr val="00B050"/>
                </a:solidFill>
              </a:rPr>
              <a:t>:</a:t>
            </a:r>
            <a:r>
              <a:rPr lang="it-IT" sz="2400" dirty="0" smtClean="0"/>
              <a:t> </a:t>
            </a:r>
            <a:r>
              <a:rPr lang="it-IT" sz="2400" dirty="0" smtClean="0">
                <a:solidFill>
                  <a:schemeClr val="tx1"/>
                </a:solidFill>
              </a:rPr>
              <a:t>Bargiolina </a:t>
            </a:r>
            <a:r>
              <a:rPr lang="hr-HR" sz="2400" dirty="0" smtClean="0">
                <a:solidFill>
                  <a:schemeClr val="tx1"/>
                </a:solidFill>
              </a:rPr>
              <a:t>lokalni kratki lanac opskrbe</a:t>
            </a:r>
            <a:endParaRPr lang="it-IT" sz="2400" dirty="0" smtClean="0">
              <a:solidFill>
                <a:schemeClr val="tx1"/>
              </a:solidFill>
            </a:endParaRPr>
          </a:p>
          <a:p>
            <a:pPr algn="just"/>
            <a:r>
              <a:rPr lang="hr-HR" sz="2000" b="1" dirty="0" smtClean="0">
                <a:solidFill>
                  <a:srgbClr val="00B050"/>
                </a:solidFill>
              </a:rPr>
              <a:t>Teritorijalni kontekst i regij</a:t>
            </a:r>
            <a:r>
              <a:rPr lang="hr-HR" sz="2200" b="1" dirty="0">
                <a:solidFill>
                  <a:srgbClr val="00B050"/>
                </a:solidFill>
              </a:rPr>
              <a:t>a</a:t>
            </a:r>
            <a:r>
              <a:rPr lang="it-IT" sz="2200" b="1" dirty="0">
                <a:solidFill>
                  <a:srgbClr val="00B050"/>
                </a:solidFill>
              </a:rPr>
              <a:t>: </a:t>
            </a:r>
            <a:r>
              <a:rPr lang="hr-HR" sz="2000" dirty="0" smtClean="0">
                <a:solidFill>
                  <a:schemeClr val="tx1"/>
                </a:solidFill>
              </a:rPr>
              <a:t>Piemonte </a:t>
            </a:r>
            <a:r>
              <a:rPr lang="it-IT" sz="2000" dirty="0" smtClean="0">
                <a:solidFill>
                  <a:schemeClr val="tx1"/>
                </a:solidFill>
              </a:rPr>
              <a:t>(</a:t>
            </a:r>
            <a:r>
              <a:rPr lang="hr-HR" sz="2000" dirty="0" smtClean="0">
                <a:solidFill>
                  <a:schemeClr val="tx1"/>
                </a:solidFill>
              </a:rPr>
              <a:t>ruralno područje blizu Torina</a:t>
            </a:r>
            <a:r>
              <a:rPr lang="it-IT" sz="2000" dirty="0" smtClean="0">
                <a:solidFill>
                  <a:schemeClr val="tx1"/>
                </a:solidFill>
              </a:rPr>
              <a:t>)</a:t>
            </a:r>
          </a:p>
          <a:p>
            <a:endParaRPr lang="it-IT" sz="2000" dirty="0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179512" y="332656"/>
            <a:ext cx="6336704" cy="562074"/>
          </a:xfrm>
          <a:prstGeom prst="rect">
            <a:avLst/>
          </a:prstGeom>
        </p:spPr>
        <p:txBody>
          <a:bodyPr vert="horz" anchor="b">
            <a:normAutofit/>
          </a:bodyPr>
          <a:lstStyle>
            <a:defPPr>
              <a:defRPr lang="it-IT"/>
            </a:defPPr>
            <a:lvl1pPr>
              <a:spcBef>
                <a:spcPct val="0"/>
              </a:spcBef>
              <a:buNone/>
              <a:defRPr kumimoji="0" sz="3000" b="0" cap="small" baseline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«</a:t>
            </a:r>
            <a:r>
              <a:rPr lang="hr-HR" dirty="0" smtClean="0">
                <a:solidFill>
                  <a:schemeClr val="bg1">
                    <a:lumMod val="95000"/>
                  </a:schemeClr>
                </a:solidFill>
              </a:rPr>
              <a:t>potpora diversifikaciji u poljoprivredi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»</a:t>
            </a:r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5496" y="2098591"/>
            <a:ext cx="669674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b="1" dirty="0" smtClean="0">
                <a:solidFill>
                  <a:srgbClr val="00B050"/>
                </a:solidFill>
              </a:rPr>
              <a:t>Cil</a:t>
            </a:r>
            <a:r>
              <a:rPr lang="hr-HR" sz="2200" b="1" dirty="0">
                <a:solidFill>
                  <a:srgbClr val="00B050"/>
                </a:solidFill>
              </a:rPr>
              <a:t>j</a:t>
            </a:r>
            <a:r>
              <a:rPr lang="it-IT" sz="2200" b="1" dirty="0">
                <a:solidFill>
                  <a:srgbClr val="00B050"/>
                </a:solidFill>
              </a:rPr>
              <a:t>: </a:t>
            </a:r>
            <a:r>
              <a:rPr lang="hr-HR" sz="2200" dirty="0" smtClean="0"/>
              <a:t>konkurentnost i diversifikacija</a:t>
            </a:r>
            <a:r>
              <a:rPr lang="it-IT" sz="2200" dirty="0" smtClean="0"/>
              <a:t> </a:t>
            </a:r>
            <a:r>
              <a:rPr lang="hr-HR" sz="2200" dirty="0" smtClean="0"/>
              <a:t>poljoprivrednih gospodarstava</a:t>
            </a:r>
            <a:r>
              <a:rPr lang="it-IT" sz="2200" dirty="0" smtClean="0"/>
              <a:t> </a:t>
            </a:r>
            <a:r>
              <a:rPr lang="hr-HR" sz="2200" dirty="0" smtClean="0"/>
              <a:t>preko kratkih lanaca opskrbe</a:t>
            </a:r>
            <a:r>
              <a:rPr lang="it-IT" sz="2200" dirty="0" smtClean="0"/>
              <a:t>; </a:t>
            </a:r>
            <a:r>
              <a:rPr lang="hr-HR" sz="2200" dirty="0" smtClean="0"/>
              <a:t>diversifikacija preko agroturizama i dodavanje vrijednosti poljoprivrednim proizvodima</a:t>
            </a:r>
            <a:r>
              <a:rPr lang="it-IT" sz="2200" dirty="0" smtClean="0"/>
              <a:t>.</a:t>
            </a:r>
            <a:endParaRPr lang="it-IT" sz="2200" dirty="0"/>
          </a:p>
          <a:p>
            <a:endParaRPr lang="it-IT" sz="600" b="1" dirty="0" smtClean="0">
              <a:solidFill>
                <a:srgbClr val="00B050"/>
              </a:solidFill>
            </a:endParaRPr>
          </a:p>
        </p:txBody>
      </p:sp>
      <p:pic>
        <p:nvPicPr>
          <p:cNvPr id="11" name="Picture 2" descr="C:\Users\milenav\Desktop\Immagine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76872"/>
            <a:ext cx="199760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milenav\Desktop\untitl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69160"/>
            <a:ext cx="2056141" cy="154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14"/>
          <p:cNvSpPr/>
          <p:nvPr/>
        </p:nvSpPr>
        <p:spPr>
          <a:xfrm>
            <a:off x="2699792" y="4000996"/>
            <a:ext cx="56700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b="1" dirty="0" smtClean="0">
                <a:solidFill>
                  <a:srgbClr val="00B050"/>
                </a:solidFill>
              </a:rPr>
              <a:t>Postignuti rezultat</a:t>
            </a:r>
            <a:r>
              <a:rPr lang="hr-HR" b="1" dirty="0">
                <a:solidFill>
                  <a:srgbClr val="00B050"/>
                </a:solidFill>
              </a:rPr>
              <a:t>i</a:t>
            </a:r>
            <a:r>
              <a:rPr lang="it-IT" b="1" dirty="0">
                <a:solidFill>
                  <a:srgbClr val="00B050"/>
                </a:solidFill>
              </a:rPr>
              <a:t>: </a:t>
            </a:r>
          </a:p>
          <a:p>
            <a:pPr algn="just"/>
            <a:r>
              <a:rPr lang="hr-HR" dirty="0" smtClean="0"/>
              <a:t>Mladi poljoprivrednik prodaje sve svoje proizvode</a:t>
            </a:r>
            <a:r>
              <a:rPr lang="it-IT" dirty="0" smtClean="0"/>
              <a:t> (</a:t>
            </a:r>
            <a:r>
              <a:rPr lang="hr-HR" dirty="0" smtClean="0"/>
              <a:t>voće</a:t>
            </a:r>
            <a:r>
              <a:rPr lang="it-IT" dirty="0" smtClean="0"/>
              <a:t>, </a:t>
            </a:r>
            <a:r>
              <a:rPr lang="hr-HR" dirty="0" smtClean="0"/>
              <a:t>povrće</a:t>
            </a:r>
            <a:r>
              <a:rPr lang="it-IT" dirty="0" smtClean="0"/>
              <a:t>, </a:t>
            </a:r>
            <a:r>
              <a:rPr lang="hr-HR" dirty="0" smtClean="0"/>
              <a:t>domaće sokove</a:t>
            </a:r>
            <a:r>
              <a:rPr lang="it-IT" dirty="0" smtClean="0"/>
              <a:t>) </a:t>
            </a:r>
            <a:r>
              <a:rPr lang="hr-HR" dirty="0" smtClean="0"/>
              <a:t>Grupama lokalne solidarnosti u Torinu</a:t>
            </a:r>
            <a:r>
              <a:rPr lang="it-IT" dirty="0" smtClean="0"/>
              <a:t>. </a:t>
            </a:r>
          </a:p>
          <a:p>
            <a:pPr algn="just"/>
            <a:r>
              <a:rPr lang="hr-HR" dirty="0" smtClean="0"/>
              <a:t>Ovom se metodom ostvaruje pravi kratki lanac opskrbe</a:t>
            </a:r>
            <a:r>
              <a:rPr lang="it-IT" dirty="0" smtClean="0"/>
              <a:t>. </a:t>
            </a:r>
            <a:r>
              <a:rPr lang="hr-HR" dirty="0" smtClean="0"/>
              <a:t>Nadalje</a:t>
            </a:r>
            <a:r>
              <a:rPr lang="it-IT" dirty="0" smtClean="0"/>
              <a:t>, </a:t>
            </a:r>
            <a:r>
              <a:rPr lang="hr-HR" dirty="0" smtClean="0"/>
              <a:t>poljoprivredno gospodarstvo je otvoreno za pojedinog potrošača i organizira tematska putovanja za berbu i obradu proizvoda</a:t>
            </a:r>
            <a:r>
              <a:rPr lang="it-IT" dirty="0" smtClean="0"/>
              <a:t> (</a:t>
            </a:r>
            <a:r>
              <a:rPr lang="hr-HR" dirty="0" smtClean="0"/>
              <a:t>marmelada</a:t>
            </a:r>
            <a:r>
              <a:rPr lang="it-IT" dirty="0" smtClean="0"/>
              <a:t>, </a:t>
            </a:r>
            <a:r>
              <a:rPr lang="hr-HR" dirty="0" smtClean="0"/>
              <a:t>sok.</a:t>
            </a:r>
            <a:r>
              <a:rPr lang="it-IT" dirty="0" smtClean="0"/>
              <a:t>..). 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7236296" y="116632"/>
            <a:ext cx="1512168" cy="923330"/>
          </a:xfrm>
          <a:prstGeom prst="rect">
            <a:avLst/>
          </a:prstGeom>
          <a:solidFill>
            <a:srgbClr val="09402A"/>
          </a:solidFill>
        </p:spPr>
        <p:txBody>
          <a:bodyPr wrap="square" rtlCol="0">
            <a:spAutoFit/>
          </a:bodyPr>
          <a:lstStyle/>
          <a:p>
            <a:endParaRPr lang="it-IT" dirty="0" smtClean="0">
              <a:solidFill>
                <a:srgbClr val="008000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415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Sottotitolo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4" name="Immagine 3" descr="BaseSlide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CasellaDiTesto 6"/>
          <p:cNvSpPr txBox="1">
            <a:spLocks noChangeArrowheads="1"/>
          </p:cNvSpPr>
          <p:nvPr/>
        </p:nvSpPr>
        <p:spPr bwMode="auto">
          <a:xfrm>
            <a:off x="467544" y="6083448"/>
            <a:ext cx="7356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-"/>
            </a:pPr>
            <a:r>
              <a:rPr lang="hr-HR" b="1" dirty="0" smtClean="0">
                <a:solidFill>
                  <a:srgbClr val="C00000"/>
                </a:solidFill>
              </a:rPr>
              <a:t> ukupan budžet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b="1" dirty="0">
                <a:solidFill>
                  <a:srgbClr val="C00000"/>
                </a:solidFill>
              </a:rPr>
              <a:t>(€): </a:t>
            </a:r>
            <a:r>
              <a:rPr lang="it-IT" b="1" dirty="0" smtClean="0">
                <a:solidFill>
                  <a:srgbClr val="C00000"/>
                </a:solidFill>
              </a:rPr>
              <a:t>260.000 (</a:t>
            </a:r>
            <a:r>
              <a:rPr lang="hr-HR" b="1" dirty="0" smtClean="0">
                <a:solidFill>
                  <a:srgbClr val="C00000"/>
                </a:solidFill>
              </a:rPr>
              <a:t>javna sredstva</a:t>
            </a:r>
            <a:r>
              <a:rPr lang="it-IT" b="1" dirty="0" smtClean="0">
                <a:solidFill>
                  <a:srgbClr val="C00000"/>
                </a:solidFill>
              </a:rPr>
              <a:t>)</a:t>
            </a:r>
            <a:endParaRPr lang="it-IT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28" y="188640"/>
            <a:ext cx="1440160" cy="77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-97986" y="1051770"/>
            <a:ext cx="8745082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b="1" dirty="0" smtClean="0">
                <a:solidFill>
                  <a:srgbClr val="00B050"/>
                </a:solidFill>
              </a:rPr>
              <a:t>Naučena lekcija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r>
              <a:rPr lang="en-US" dirty="0" smtClean="0"/>
              <a:t> </a:t>
            </a:r>
            <a:r>
              <a:rPr lang="hr-HR" dirty="0" smtClean="0">
                <a:solidFill>
                  <a:schemeClr val="tx1"/>
                </a:solidFill>
              </a:rPr>
              <a:t>ovo iskustvo otvara potrošače prema poljoprivrednom gospodarstvu,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hr-HR" dirty="0" smtClean="0">
                <a:solidFill>
                  <a:schemeClr val="tx1"/>
                </a:solidFill>
              </a:rPr>
              <a:t>podiže svijest o pitanju kvalitete hrane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hr-HR" dirty="0" smtClean="0">
                <a:solidFill>
                  <a:schemeClr val="tx1"/>
                </a:solidFill>
              </a:rPr>
              <a:t>spaja poljoprivrednike i potrošače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it-IT" dirty="0"/>
          </a:p>
        </p:txBody>
      </p:sp>
      <p:pic>
        <p:nvPicPr>
          <p:cNvPr id="8" name="Picture 2" descr="C:\Users\milenav\Desktop\bargiolina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92896"/>
            <a:ext cx="465116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107504" y="2593935"/>
            <a:ext cx="39604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000" b="1" dirty="0" smtClean="0">
                <a:solidFill>
                  <a:srgbClr val="00B050"/>
                </a:solidFill>
              </a:rPr>
              <a:t>Financirane mjere programa ruralnog razvoja</a:t>
            </a:r>
            <a:r>
              <a:rPr lang="it-IT" sz="2000" b="1" dirty="0">
                <a:solidFill>
                  <a:srgbClr val="00B050"/>
                </a:solidFill>
              </a:rPr>
              <a:t>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2000" dirty="0" smtClean="0"/>
              <a:t>Uspostava mladih poljoprivrednika</a:t>
            </a:r>
            <a:r>
              <a:rPr lang="en-US" sz="2000" dirty="0" smtClean="0"/>
              <a:t>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2000" dirty="0" smtClean="0"/>
              <a:t>Infrastruktura za ulaganja u materijalnu imovinu</a:t>
            </a:r>
            <a:r>
              <a:rPr lang="en-US" sz="2000" dirty="0" smtClean="0"/>
              <a:t> (</a:t>
            </a:r>
            <a:r>
              <a:rPr lang="hr-HR" sz="2000" dirty="0" smtClean="0"/>
              <a:t>od laboratorija do obrade proizvoda</a:t>
            </a:r>
            <a:r>
              <a:rPr lang="en-US" sz="2000" dirty="0" smtClean="0"/>
              <a:t>, </a:t>
            </a:r>
            <a:r>
              <a:rPr lang="hr-HR" sz="2000" dirty="0" smtClean="0"/>
              <a:t>agroturizam</a:t>
            </a:r>
            <a:r>
              <a:rPr lang="en-US" sz="2000" dirty="0" smtClean="0"/>
              <a:t>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2000" dirty="0" smtClean="0"/>
              <a:t>I toplana </a:t>
            </a:r>
            <a:r>
              <a:rPr lang="it-IT" sz="2000" dirty="0" smtClean="0"/>
              <a:t>(</a:t>
            </a:r>
            <a:r>
              <a:rPr lang="hr-HR" sz="2000" dirty="0" smtClean="0"/>
              <a:t>za poljoprivredna gospodarstva</a:t>
            </a:r>
            <a:r>
              <a:rPr lang="it-IT" sz="2000" dirty="0" smtClean="0"/>
              <a:t>)</a:t>
            </a:r>
            <a:endParaRPr lang="it-IT" sz="2000" dirty="0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179512" y="332656"/>
            <a:ext cx="6336704" cy="562074"/>
          </a:xfrm>
          <a:prstGeom prst="rect">
            <a:avLst/>
          </a:prstGeom>
        </p:spPr>
        <p:txBody>
          <a:bodyPr vert="horz" anchor="b">
            <a:normAutofit/>
          </a:bodyPr>
          <a:lstStyle>
            <a:defPPr>
              <a:defRPr lang="it-IT"/>
            </a:defPPr>
            <a:lvl1pPr>
              <a:spcBef>
                <a:spcPct val="0"/>
              </a:spcBef>
              <a:buNone/>
              <a:defRPr kumimoji="0" sz="3000" b="0" cap="small" baseline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«</a:t>
            </a:r>
            <a:r>
              <a:rPr lang="hr-HR" dirty="0">
                <a:solidFill>
                  <a:schemeClr val="bg1">
                    <a:lumMod val="95000"/>
                  </a:schemeClr>
                </a:solidFill>
              </a:rPr>
              <a:t>potpora diversifikaciji u poljoprivredi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»</a:t>
            </a:r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236296" y="116632"/>
            <a:ext cx="1512168" cy="923330"/>
          </a:xfrm>
          <a:prstGeom prst="rect">
            <a:avLst/>
          </a:prstGeom>
          <a:solidFill>
            <a:srgbClr val="09402A"/>
          </a:solidFill>
        </p:spPr>
        <p:txBody>
          <a:bodyPr wrap="square" rtlCol="0">
            <a:spAutoFit/>
          </a:bodyPr>
          <a:lstStyle/>
          <a:p>
            <a:endParaRPr lang="it-IT" dirty="0" smtClean="0">
              <a:solidFill>
                <a:srgbClr val="008000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23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Sottotitolo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4" name="Immagine 3" descr="BaseSlide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28" y="188640"/>
            <a:ext cx="1440160" cy="77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107504" y="1124744"/>
            <a:ext cx="8496944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000" b="1" dirty="0" smtClean="0">
                <a:solidFill>
                  <a:srgbClr val="00B050"/>
                </a:solidFill>
              </a:rPr>
              <a:t>6. </a:t>
            </a:r>
            <a:r>
              <a:rPr lang="hr-HR" sz="2000" b="1" dirty="0" smtClean="0">
                <a:solidFill>
                  <a:srgbClr val="00B050"/>
                </a:solidFill>
              </a:rPr>
              <a:t>Naziv projekta</a:t>
            </a:r>
            <a:r>
              <a:rPr lang="it-IT" sz="2000" b="1" dirty="0">
                <a:solidFill>
                  <a:srgbClr val="00B050"/>
                </a:solidFill>
              </a:rPr>
              <a:t>:</a:t>
            </a:r>
            <a:r>
              <a:rPr lang="it-IT" sz="2000" dirty="0" smtClean="0"/>
              <a:t> </a:t>
            </a:r>
            <a:r>
              <a:rPr lang="hr-HR" sz="2000" dirty="0" smtClean="0">
                <a:solidFill>
                  <a:schemeClr val="tx1"/>
                </a:solidFill>
              </a:rPr>
              <a:t>sudjelovanje u programima kvalitete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hr-HR" sz="2000" dirty="0" smtClean="0">
                <a:solidFill>
                  <a:schemeClr val="tx1"/>
                </a:solidFill>
              </a:rPr>
              <a:t>za poljoprivredne proizvode i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hr-HR" sz="2000" dirty="0" smtClean="0">
                <a:solidFill>
                  <a:schemeClr val="tx1"/>
                </a:solidFill>
              </a:rPr>
              <a:t>start-</a:t>
            </a:r>
            <a:r>
              <a:rPr lang="hr-HR" sz="2000" dirty="0" err="1" smtClean="0">
                <a:solidFill>
                  <a:schemeClr val="tx1"/>
                </a:solidFill>
              </a:rPr>
              <a:t>up</a:t>
            </a:r>
            <a:r>
              <a:rPr lang="hr-HR" sz="2000" dirty="0" smtClean="0">
                <a:solidFill>
                  <a:schemeClr val="tx1"/>
                </a:solidFill>
              </a:rPr>
              <a:t> konzorcij za sušene smokve</a:t>
            </a:r>
            <a:endParaRPr lang="it-IT" sz="2000" dirty="0" smtClean="0">
              <a:solidFill>
                <a:schemeClr val="tx1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79512" y="130622"/>
            <a:ext cx="4932040" cy="778098"/>
          </a:xfrm>
          <a:prstGeom prst="rect">
            <a:avLst/>
          </a:prstGeom>
        </p:spPr>
        <p:txBody>
          <a:bodyPr vert="horz" anchor="b">
            <a:normAutofit/>
          </a:bodyPr>
          <a:lstStyle>
            <a:defPPr>
              <a:defRPr lang="it-IT"/>
            </a:defPPr>
            <a:lvl1pPr>
              <a:spcBef>
                <a:spcPct val="0"/>
              </a:spcBef>
              <a:buNone/>
              <a:defRPr kumimoji="0" sz="3000" b="0" cap="small" baseline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«</a:t>
            </a:r>
            <a:r>
              <a:rPr lang="hr-HR" dirty="0" smtClean="0">
                <a:solidFill>
                  <a:schemeClr val="bg1">
                    <a:lumMod val="95000"/>
                  </a:schemeClr>
                </a:solidFill>
              </a:rPr>
              <a:t>pokretanje lokalnog razvoja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»</a:t>
            </a:r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32972" y="4062020"/>
            <a:ext cx="6719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400" b="1" dirty="0" smtClean="0">
                <a:solidFill>
                  <a:srgbClr val="00B050"/>
                </a:solidFill>
              </a:rPr>
              <a:t>Cilj</a:t>
            </a:r>
            <a:r>
              <a:rPr lang="it-IT" sz="2400" b="1" dirty="0">
                <a:solidFill>
                  <a:srgbClr val="00B050"/>
                </a:solidFill>
              </a:rPr>
              <a:t>: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hr-HR" sz="2400" dirty="0" smtClean="0"/>
              <a:t>Povećanje proizvodnje smokvi</a:t>
            </a:r>
            <a:r>
              <a:rPr lang="it-IT" sz="2400" dirty="0" smtClean="0"/>
              <a:t> </a:t>
            </a:r>
            <a:r>
              <a:rPr lang="hr-HR" sz="2400" dirty="0" smtClean="0"/>
              <a:t>i obujma prodaje</a:t>
            </a:r>
            <a:r>
              <a:rPr lang="it-IT" sz="2400" dirty="0" smtClean="0"/>
              <a:t>; </a:t>
            </a:r>
            <a:r>
              <a:rPr lang="hr-HR" sz="2400" dirty="0" smtClean="0"/>
              <a:t>stvaranje</a:t>
            </a:r>
            <a:r>
              <a:rPr lang="it-IT" sz="2400" dirty="0" smtClean="0"/>
              <a:t> </a:t>
            </a:r>
            <a:r>
              <a:rPr lang="hr-HR" sz="2400" dirty="0" smtClean="0"/>
              <a:t>lokalnog lanca opskrbe</a:t>
            </a:r>
            <a:r>
              <a:rPr lang="it-IT" sz="2400" dirty="0" smtClean="0"/>
              <a:t>;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hr-HR" sz="2400" dirty="0" smtClean="0"/>
              <a:t>Povećanje dodane vrijednosti za poljoprivrednika</a:t>
            </a:r>
            <a:r>
              <a:rPr lang="it-IT" sz="2400" dirty="0" smtClean="0"/>
              <a:t>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hr-HR" sz="2400" dirty="0" smtClean="0"/>
              <a:t>Usvajanje sustava kvalitete </a:t>
            </a:r>
            <a:r>
              <a:rPr lang="it-IT" sz="2400" dirty="0" smtClean="0"/>
              <a:t>(</a:t>
            </a:r>
            <a:r>
              <a:rPr lang="hr-HR" sz="2400" dirty="0" smtClean="0"/>
              <a:t>ZOZP</a:t>
            </a:r>
            <a:r>
              <a:rPr lang="it-IT" sz="2400" dirty="0" smtClean="0"/>
              <a:t>);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hr-HR" sz="2400" dirty="0" smtClean="0"/>
              <a:t>Osnivanje grupa proizvođača</a:t>
            </a:r>
            <a:r>
              <a:rPr lang="it-IT" sz="2400" dirty="0" smtClean="0"/>
              <a:t>, </a:t>
            </a:r>
            <a:r>
              <a:rPr lang="hr-HR" sz="2400" dirty="0" smtClean="0"/>
              <a:t>udruga i konzorcija</a:t>
            </a:r>
            <a:r>
              <a:rPr lang="it-IT" sz="2400" dirty="0" smtClean="0"/>
              <a:t>. </a:t>
            </a:r>
            <a:endParaRPr lang="it-IT" sz="2400" dirty="0"/>
          </a:p>
        </p:txBody>
      </p:sp>
      <p:pic>
        <p:nvPicPr>
          <p:cNvPr id="10" name="Picture 2" descr="C:\Users\milenav\Desktop\Immagine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388" y="3361928"/>
            <a:ext cx="177564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14321" y="2420888"/>
            <a:ext cx="80860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00B050"/>
                </a:solidFill>
              </a:rPr>
              <a:t>Teritorijalni kontekst i regija</a:t>
            </a:r>
            <a:r>
              <a:rPr lang="it-IT" b="1" dirty="0">
                <a:solidFill>
                  <a:srgbClr val="00B050"/>
                </a:solidFill>
              </a:rPr>
              <a:t>: </a:t>
            </a:r>
            <a:r>
              <a:rPr lang="hr-HR" dirty="0" smtClean="0"/>
              <a:t>sjeverna</a:t>
            </a:r>
            <a:r>
              <a:rPr lang="it-IT" dirty="0" smtClean="0"/>
              <a:t> </a:t>
            </a:r>
            <a:r>
              <a:rPr lang="it-IT" dirty="0"/>
              <a:t>Calabria </a:t>
            </a:r>
            <a:r>
              <a:rPr lang="it-IT" dirty="0" smtClean="0"/>
              <a:t>(</a:t>
            </a:r>
            <a:r>
              <a:rPr lang="hr-HR" dirty="0" smtClean="0"/>
              <a:t>dolina </a:t>
            </a:r>
            <a:r>
              <a:rPr lang="it-IT" dirty="0" smtClean="0"/>
              <a:t>Crati). </a:t>
            </a:r>
            <a:r>
              <a:rPr lang="hr-HR" dirty="0" smtClean="0"/>
              <a:t>Ovo područje je vrlo popularno u Italiji zbog suhih smokvi</a:t>
            </a:r>
            <a:r>
              <a:rPr lang="it-IT" dirty="0" smtClean="0"/>
              <a:t>; </a:t>
            </a:r>
            <a:r>
              <a:rPr lang="hr-HR" dirty="0" smtClean="0"/>
              <a:t>smokve su tipičan proizvod ovog područja</a:t>
            </a:r>
            <a:r>
              <a:rPr lang="it-IT" dirty="0" smtClean="0"/>
              <a:t>. </a:t>
            </a:r>
            <a:r>
              <a:rPr lang="hr-HR" dirty="0" smtClean="0"/>
              <a:t>Posljednjih godina proizvodnja je pala zbog napuštanja tradicionalnih poljoprivrednih aktivnosti</a:t>
            </a:r>
            <a:r>
              <a:rPr lang="en-US" dirty="0" smtClean="0"/>
              <a:t>. </a:t>
            </a:r>
            <a:r>
              <a:rPr lang="hr-HR" dirty="0" smtClean="0"/>
              <a:t>Aktivnosti </a:t>
            </a:r>
            <a:r>
              <a:rPr lang="en-US" dirty="0" smtClean="0"/>
              <a:t>LAG</a:t>
            </a:r>
            <a:r>
              <a:rPr lang="hr-HR" dirty="0" smtClean="0"/>
              <a:t>-a</a:t>
            </a:r>
            <a:r>
              <a:rPr lang="en-US" dirty="0" smtClean="0"/>
              <a:t> </a:t>
            </a:r>
            <a:r>
              <a:rPr lang="hr-HR" dirty="0" smtClean="0"/>
              <a:t>promijenile su ovu situaciju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4" name="Rettangolo 13"/>
          <p:cNvSpPr/>
          <p:nvPr/>
        </p:nvSpPr>
        <p:spPr>
          <a:xfrm>
            <a:off x="107504" y="1796623"/>
            <a:ext cx="8400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00B050"/>
                </a:solidFill>
              </a:rPr>
              <a:t>Tema</a:t>
            </a:r>
            <a:r>
              <a:rPr lang="it-IT" b="1" dirty="0" smtClean="0">
                <a:solidFill>
                  <a:srgbClr val="00B050"/>
                </a:solidFill>
              </a:rPr>
              <a:t>: </a:t>
            </a:r>
            <a:r>
              <a:rPr lang="hr-HR" dirty="0" smtClean="0"/>
              <a:t>Lokalna akcijska grupa</a:t>
            </a:r>
            <a:r>
              <a:rPr lang="it-IT" dirty="0"/>
              <a:t> Valle del Crati </a:t>
            </a:r>
          </a:p>
        </p:txBody>
      </p:sp>
      <p:pic>
        <p:nvPicPr>
          <p:cNvPr id="17" name="Picture 2" descr="C:\Users\milenav\AppData\Local\Microsoft\Windows\Temporary Internet Files\Content.Outlook\ZUZQ1KWF\PieDiPagina_Loghi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339" y="4581128"/>
            <a:ext cx="572661" cy="58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7236296" y="116632"/>
            <a:ext cx="1512168" cy="923330"/>
          </a:xfrm>
          <a:prstGeom prst="rect">
            <a:avLst/>
          </a:prstGeom>
          <a:solidFill>
            <a:srgbClr val="09402A"/>
          </a:solidFill>
        </p:spPr>
        <p:txBody>
          <a:bodyPr wrap="square" rtlCol="0">
            <a:spAutoFit/>
          </a:bodyPr>
          <a:lstStyle/>
          <a:p>
            <a:endParaRPr lang="it-IT" dirty="0" smtClean="0">
              <a:solidFill>
                <a:srgbClr val="008000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994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Sottotitolo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4" name="Immagine 3" descr="BaseSlide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CasellaDiTesto 6"/>
          <p:cNvSpPr txBox="1">
            <a:spLocks noChangeArrowheads="1"/>
          </p:cNvSpPr>
          <p:nvPr/>
        </p:nvSpPr>
        <p:spPr bwMode="auto">
          <a:xfrm>
            <a:off x="685800" y="5857875"/>
            <a:ext cx="7356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>
                <a:solidFill>
                  <a:prstClr val="black"/>
                </a:solidFill>
              </a:rPr>
              <a:t>			</a:t>
            </a:r>
            <a:endParaRPr lang="it-IT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28" y="188640"/>
            <a:ext cx="1440160" cy="77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467544" y="332656"/>
            <a:ext cx="6048672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dirty="0" smtClean="0">
                <a:solidFill>
                  <a:schemeClr val="bg1">
                    <a:lumMod val="95000"/>
                  </a:schemeClr>
                </a:solidFill>
              </a:rPr>
              <a:t>2014</a:t>
            </a:r>
            <a:r>
              <a:rPr lang="hr-HR" altLang="it-IT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it-IT" altLang="it-IT" dirty="0" smtClean="0">
                <a:solidFill>
                  <a:schemeClr val="bg1">
                    <a:lumMod val="95000"/>
                  </a:schemeClr>
                </a:solidFill>
              </a:rPr>
              <a:t>–</a:t>
            </a:r>
            <a:r>
              <a:rPr lang="hr-HR" altLang="it-IT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altLang="it-IT" dirty="0" smtClean="0">
                <a:solidFill>
                  <a:schemeClr val="bg1">
                    <a:lumMod val="95000"/>
                  </a:schemeClr>
                </a:solidFill>
              </a:rPr>
              <a:t>2020</a:t>
            </a:r>
            <a:r>
              <a:rPr lang="hr-HR" altLang="it-IT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it-IT" altLang="it-IT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hr-HR" altLang="it-IT" dirty="0">
                <a:solidFill>
                  <a:schemeClr val="bg1">
                    <a:lumMod val="95000"/>
                  </a:schemeClr>
                </a:solidFill>
              </a:rPr>
              <a:t>K</a:t>
            </a:r>
            <a:r>
              <a:rPr lang="hr-HR" altLang="it-IT" dirty="0" smtClean="0">
                <a:solidFill>
                  <a:schemeClr val="bg1">
                    <a:lumMod val="95000"/>
                  </a:schemeClr>
                </a:solidFill>
              </a:rPr>
              <a:t>ljučne mjere</a:t>
            </a:r>
            <a:endParaRPr lang="it-IT" altLang="it-IT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Picture 2" descr="C:\Users\milenav\AppData\Local\Microsoft\Windows\Temporary Internet Files\Content.Outlook\ZUZQ1KWF\PieDiPagina_Loghi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339" y="4581128"/>
            <a:ext cx="572661" cy="58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7236296" y="116632"/>
            <a:ext cx="1512168" cy="923330"/>
          </a:xfrm>
          <a:prstGeom prst="rect">
            <a:avLst/>
          </a:prstGeom>
          <a:solidFill>
            <a:srgbClr val="09402A"/>
          </a:solidFill>
        </p:spPr>
        <p:txBody>
          <a:bodyPr wrap="square" rtlCol="0">
            <a:spAutoFit/>
          </a:bodyPr>
          <a:lstStyle/>
          <a:p>
            <a:endParaRPr lang="it-IT" dirty="0" smtClean="0">
              <a:solidFill>
                <a:srgbClr val="008000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107504" y="1268760"/>
            <a:ext cx="8496944" cy="5161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  <a:lvl1pPr indent="0" algn="just">
              <a:spcBef>
                <a:spcPct val="20000"/>
              </a:spcBef>
              <a:buFont typeface="Arial" pitchFamily="34" charset="0"/>
              <a:buNone/>
              <a:defRPr sz="2400">
                <a:solidFill>
                  <a:srgbClr val="00B050"/>
                </a:solidFill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2800" b="1" dirty="0" smtClean="0"/>
              <a:t>Prijenos znanja</a:t>
            </a:r>
            <a:r>
              <a:rPr lang="en-GB" sz="2800" dirty="0" smtClean="0"/>
              <a:t>, </a:t>
            </a:r>
            <a:r>
              <a:rPr lang="hr-HR" sz="2800" dirty="0" smtClean="0"/>
              <a:t>informacijske aktivnosti i savjetodavne službe</a:t>
            </a:r>
            <a:r>
              <a:rPr lang="en-GB" sz="2800" dirty="0" smtClean="0"/>
              <a:t> </a:t>
            </a:r>
            <a:r>
              <a:rPr lang="en-GB" sz="2800" dirty="0" smtClean="0">
                <a:solidFill>
                  <a:srgbClr val="C00000"/>
                </a:solidFill>
              </a:rPr>
              <a:t>(M1, M2)</a:t>
            </a:r>
            <a:endParaRPr lang="en-GB" sz="2800" dirty="0">
              <a:solidFill>
                <a:srgbClr val="C00000"/>
              </a:solidFill>
            </a:endParaRP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2800" b="1" dirty="0" smtClean="0"/>
              <a:t>Ulaganja u materijalnu imovinu</a:t>
            </a:r>
            <a:r>
              <a:rPr lang="en-GB" sz="2800" dirty="0" smtClean="0"/>
              <a:t>: </a:t>
            </a:r>
            <a:r>
              <a:rPr lang="hr-HR" sz="2800" dirty="0" smtClean="0"/>
              <a:t>veća stopa potpore za mlade poljoprivrednike,</a:t>
            </a:r>
            <a:r>
              <a:rPr lang="en-GB" sz="2800" dirty="0" smtClean="0"/>
              <a:t> </a:t>
            </a:r>
            <a:r>
              <a:rPr lang="hr-HR" sz="2800" dirty="0" smtClean="0"/>
              <a:t>zajednička ulaganja</a:t>
            </a:r>
            <a:r>
              <a:rPr lang="en-GB" sz="2800" dirty="0" smtClean="0"/>
              <a:t>, </a:t>
            </a:r>
            <a:r>
              <a:rPr lang="hr-HR" sz="2800" dirty="0" smtClean="0"/>
              <a:t>integrirane projekte</a:t>
            </a:r>
            <a:r>
              <a:rPr lang="en-GB" sz="2800" dirty="0" smtClean="0">
                <a:solidFill>
                  <a:srgbClr val="C00000"/>
                </a:solidFill>
              </a:rPr>
              <a:t> </a:t>
            </a:r>
            <a:r>
              <a:rPr lang="en-GB" sz="2800" dirty="0">
                <a:solidFill>
                  <a:srgbClr val="C00000"/>
                </a:solidFill>
              </a:rPr>
              <a:t>(</a:t>
            </a:r>
            <a:r>
              <a:rPr lang="en-GB" sz="2800" dirty="0" smtClean="0">
                <a:solidFill>
                  <a:srgbClr val="C00000"/>
                </a:solidFill>
              </a:rPr>
              <a:t>M4)</a:t>
            </a:r>
            <a:endParaRPr lang="en-GB" sz="2800" dirty="0"/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sz="2800" b="1" dirty="0" smtClean="0"/>
              <a:t>Razvoj </a:t>
            </a:r>
            <a:r>
              <a:rPr lang="pl-PL" sz="2800" b="1" dirty="0"/>
              <a:t>poljoprivrednog gospodarstva i </a:t>
            </a:r>
            <a:r>
              <a:rPr lang="pl-PL" sz="2800" b="1" dirty="0" smtClean="0"/>
              <a:t>poduzeća</a:t>
            </a:r>
            <a:r>
              <a:rPr lang="en-GB" sz="2800" dirty="0" smtClean="0"/>
              <a:t>: </a:t>
            </a:r>
            <a:r>
              <a:rPr lang="hr-HR" sz="2800" dirty="0" smtClean="0"/>
              <a:t>potpora proširena za male poljoprivrednike</a:t>
            </a:r>
            <a:r>
              <a:rPr lang="en-GB" sz="2800" dirty="0" smtClean="0"/>
              <a:t>, </a:t>
            </a:r>
            <a:r>
              <a:rPr lang="hr-HR" sz="2800" dirty="0" smtClean="0"/>
              <a:t>mlade poljoprivrednike i mala gospodarstva </a:t>
            </a:r>
            <a:r>
              <a:rPr lang="en-GB" sz="2800" dirty="0" smtClean="0">
                <a:solidFill>
                  <a:srgbClr val="C00000"/>
                </a:solidFill>
              </a:rPr>
              <a:t>(M6)</a:t>
            </a:r>
            <a:endParaRPr lang="en-GB" sz="2800" dirty="0"/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2800" dirty="0" smtClean="0"/>
              <a:t>Osnovne usluge i obnova sela u ruralnim područjima</a:t>
            </a:r>
            <a:r>
              <a:rPr lang="en-US" sz="2800" dirty="0" smtClean="0"/>
              <a:t> </a:t>
            </a:r>
            <a:r>
              <a:rPr lang="en-GB" sz="2800" dirty="0">
                <a:solidFill>
                  <a:srgbClr val="C00000"/>
                </a:solidFill>
              </a:rPr>
              <a:t>(</a:t>
            </a:r>
            <a:r>
              <a:rPr lang="en-GB" sz="2800" dirty="0" smtClean="0">
                <a:solidFill>
                  <a:srgbClr val="C00000"/>
                </a:solidFill>
              </a:rPr>
              <a:t>M7)</a:t>
            </a:r>
            <a:endParaRPr lang="en-US" sz="2800" dirty="0">
              <a:solidFill>
                <a:srgbClr val="000000"/>
              </a:solidFill>
              <a:latin typeface="Century Schoolbook"/>
            </a:endParaRP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2800" dirty="0" smtClean="0"/>
              <a:t>Ulaganja u razvoj šumskih područja i poboljšanje isplativosti šuma</a:t>
            </a:r>
            <a:r>
              <a:rPr lang="en-US" sz="2800" dirty="0" smtClean="0">
                <a:solidFill>
                  <a:srgbClr val="000000"/>
                </a:solidFill>
                <a:latin typeface="Century Schoolbook"/>
              </a:rPr>
              <a:t> </a:t>
            </a:r>
            <a:r>
              <a:rPr lang="en-GB" sz="2800" dirty="0">
                <a:solidFill>
                  <a:srgbClr val="C00000"/>
                </a:solidFill>
              </a:rPr>
              <a:t>(</a:t>
            </a:r>
            <a:r>
              <a:rPr lang="en-GB" sz="2800" dirty="0" smtClean="0">
                <a:solidFill>
                  <a:srgbClr val="C00000"/>
                </a:solidFill>
              </a:rPr>
              <a:t>M8)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61365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Sottotitolo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4" name="Immagine 3" descr="BaseSlide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13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CasellaDiTesto 6"/>
          <p:cNvSpPr txBox="1">
            <a:spLocks noChangeArrowheads="1"/>
          </p:cNvSpPr>
          <p:nvPr/>
        </p:nvSpPr>
        <p:spPr bwMode="auto">
          <a:xfrm>
            <a:off x="685800" y="5857875"/>
            <a:ext cx="7356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>
                <a:solidFill>
                  <a:prstClr val="black"/>
                </a:solidFill>
              </a:rPr>
              <a:t>			</a:t>
            </a:r>
            <a:endParaRPr lang="it-IT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28" y="188640"/>
            <a:ext cx="1440160" cy="77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177280" y="1362196"/>
            <a:ext cx="8280920" cy="5112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sz="2800" b="1" dirty="0" smtClean="0">
                <a:solidFill>
                  <a:srgbClr val="00B050"/>
                </a:solidFill>
              </a:rPr>
              <a:t>Naučena lekcija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r>
              <a:rPr lang="en-US" dirty="0" smtClean="0"/>
              <a:t> </a:t>
            </a:r>
            <a:r>
              <a:rPr lang="hr-HR" dirty="0" smtClean="0">
                <a:solidFill>
                  <a:schemeClr val="tx1"/>
                </a:solidFill>
              </a:rPr>
              <a:t>kolektivni pristup može promicati vrednovanje lokalnih proizvoda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hr-HR" dirty="0" smtClean="0">
                <a:solidFill>
                  <a:schemeClr val="tx1"/>
                </a:solidFill>
              </a:rPr>
              <a:t>stvoriti agregaciju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hr-HR" dirty="0" smtClean="0">
                <a:solidFill>
                  <a:schemeClr val="tx1"/>
                </a:solidFill>
              </a:rPr>
              <a:t>postići dobre rezultate za poljoprivrednike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hr-HR" dirty="0" smtClean="0">
                <a:solidFill>
                  <a:schemeClr val="tx1"/>
                </a:solidFill>
              </a:rPr>
              <a:t>ekonomske</a:t>
            </a:r>
            <a:r>
              <a:rPr lang="en-US" dirty="0" smtClean="0">
                <a:solidFill>
                  <a:schemeClr val="tx1"/>
                </a:solidFill>
              </a:rPr>
              <a:t>), </a:t>
            </a:r>
            <a:r>
              <a:rPr lang="hr-HR" dirty="0" smtClean="0">
                <a:solidFill>
                  <a:schemeClr val="tx1"/>
                </a:solidFill>
              </a:rPr>
              <a:t>za lokalnu upravu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hr-HR" dirty="0" smtClean="0">
                <a:solidFill>
                  <a:schemeClr val="tx1"/>
                </a:solidFill>
              </a:rPr>
              <a:t>i okoliš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hr-HR" dirty="0" smtClean="0">
                <a:solidFill>
                  <a:schemeClr val="tx1"/>
                </a:solidFill>
              </a:rPr>
              <a:t>krajobraz</a:t>
            </a:r>
            <a:r>
              <a:rPr lang="en-US" dirty="0" smtClean="0">
                <a:solidFill>
                  <a:schemeClr val="tx1"/>
                </a:solidFill>
              </a:rPr>
              <a:t>). </a:t>
            </a:r>
            <a:r>
              <a:rPr lang="hr-HR" dirty="0" smtClean="0">
                <a:solidFill>
                  <a:schemeClr val="tx1"/>
                </a:solidFill>
              </a:rPr>
              <a:t>Lokalna akcijska grupa je podigla svijest među poljoprivrednicima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hr-HR" dirty="0" smtClean="0">
                <a:solidFill>
                  <a:schemeClr val="tx1"/>
                </a:solidFill>
              </a:rPr>
              <a:t>pruža profesionalne kvalitete i vještine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hr-HR" dirty="0" smtClean="0">
                <a:solidFill>
                  <a:schemeClr val="tx1"/>
                </a:solidFill>
              </a:rPr>
              <a:t>organizira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hr-HR" dirty="0" smtClean="0">
                <a:solidFill>
                  <a:schemeClr val="tx1"/>
                </a:solidFill>
              </a:rPr>
              <a:t>akcijski plan podijeljen sa svim lokalnim akterima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endParaRPr lang="it-IT" b="1" dirty="0" smtClean="0">
              <a:solidFill>
                <a:srgbClr val="00B050"/>
              </a:solidFill>
            </a:endParaRPr>
          </a:p>
          <a:p>
            <a:pPr algn="just"/>
            <a:r>
              <a:rPr lang="hr-HR" b="1" dirty="0" smtClean="0">
                <a:solidFill>
                  <a:srgbClr val="00B050"/>
                </a:solidFill>
              </a:rPr>
              <a:t>Financirane mjere programa ruralnog razvoja</a:t>
            </a:r>
            <a:r>
              <a:rPr lang="it-IT" dirty="0" smtClean="0"/>
              <a:t>: </a:t>
            </a:r>
            <a:endParaRPr lang="it-IT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Troškovi animacije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Informacijske aktivnosti i tehnička pomoć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Sudjelovanje na nacionalnim i međunarodnim sajmovima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endParaRPr lang="hr-HR" dirty="0" smtClean="0">
              <a:solidFill>
                <a:schemeClr val="tx1"/>
              </a:solidFill>
            </a:endParaRPr>
          </a:p>
          <a:p>
            <a:pPr algn="just"/>
            <a:r>
              <a:rPr lang="hr-HR" dirty="0" smtClean="0">
                <a:solidFill>
                  <a:schemeClr val="tx1"/>
                </a:solidFill>
              </a:rPr>
              <a:t>Korisnici sada sudjeluju u projektu integriranog lanca potpore.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endParaRPr lang="it-IT" dirty="0"/>
          </a:p>
        </p:txBody>
      </p:sp>
      <p:pic>
        <p:nvPicPr>
          <p:cNvPr id="8" name="Picture 2" descr="C:\Users\milenav\AppData\Local\Microsoft\Windows\Temporary Internet Files\Content.Outlook\ZUZQ1KWF\PieDiPagina_Loghi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339" y="4581128"/>
            <a:ext cx="572661" cy="58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179512" y="130622"/>
            <a:ext cx="4932040" cy="778098"/>
          </a:xfrm>
          <a:prstGeom prst="rect">
            <a:avLst/>
          </a:prstGeom>
        </p:spPr>
        <p:txBody>
          <a:bodyPr vert="horz" anchor="b">
            <a:normAutofit/>
          </a:bodyPr>
          <a:lstStyle>
            <a:defPPr>
              <a:defRPr lang="it-IT"/>
            </a:defPPr>
            <a:lvl1pPr>
              <a:spcBef>
                <a:spcPct val="0"/>
              </a:spcBef>
              <a:buNone/>
              <a:defRPr kumimoji="0" sz="3000" b="0" cap="small" baseline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«</a:t>
            </a:r>
            <a:r>
              <a:rPr lang="hr-HR" dirty="0" smtClean="0">
                <a:solidFill>
                  <a:schemeClr val="bg1">
                    <a:lumMod val="95000"/>
                  </a:schemeClr>
                </a:solidFill>
              </a:rPr>
              <a:t>pokretanje lokalnog razvoja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»</a:t>
            </a:r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236296" y="116632"/>
            <a:ext cx="1512168" cy="923330"/>
          </a:xfrm>
          <a:prstGeom prst="rect">
            <a:avLst/>
          </a:prstGeom>
          <a:solidFill>
            <a:srgbClr val="09402A"/>
          </a:solidFill>
        </p:spPr>
        <p:txBody>
          <a:bodyPr wrap="square" rtlCol="0">
            <a:spAutoFit/>
          </a:bodyPr>
          <a:lstStyle/>
          <a:p>
            <a:endParaRPr lang="it-IT" dirty="0" smtClean="0">
              <a:solidFill>
                <a:srgbClr val="008000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828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Sottotitolo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4" name="Immagine 3" descr="BaseSlide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CasellaDiTesto 6"/>
          <p:cNvSpPr txBox="1">
            <a:spLocks noChangeArrowheads="1"/>
          </p:cNvSpPr>
          <p:nvPr/>
        </p:nvSpPr>
        <p:spPr bwMode="auto">
          <a:xfrm>
            <a:off x="685800" y="5857875"/>
            <a:ext cx="7356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>
                <a:solidFill>
                  <a:prstClr val="black"/>
                </a:solidFill>
              </a:rPr>
              <a:t>			</a:t>
            </a:r>
            <a:endParaRPr lang="it-IT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28" y="188640"/>
            <a:ext cx="1440160" cy="77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7504" y="1196752"/>
            <a:ext cx="4690320" cy="3240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hr-HR" sz="2800" b="1" dirty="0" smtClean="0">
                <a:solidFill>
                  <a:srgbClr val="00B050"/>
                </a:solidFill>
              </a:rPr>
              <a:t>Socijalna poljoprivreda</a:t>
            </a:r>
            <a:r>
              <a:rPr lang="en-GB" sz="2800" b="1" dirty="0" smtClean="0">
                <a:solidFill>
                  <a:srgbClr val="00B050"/>
                </a:solidFill>
              </a:rPr>
              <a:t>:</a:t>
            </a:r>
          </a:p>
          <a:p>
            <a:pPr marL="609600" indent="-60960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hr-HR" sz="1600" dirty="0" smtClean="0">
                <a:solidFill>
                  <a:srgbClr val="00B050"/>
                </a:solidFill>
              </a:rPr>
              <a:t>Farme nude </a:t>
            </a:r>
            <a:r>
              <a:rPr lang="en-GB" sz="1600" dirty="0" smtClean="0">
                <a:solidFill>
                  <a:srgbClr val="00B050"/>
                </a:solidFill>
              </a:rPr>
              <a:t>“</a:t>
            </a:r>
            <a:r>
              <a:rPr lang="hr-HR" sz="1600" dirty="0" smtClean="0">
                <a:solidFill>
                  <a:srgbClr val="00B050"/>
                </a:solidFill>
              </a:rPr>
              <a:t>zelenu brigu</a:t>
            </a:r>
            <a:r>
              <a:rPr lang="en-GB" sz="1600" dirty="0" smtClean="0">
                <a:solidFill>
                  <a:srgbClr val="00B050"/>
                </a:solidFill>
              </a:rPr>
              <a:t>”</a:t>
            </a:r>
            <a:r>
              <a:rPr lang="hr-HR" sz="1600" dirty="0" smtClean="0">
                <a:solidFill>
                  <a:srgbClr val="00B050"/>
                </a:solidFill>
              </a:rPr>
              <a:t> i</a:t>
            </a:r>
            <a:r>
              <a:rPr lang="en-GB" sz="1600" dirty="0" smtClean="0">
                <a:solidFill>
                  <a:srgbClr val="00B050"/>
                </a:solidFill>
              </a:rPr>
              <a:t> </a:t>
            </a:r>
            <a:r>
              <a:rPr lang="hr-HR" sz="1600" dirty="0" smtClean="0">
                <a:solidFill>
                  <a:srgbClr val="00B050"/>
                </a:solidFill>
              </a:rPr>
              <a:t>obrazovne aktivnosti za starije osobe</a:t>
            </a:r>
            <a:r>
              <a:rPr lang="en-GB" sz="1600" dirty="0" smtClean="0">
                <a:solidFill>
                  <a:srgbClr val="00B050"/>
                </a:solidFill>
              </a:rPr>
              <a:t>;</a:t>
            </a:r>
            <a:r>
              <a:rPr lang="hr-HR" sz="1600" dirty="0" smtClean="0">
                <a:solidFill>
                  <a:srgbClr val="00B050"/>
                </a:solidFill>
              </a:rPr>
              <a:t> učenike tijekom ljetnih praznika</a:t>
            </a:r>
            <a:r>
              <a:rPr lang="en-GB" sz="1600" dirty="0" smtClean="0">
                <a:solidFill>
                  <a:srgbClr val="00B050"/>
                </a:solidFill>
              </a:rPr>
              <a:t>; </a:t>
            </a:r>
            <a:r>
              <a:rPr lang="hr-HR" sz="1600" dirty="0" smtClean="0">
                <a:solidFill>
                  <a:srgbClr val="00B050"/>
                </a:solidFill>
              </a:rPr>
              <a:t>vrtiće</a:t>
            </a:r>
            <a:r>
              <a:rPr lang="en-GB" sz="1600" dirty="0" smtClean="0">
                <a:solidFill>
                  <a:srgbClr val="00B050"/>
                </a:solidFill>
              </a:rPr>
              <a:t>; </a:t>
            </a:r>
            <a:r>
              <a:rPr lang="hr-HR" sz="1600" dirty="0" smtClean="0">
                <a:solidFill>
                  <a:srgbClr val="00B050"/>
                </a:solidFill>
              </a:rPr>
              <a:t>osobe s invaliditetom</a:t>
            </a:r>
            <a:r>
              <a:rPr lang="en-GB" sz="1600" dirty="0" smtClean="0">
                <a:solidFill>
                  <a:srgbClr val="00B050"/>
                </a:solidFill>
              </a:rPr>
              <a:t>; </a:t>
            </a:r>
            <a:r>
              <a:rPr lang="hr-HR" sz="1600" dirty="0" smtClean="0">
                <a:solidFill>
                  <a:srgbClr val="00B050"/>
                </a:solidFill>
              </a:rPr>
              <a:t>terapijsku poljoprivredu</a:t>
            </a:r>
            <a:r>
              <a:rPr lang="en-GB" sz="1600" dirty="0" smtClean="0">
                <a:solidFill>
                  <a:srgbClr val="00B050"/>
                </a:solidFill>
              </a:rPr>
              <a:t>; </a:t>
            </a:r>
            <a:r>
              <a:rPr lang="hr-HR" sz="1600" dirty="0" smtClean="0">
                <a:solidFill>
                  <a:srgbClr val="00B050"/>
                </a:solidFill>
              </a:rPr>
              <a:t> za osobe kojima je potrebna reintegracija u društvo</a:t>
            </a:r>
            <a:r>
              <a:rPr lang="en-GB" sz="1600" dirty="0" smtClean="0">
                <a:solidFill>
                  <a:srgbClr val="00B050"/>
                </a:solidFill>
              </a:rPr>
              <a:t>, </a:t>
            </a:r>
            <a:r>
              <a:rPr lang="hr-HR" sz="1600" dirty="0" smtClean="0">
                <a:solidFill>
                  <a:srgbClr val="00B050"/>
                </a:solidFill>
              </a:rPr>
              <a:t>itd.</a:t>
            </a:r>
            <a:endParaRPr lang="en-GB" sz="1600" dirty="0" smtClean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hr-HR" sz="1600" dirty="0" smtClean="0">
                <a:solidFill>
                  <a:srgbClr val="00B050"/>
                </a:solidFill>
              </a:rPr>
              <a:t>Uglavnom se nalaze blizu urbanih centara ili u ruralnim područjima na kojima nedostaje</a:t>
            </a:r>
            <a:r>
              <a:rPr lang="en-GB" sz="1600" dirty="0" smtClean="0">
                <a:solidFill>
                  <a:srgbClr val="00B050"/>
                </a:solidFill>
              </a:rPr>
              <a:t> </a:t>
            </a:r>
            <a:r>
              <a:rPr lang="hr-HR" sz="1600" dirty="0" smtClean="0">
                <a:solidFill>
                  <a:srgbClr val="00B050"/>
                </a:solidFill>
              </a:rPr>
              <a:t>dodatnih socijalnih usluga.</a:t>
            </a:r>
            <a:endParaRPr lang="en-GB" sz="1600" dirty="0" smtClean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hr-HR" sz="1600" dirty="0" smtClean="0">
                <a:solidFill>
                  <a:srgbClr val="00B050"/>
                </a:solidFill>
              </a:rPr>
              <a:t>U Italiji postoji</a:t>
            </a:r>
            <a:r>
              <a:rPr lang="en-GB" sz="1600" dirty="0" smtClean="0">
                <a:solidFill>
                  <a:srgbClr val="00B050"/>
                </a:solidFill>
              </a:rPr>
              <a:t> 2000 </a:t>
            </a:r>
            <a:r>
              <a:rPr lang="hr-HR" sz="1600" dirty="0" smtClean="0">
                <a:solidFill>
                  <a:srgbClr val="00B050"/>
                </a:solidFill>
              </a:rPr>
              <a:t>socijalnih farmi</a:t>
            </a:r>
            <a:endParaRPr lang="en-GB" sz="1600" dirty="0" smtClean="0">
              <a:solidFill>
                <a:srgbClr val="00B050"/>
              </a:solidFill>
            </a:endParaRPr>
          </a:p>
          <a:p>
            <a:pPr marL="684213" indent="-457200">
              <a:lnSpc>
                <a:spcPct val="90000"/>
              </a:lnSpc>
              <a:buFont typeface="Courier New" panose="02070309020205020404" pitchFamily="49" charset="0"/>
              <a:buChar char="­"/>
              <a:defRPr/>
            </a:pPr>
            <a:r>
              <a:rPr lang="en-GB" sz="1600" dirty="0" smtClean="0">
                <a:solidFill>
                  <a:srgbClr val="00B050"/>
                </a:solidFill>
              </a:rPr>
              <a:t>51 % </a:t>
            </a:r>
            <a:r>
              <a:rPr lang="hr-HR" sz="1600" dirty="0" smtClean="0">
                <a:solidFill>
                  <a:srgbClr val="00B050"/>
                </a:solidFill>
              </a:rPr>
              <a:t>profitabilne farme </a:t>
            </a:r>
            <a:r>
              <a:rPr lang="en-GB" sz="1600" dirty="0" smtClean="0">
                <a:solidFill>
                  <a:srgbClr val="00B050"/>
                </a:solidFill>
              </a:rPr>
              <a:t>(</a:t>
            </a:r>
            <a:r>
              <a:rPr lang="hr-HR" sz="1600" dirty="0" smtClean="0">
                <a:solidFill>
                  <a:srgbClr val="00B050"/>
                </a:solidFill>
              </a:rPr>
              <a:t>njima uglavnom upravljaju mladi poljoprivrednici i žene</a:t>
            </a:r>
            <a:r>
              <a:rPr lang="en-GB" sz="1600" dirty="0" smtClean="0">
                <a:solidFill>
                  <a:srgbClr val="00B050"/>
                </a:solidFill>
              </a:rPr>
              <a:t>)</a:t>
            </a:r>
            <a:endParaRPr lang="en-GB" sz="1600" i="1" dirty="0" smtClean="0">
              <a:solidFill>
                <a:srgbClr val="00B050"/>
              </a:solidFill>
            </a:endParaRPr>
          </a:p>
          <a:p>
            <a:pPr marL="684213" indent="-457200">
              <a:lnSpc>
                <a:spcPct val="90000"/>
              </a:lnSpc>
              <a:buFont typeface="Courier New" panose="02070309020205020404" pitchFamily="49" charset="0"/>
              <a:buChar char="­"/>
              <a:defRPr/>
            </a:pPr>
            <a:r>
              <a:rPr lang="en-GB" sz="1600" dirty="0" smtClean="0">
                <a:solidFill>
                  <a:srgbClr val="00B050"/>
                </a:solidFill>
              </a:rPr>
              <a:t>25,5 % </a:t>
            </a:r>
            <a:r>
              <a:rPr lang="hr-HR" sz="1600" dirty="0" smtClean="0">
                <a:solidFill>
                  <a:srgbClr val="00B050"/>
                </a:solidFill>
              </a:rPr>
              <a:t>društvene zajednice</a:t>
            </a:r>
            <a:endParaRPr lang="en-GB" sz="1600" dirty="0" smtClean="0">
              <a:solidFill>
                <a:srgbClr val="00B050"/>
              </a:solidFill>
            </a:endParaRPr>
          </a:p>
          <a:p>
            <a:pPr marL="684213" indent="-457200">
              <a:lnSpc>
                <a:spcPct val="90000"/>
              </a:lnSpc>
              <a:buFont typeface="Courier New" panose="02070309020205020404" pitchFamily="49" charset="0"/>
              <a:buChar char="­"/>
              <a:defRPr/>
            </a:pPr>
            <a:r>
              <a:rPr lang="en-GB" sz="1600" dirty="0" smtClean="0">
                <a:solidFill>
                  <a:srgbClr val="00B050"/>
                </a:solidFill>
              </a:rPr>
              <a:t>23,5 % </a:t>
            </a:r>
            <a:r>
              <a:rPr lang="hr-HR" sz="1600" dirty="0" smtClean="0">
                <a:solidFill>
                  <a:srgbClr val="00B050"/>
                </a:solidFill>
              </a:rPr>
              <a:t>socijalne zadruge</a:t>
            </a:r>
            <a:endParaRPr lang="en-GB" sz="1600" dirty="0" smtClean="0">
              <a:solidFill>
                <a:srgbClr val="00B050"/>
              </a:solidFill>
            </a:endParaRPr>
          </a:p>
        </p:txBody>
      </p:sp>
      <p:sp>
        <p:nvSpPr>
          <p:cNvPr id="10" name="CasellaDiTesto 5"/>
          <p:cNvSpPr txBox="1">
            <a:spLocks noChangeArrowheads="1"/>
          </p:cNvSpPr>
          <p:nvPr/>
        </p:nvSpPr>
        <p:spPr bwMode="auto">
          <a:xfrm>
            <a:off x="4910446" y="3433564"/>
            <a:ext cx="3779758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7609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r-HR" sz="1600" b="1" u="sng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Korištene mjere i podržane aktivnosti</a:t>
            </a:r>
            <a:r>
              <a:rPr lang="en-US" sz="1600" b="1" u="sng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:</a:t>
            </a:r>
            <a:endParaRPr lang="en-US" sz="1600" b="1" dirty="0" smtClean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hr-HR" sz="1600" b="1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Diversifikacija</a:t>
            </a:r>
            <a:endParaRPr lang="en-US" sz="1600" b="1" dirty="0" smtClean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hr-HR" sz="1600" b="1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Stvaranje i razvoj mikro poduzeća</a:t>
            </a:r>
            <a:endParaRPr lang="en-US" sz="1600" b="1" dirty="0" smtClean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hr-HR" sz="1600" b="1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Osnovne usluge za gospodarstvo i ruralno stanovništvo</a:t>
            </a:r>
            <a:endParaRPr lang="en-US" sz="1600" b="1" dirty="0" smtClean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 typeface="Courier New" panose="02070309020205020404" pitchFamily="49" charset="0"/>
              <a:buChar char="­"/>
              <a:defRPr/>
            </a:pPr>
            <a:r>
              <a:rPr lang="hr-HR" sz="1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Ulaganja u razvoj obrazovnih i kulturalnih aktivnosti</a:t>
            </a:r>
            <a:endParaRPr lang="en-US" sz="1600" dirty="0" smtClean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 typeface="Courier New" panose="02070309020205020404" pitchFamily="49" charset="0"/>
              <a:buChar char="­"/>
              <a:defRPr/>
            </a:pPr>
            <a:r>
              <a:rPr lang="hr-HR" sz="1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Ulaganja u društvene i rekreacijske aktivnosti</a:t>
            </a:r>
            <a:endParaRPr lang="en-US" sz="1600" dirty="0" smtClean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 typeface="Courier New" panose="02070309020205020404" pitchFamily="49" charset="0"/>
              <a:buChar char="­"/>
              <a:defRPr/>
            </a:pPr>
            <a:r>
              <a:rPr lang="hr-HR" sz="1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Terapijska poljoprivreda</a:t>
            </a:r>
            <a:endParaRPr lang="en-US" sz="1600" dirty="0" smtClean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 typeface="Courier New" panose="02070309020205020404" pitchFamily="49" charset="0"/>
              <a:buChar char="­"/>
              <a:defRPr/>
            </a:pPr>
            <a:r>
              <a:rPr lang="hr-HR" sz="1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Socijalna uključenost</a:t>
            </a:r>
            <a:endParaRPr lang="en-US" sz="1600" dirty="0" smtClean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331640" y="188640"/>
            <a:ext cx="5468685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it-IT" dirty="0" smtClean="0">
                <a:solidFill>
                  <a:schemeClr val="bg1">
                    <a:lumMod val="95000"/>
                  </a:schemeClr>
                </a:solidFill>
              </a:rPr>
              <a:t>Specifična pitanja u Italiji</a:t>
            </a:r>
            <a:endParaRPr lang="it-IT" altLang="it-IT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7" name="Picture 2" descr="C:\Users\milenav\AppData\Local\Microsoft\Windows\Temporary Internet Files\Content.Outlook\ZUZQ1KWF\PieDiPagina_Loghi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339" y="4581128"/>
            <a:ext cx="572661" cy="58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7236296" y="116632"/>
            <a:ext cx="1512168" cy="923330"/>
          </a:xfrm>
          <a:prstGeom prst="rect">
            <a:avLst/>
          </a:prstGeom>
          <a:solidFill>
            <a:srgbClr val="09402A"/>
          </a:solidFill>
        </p:spPr>
        <p:txBody>
          <a:bodyPr wrap="square" rtlCol="0">
            <a:spAutoFit/>
          </a:bodyPr>
          <a:lstStyle/>
          <a:p>
            <a:endParaRPr lang="it-IT" dirty="0" smtClean="0">
              <a:solidFill>
                <a:srgbClr val="008000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  <p:pic>
        <p:nvPicPr>
          <p:cNvPr id="2050" name="Picture 2" descr="http://www.tuttogreen.it/wp-content/uploads/2011/12/agricoltura-sociale-400x250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293" y="1196752"/>
            <a:ext cx="3253139" cy="203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onfagricolturaveneto.it/images/stories/archivio/agricoltura_sociale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75" y="4365104"/>
            <a:ext cx="1757637" cy="131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ocialmediares.files.wordpress.com/2010/04/00000002-rid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17942"/>
            <a:ext cx="2080472" cy="141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coopiberici.it/wp-content/uploads/2013/01/agricoltura-sociale-forum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733256"/>
            <a:ext cx="2272302" cy="103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9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Sottotitolo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4" name="Immagine 3" descr="BaseSlide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CasellaDiTesto 6"/>
          <p:cNvSpPr txBox="1">
            <a:spLocks noChangeArrowheads="1"/>
          </p:cNvSpPr>
          <p:nvPr/>
        </p:nvSpPr>
        <p:spPr bwMode="auto">
          <a:xfrm>
            <a:off x="685800" y="5857875"/>
            <a:ext cx="7356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>
                <a:solidFill>
                  <a:prstClr val="black"/>
                </a:solidFill>
              </a:rPr>
              <a:t>			</a:t>
            </a:r>
            <a:endParaRPr lang="it-IT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28" y="188640"/>
            <a:ext cx="1440160" cy="77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5496" y="1131633"/>
            <a:ext cx="3672408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7609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r-HR" sz="2800" b="1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Agroturizam</a:t>
            </a:r>
            <a:endParaRPr lang="en-GB" sz="1800" dirty="0" smtClean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r-HR" sz="1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Agroturistička poljoprivredna gospodarstva</a:t>
            </a:r>
            <a:r>
              <a:rPr lang="en-GB" sz="1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(“</a:t>
            </a:r>
            <a:r>
              <a:rPr lang="hr-HR" sz="1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agroturizmi</a:t>
            </a:r>
            <a:r>
              <a:rPr lang="en-GB" sz="1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”) </a:t>
            </a:r>
            <a:r>
              <a:rPr lang="hr-HR" sz="1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osiguravaju smještaj</a:t>
            </a:r>
            <a:r>
              <a:rPr lang="en-GB" sz="1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; catering; </a:t>
            </a:r>
            <a:r>
              <a:rPr lang="hr-HR" sz="1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rekreacijske aktivnosti</a:t>
            </a:r>
            <a:r>
              <a:rPr lang="en-GB" sz="1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; </a:t>
            </a:r>
            <a:r>
              <a:rPr lang="hr-HR" sz="1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izravnu prodaju proizvoda</a:t>
            </a:r>
            <a:r>
              <a:rPr lang="en-GB" sz="1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; </a:t>
            </a:r>
            <a:r>
              <a:rPr lang="hr-HR" sz="1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mogućnost sudjelovanja</a:t>
            </a:r>
            <a:r>
              <a:rPr lang="en-GB" sz="1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hr-HR" sz="1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u aktivnostima na farmi</a:t>
            </a:r>
            <a:r>
              <a:rPr lang="en-GB" sz="1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sz="1600" dirty="0" smtClean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sz="1600" b="1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9.718</a:t>
            </a:r>
            <a:r>
              <a:rPr lang="it-IT" sz="1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	</a:t>
            </a:r>
            <a:r>
              <a:rPr lang="hr-HR" sz="1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agroturizama u </a:t>
            </a:r>
            <a:r>
              <a:rPr lang="it-IT" sz="1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1998</a:t>
            </a:r>
            <a:r>
              <a:rPr lang="hr-HR" sz="1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.</a:t>
            </a:r>
            <a:endParaRPr lang="it-IT" sz="1600" dirty="0" smtClean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it-IT" sz="1600" b="1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18.480</a:t>
            </a:r>
            <a:r>
              <a:rPr lang="it-IT" sz="1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	</a:t>
            </a:r>
            <a:r>
              <a:rPr lang="hr-HR" sz="1600" dirty="0" smtClean="0">
                <a:solidFill>
                  <a:srgbClr val="00B050"/>
                </a:solidFill>
                <a:cs typeface="Arial" panose="020B0604020202020204" pitchFamily="34" charset="0"/>
              </a:rPr>
              <a:t>agroturizama </a:t>
            </a:r>
            <a:r>
              <a:rPr lang="hr-HR" sz="1600" dirty="0">
                <a:solidFill>
                  <a:srgbClr val="00B050"/>
                </a:solidFill>
                <a:cs typeface="Arial" panose="020B0604020202020204" pitchFamily="34" charset="0"/>
              </a:rPr>
              <a:t>u</a:t>
            </a:r>
            <a:r>
              <a:rPr lang="it-IT" sz="1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2008</a:t>
            </a:r>
            <a:r>
              <a:rPr lang="hr-HR" sz="1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.</a:t>
            </a:r>
            <a:endParaRPr lang="it-IT" sz="1600" dirty="0" smtClean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it-IT" sz="1600" b="1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21.000</a:t>
            </a:r>
            <a:r>
              <a:rPr lang="it-IT" sz="1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	</a:t>
            </a:r>
            <a:r>
              <a:rPr lang="hr-HR" sz="1600" dirty="0" smtClean="0">
                <a:solidFill>
                  <a:srgbClr val="00B050"/>
                </a:solidFill>
                <a:cs typeface="Arial" panose="020B0604020202020204" pitchFamily="34" charset="0"/>
              </a:rPr>
              <a:t>agroturizama </a:t>
            </a:r>
            <a:r>
              <a:rPr lang="hr-HR" sz="1600" dirty="0">
                <a:solidFill>
                  <a:srgbClr val="00B050"/>
                </a:solidFill>
                <a:cs typeface="Arial" panose="020B0604020202020204" pitchFamily="34" charset="0"/>
              </a:rPr>
              <a:t>u</a:t>
            </a:r>
            <a:r>
              <a:rPr lang="it-IT" sz="1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2013</a:t>
            </a:r>
            <a:r>
              <a:rPr lang="hr-HR" sz="1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.</a:t>
            </a:r>
            <a:r>
              <a:rPr lang="it-IT" sz="1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sz="1600" b="1" dirty="0" smtClean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sz="1600" b="1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51,4 % </a:t>
            </a:r>
            <a:r>
              <a:rPr lang="hr-HR" sz="1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je smješteno u brdovitim područjima</a:t>
            </a:r>
            <a:endParaRPr lang="en-GB" sz="1600" dirty="0" smtClean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sz="1600" b="1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34,4 % </a:t>
            </a:r>
            <a:r>
              <a:rPr lang="hr-HR" sz="1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je smješteno u planinskim područjima</a:t>
            </a:r>
            <a:endParaRPr lang="en-GB" sz="1600" dirty="0" smtClean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sz="1600" dirty="0" smtClean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sz="1600" b="1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3 </a:t>
            </a:r>
            <a:r>
              <a:rPr lang="hr-HR" sz="1600" b="1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milijuna gosti u</a:t>
            </a:r>
            <a:r>
              <a:rPr lang="en-GB" sz="1600" b="1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2012</a:t>
            </a:r>
            <a:r>
              <a:rPr lang="hr-HR" sz="1600" b="1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.</a:t>
            </a:r>
            <a:r>
              <a:rPr lang="en-GB" sz="1600" b="1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(</a:t>
            </a:r>
            <a:r>
              <a:rPr lang="hr-HR" sz="1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od čega</a:t>
            </a:r>
            <a:r>
              <a:rPr lang="en-GB" sz="1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23</a:t>
            </a:r>
            <a:r>
              <a:rPr lang="hr-HR" sz="1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% </a:t>
            </a:r>
            <a:r>
              <a:rPr lang="hr-HR" sz="1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iz inozemstva</a:t>
            </a:r>
            <a:r>
              <a:rPr lang="en-GB" sz="1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)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GB" sz="1600" dirty="0" smtClean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sz="1600" b="1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4 </a:t>
            </a:r>
            <a:r>
              <a:rPr lang="hr-HR" sz="1600" b="1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dana</a:t>
            </a:r>
            <a:r>
              <a:rPr lang="en-GB" sz="1600" b="1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hr-HR" sz="1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je prosječan period boravka na farmi.</a:t>
            </a:r>
            <a:endParaRPr lang="en-GB" sz="1600" dirty="0" smtClean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004048" y="5883081"/>
            <a:ext cx="395847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7609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2" eaLnBrk="1" hangingPunct="1">
              <a:spcBef>
                <a:spcPct val="0"/>
              </a:spcBef>
              <a:buFontTx/>
              <a:buNone/>
              <a:defRPr/>
            </a:pPr>
            <a:r>
              <a:rPr lang="hr-HR" sz="1500" b="1" u="sng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Italija je vodeća u</a:t>
            </a:r>
            <a:r>
              <a:rPr lang="en-GB" sz="1500" b="1" u="sng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EU</a:t>
            </a:r>
            <a:r>
              <a:rPr lang="hr-HR" sz="1500" b="1" u="sng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-u</a:t>
            </a:r>
            <a:r>
              <a:rPr lang="en-GB" sz="15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hr-HR" sz="15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po</a:t>
            </a:r>
            <a:r>
              <a:rPr lang="en-GB" sz="15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hr-HR" sz="15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broju</a:t>
            </a:r>
            <a:r>
              <a:rPr lang="en-GB" sz="15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hr-HR" sz="1500" b="1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agroturističkih farmi.</a:t>
            </a:r>
            <a:endParaRPr lang="en-GB" sz="1500" b="1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  <a:p>
            <a:pPr marL="0" lvl="2" algn="just" eaLnBrk="1" hangingPunct="1">
              <a:spcBef>
                <a:spcPct val="0"/>
              </a:spcBef>
              <a:buFontTx/>
              <a:buNone/>
              <a:defRPr/>
            </a:pPr>
            <a:r>
              <a:rPr lang="hr-HR" sz="150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Godišnji promet u sektoru agroturizma je</a:t>
            </a:r>
            <a:r>
              <a:rPr lang="en-GB" sz="150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: </a:t>
            </a:r>
          </a:p>
          <a:p>
            <a:pPr marL="0" lvl="2" algn="just" eaLnBrk="1" hangingPunct="1">
              <a:spcBef>
                <a:spcPct val="0"/>
              </a:spcBef>
              <a:buFontTx/>
              <a:buNone/>
              <a:defRPr/>
            </a:pPr>
            <a:r>
              <a:rPr lang="en-GB" sz="15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1 </a:t>
            </a:r>
            <a:r>
              <a:rPr lang="hr-HR" sz="15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milijarda eura</a:t>
            </a:r>
            <a:endParaRPr lang="en-GB" sz="1500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331640" y="188640"/>
            <a:ext cx="5468685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it-IT" dirty="0">
                <a:solidFill>
                  <a:schemeClr val="bg1">
                    <a:lumMod val="95000"/>
                  </a:schemeClr>
                </a:solidFill>
              </a:rPr>
              <a:t>Specifična pitanja u Italiji</a:t>
            </a:r>
            <a:endParaRPr lang="it-IT" altLang="it-IT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7" name="Picture 2" descr="C:\Users\milenav\AppData\Local\Microsoft\Windows\Temporary Internet Files\Content.Outlook\ZUZQ1KWF\PieDiPagina_Loghi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339" y="4581128"/>
            <a:ext cx="572661" cy="58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7236296" y="116632"/>
            <a:ext cx="1512168" cy="923330"/>
          </a:xfrm>
          <a:prstGeom prst="rect">
            <a:avLst/>
          </a:prstGeom>
          <a:solidFill>
            <a:srgbClr val="09402A"/>
          </a:solidFill>
        </p:spPr>
        <p:txBody>
          <a:bodyPr wrap="square" rtlCol="0">
            <a:spAutoFit/>
          </a:bodyPr>
          <a:lstStyle/>
          <a:p>
            <a:endParaRPr lang="it-IT" dirty="0" smtClean="0">
              <a:solidFill>
                <a:srgbClr val="008000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  <p:pic>
        <p:nvPicPr>
          <p:cNvPr id="1026" name="Picture 2" descr="http://www.cacciamici.it/imgslide/tuscany-holiday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955" y="1238954"/>
            <a:ext cx="4584384" cy="183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griturismo-laganord.it/joomla/images/cuoca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823" y="4119366"/>
            <a:ext cx="2618822" cy="173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griturismo borgo antic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900" y="3212977"/>
            <a:ext cx="2443548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26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Sottotitolo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4" name="Immagine 3" descr="BaseSlide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CasellaDiTesto 6"/>
          <p:cNvSpPr txBox="1">
            <a:spLocks noChangeArrowheads="1"/>
          </p:cNvSpPr>
          <p:nvPr/>
        </p:nvSpPr>
        <p:spPr bwMode="auto">
          <a:xfrm>
            <a:off x="685800" y="5857875"/>
            <a:ext cx="7356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dirty="0">
                <a:solidFill>
                  <a:prstClr val="black"/>
                </a:solidFill>
              </a:rPr>
              <a:t>			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28" y="188640"/>
            <a:ext cx="1440160" cy="77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323850" y="1200150"/>
            <a:ext cx="8362950" cy="64293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it-IT" sz="4000" dirty="0" smtClean="0"/>
              <a:t>Hvala vam na pozornosti</a:t>
            </a:r>
            <a:r>
              <a:rPr lang="en-US" altLang="it-IT" sz="4000" dirty="0" smtClean="0"/>
              <a:t>!</a:t>
            </a: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457200" y="4437112"/>
            <a:ext cx="793115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endParaRPr lang="en-US" altLang="it-IT" dirty="0" smtClean="0"/>
          </a:p>
          <a:p>
            <a:pPr algn="ctr">
              <a:buFont typeface="Wingdings" pitchFamily="2" charset="2"/>
              <a:buNone/>
            </a:pPr>
            <a:r>
              <a:rPr lang="hr-HR" altLang="it-IT" sz="3800" dirty="0" smtClean="0"/>
              <a:t>Za više informacija:</a:t>
            </a:r>
            <a:endParaRPr lang="en-US" altLang="it-IT" sz="3800" dirty="0" smtClean="0"/>
          </a:p>
          <a:p>
            <a:pPr algn="ctr">
              <a:buFont typeface="Arial" charset="0"/>
              <a:buNone/>
            </a:pPr>
            <a:r>
              <a:rPr lang="en-US" altLang="it-IT" sz="3800" dirty="0" smtClean="0">
                <a:solidFill>
                  <a:schemeClr val="tx2"/>
                </a:solidFill>
                <a:hlinkClick r:id="rId4"/>
              </a:rPr>
              <a:t>verrascina@inea.it</a:t>
            </a:r>
            <a:endParaRPr lang="en-US" altLang="it-IT" sz="3800" dirty="0" smtClean="0">
              <a:solidFill>
                <a:schemeClr val="tx2"/>
              </a:solidFill>
            </a:endParaRPr>
          </a:p>
          <a:p>
            <a:pPr algn="ctr">
              <a:buFont typeface="Arial" charset="0"/>
              <a:buNone/>
            </a:pPr>
            <a:endParaRPr lang="en-US" altLang="it-IT" dirty="0" smtClean="0">
              <a:solidFill>
                <a:schemeClr val="tx2"/>
              </a:solidFill>
            </a:endParaRPr>
          </a:p>
          <a:p>
            <a:pPr algn="ctr">
              <a:buFont typeface="Arial" charset="0"/>
              <a:buNone/>
            </a:pPr>
            <a:endParaRPr lang="en-US" altLang="it-IT" sz="3400" dirty="0" smtClean="0">
              <a:solidFill>
                <a:schemeClr val="tx2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302" y="1772816"/>
            <a:ext cx="3984898" cy="249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ilenav\AppData\Local\Microsoft\Windows\Temporary Internet Files\Content.Outlook\ZUZQ1KWF\PieDiPagina_Loghi_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339" y="4581128"/>
            <a:ext cx="572661" cy="58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7236296" y="116632"/>
            <a:ext cx="1512168" cy="923330"/>
          </a:xfrm>
          <a:prstGeom prst="rect">
            <a:avLst/>
          </a:prstGeom>
          <a:solidFill>
            <a:srgbClr val="09402A"/>
          </a:solidFill>
        </p:spPr>
        <p:txBody>
          <a:bodyPr wrap="square" rtlCol="0">
            <a:spAutoFit/>
          </a:bodyPr>
          <a:lstStyle/>
          <a:p>
            <a:endParaRPr lang="it-IT" dirty="0" smtClean="0">
              <a:solidFill>
                <a:srgbClr val="008000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995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Sottotitolo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4" name="Immagine 3" descr="BaseSlide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CasellaDiTesto 6"/>
          <p:cNvSpPr txBox="1">
            <a:spLocks noChangeArrowheads="1"/>
          </p:cNvSpPr>
          <p:nvPr/>
        </p:nvSpPr>
        <p:spPr bwMode="auto">
          <a:xfrm>
            <a:off x="685800" y="5857875"/>
            <a:ext cx="7356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>
                <a:solidFill>
                  <a:prstClr val="black"/>
                </a:solidFill>
              </a:rPr>
              <a:t>			</a:t>
            </a:r>
            <a:endParaRPr lang="it-IT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28" y="188640"/>
            <a:ext cx="1440160" cy="77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467544" y="332656"/>
            <a:ext cx="6048672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it-IT" dirty="0" smtClean="0">
                <a:solidFill>
                  <a:schemeClr val="bg1">
                    <a:lumMod val="95000"/>
                  </a:schemeClr>
                </a:solidFill>
              </a:rPr>
              <a:t>Ključne mjere</a:t>
            </a:r>
            <a:endParaRPr lang="it-IT" altLang="it-IT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Picture 2" descr="C:\Users\milenav\AppData\Local\Microsoft\Windows\Temporary Internet Files\Content.Outlook\ZUZQ1KWF\PieDiPagina_Loghi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339" y="4581128"/>
            <a:ext cx="572661" cy="58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7236296" y="116632"/>
            <a:ext cx="1512168" cy="923330"/>
          </a:xfrm>
          <a:prstGeom prst="rect">
            <a:avLst/>
          </a:prstGeom>
          <a:solidFill>
            <a:srgbClr val="09402A"/>
          </a:solidFill>
        </p:spPr>
        <p:txBody>
          <a:bodyPr wrap="square" rtlCol="0">
            <a:spAutoFit/>
          </a:bodyPr>
          <a:lstStyle/>
          <a:p>
            <a:endParaRPr lang="it-IT" dirty="0" smtClean="0">
              <a:solidFill>
                <a:srgbClr val="008000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107504" y="1268760"/>
            <a:ext cx="8496944" cy="5161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  <a:lvl1pPr indent="0" algn="just">
              <a:spcBef>
                <a:spcPct val="20000"/>
              </a:spcBef>
              <a:buFont typeface="Arial" pitchFamily="34" charset="0"/>
              <a:buNone/>
              <a:defRPr sz="2400">
                <a:solidFill>
                  <a:srgbClr val="00B050"/>
                </a:solidFill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2800" dirty="0" smtClean="0"/>
              <a:t>Potpora za osnivanje </a:t>
            </a:r>
            <a:r>
              <a:rPr lang="hr-HR" sz="2800" b="1" dirty="0" smtClean="0"/>
              <a:t>udruženja proizvođača</a:t>
            </a:r>
            <a:r>
              <a:rPr lang="en-GB" sz="2800" b="1" dirty="0" smtClean="0"/>
              <a:t> </a:t>
            </a:r>
            <a:r>
              <a:rPr lang="en-GB" sz="2800" dirty="0">
                <a:solidFill>
                  <a:srgbClr val="C00000"/>
                </a:solidFill>
              </a:rPr>
              <a:t>(</a:t>
            </a:r>
            <a:r>
              <a:rPr lang="en-GB" sz="2800" dirty="0" smtClean="0">
                <a:solidFill>
                  <a:srgbClr val="C00000"/>
                </a:solidFill>
              </a:rPr>
              <a:t>M9)</a:t>
            </a:r>
            <a:endParaRPr lang="en-GB" sz="2800" b="1" dirty="0"/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2800" b="1" dirty="0" err="1" smtClean="0"/>
              <a:t>Agro</a:t>
            </a:r>
            <a:r>
              <a:rPr lang="hr-HR" sz="2800" b="1" dirty="0" smtClean="0"/>
              <a:t>-okolišno-klimatska </a:t>
            </a:r>
            <a:r>
              <a:rPr lang="hr-HR" sz="2800" b="1" dirty="0"/>
              <a:t>plaćanja</a:t>
            </a:r>
            <a:r>
              <a:rPr lang="en-GB" sz="2800" b="1" dirty="0" smtClean="0"/>
              <a:t> </a:t>
            </a:r>
            <a:r>
              <a:rPr lang="hr-HR" sz="2800" dirty="0" smtClean="0"/>
              <a:t>i organski uzgoj</a:t>
            </a:r>
            <a:r>
              <a:rPr lang="en-GB" sz="2800" dirty="0" smtClean="0"/>
              <a:t>: </a:t>
            </a:r>
            <a:r>
              <a:rPr lang="hr-HR" sz="2800" dirty="0" smtClean="0"/>
              <a:t>veća fleksibilnost i ojačana potpora za zajedničke aktivnosti</a:t>
            </a:r>
            <a:r>
              <a:rPr lang="en-GB" sz="2800" dirty="0" smtClean="0">
                <a:solidFill>
                  <a:srgbClr val="C00000"/>
                </a:solidFill>
              </a:rPr>
              <a:t> </a:t>
            </a:r>
            <a:r>
              <a:rPr lang="en-GB" sz="2800" dirty="0">
                <a:solidFill>
                  <a:srgbClr val="C00000"/>
                </a:solidFill>
              </a:rPr>
              <a:t>(</a:t>
            </a:r>
            <a:r>
              <a:rPr lang="en-GB" sz="2800" dirty="0" smtClean="0">
                <a:solidFill>
                  <a:srgbClr val="C00000"/>
                </a:solidFill>
              </a:rPr>
              <a:t>M10, M11, M13)</a:t>
            </a:r>
            <a:endParaRPr lang="en-GB" sz="2800" dirty="0"/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2800" dirty="0" smtClean="0"/>
              <a:t>Mjere za </a:t>
            </a:r>
            <a:r>
              <a:rPr lang="hr-HR" sz="2800" b="1" dirty="0" smtClean="0"/>
              <a:t>jačanje suradnje, </a:t>
            </a:r>
            <a:r>
              <a:rPr lang="hr-HR" sz="2800" dirty="0" smtClean="0"/>
              <a:t>uključujući pilot projekte</a:t>
            </a:r>
            <a:r>
              <a:rPr lang="en-GB" sz="2800" dirty="0" smtClean="0"/>
              <a:t>, </a:t>
            </a:r>
            <a:r>
              <a:rPr lang="hr-HR" sz="2800" dirty="0" smtClean="0"/>
              <a:t>kratke lance opskrbe</a:t>
            </a:r>
            <a:r>
              <a:rPr lang="en-GB" sz="2800" dirty="0" smtClean="0"/>
              <a:t>, </a:t>
            </a:r>
            <a:r>
              <a:rPr lang="hr-HR" sz="2800" dirty="0" smtClean="0"/>
              <a:t>lokalnu promociju</a:t>
            </a:r>
            <a:r>
              <a:rPr lang="en-GB" sz="2800" dirty="0" smtClean="0"/>
              <a:t> </a:t>
            </a:r>
            <a:r>
              <a:rPr lang="en-GB" sz="2800" dirty="0">
                <a:solidFill>
                  <a:srgbClr val="C00000"/>
                </a:solidFill>
              </a:rPr>
              <a:t>(</a:t>
            </a:r>
            <a:r>
              <a:rPr lang="en-GB" sz="2800" dirty="0" smtClean="0">
                <a:solidFill>
                  <a:srgbClr val="C00000"/>
                </a:solidFill>
              </a:rPr>
              <a:t>M16)</a:t>
            </a:r>
            <a:endParaRPr lang="en-GB" sz="2800" dirty="0"/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2800" b="1" dirty="0" smtClean="0"/>
              <a:t>Europsko inovacijsko partnerstvo </a:t>
            </a:r>
            <a:r>
              <a:rPr lang="en-GB" sz="2800" dirty="0" smtClean="0"/>
              <a:t>(</a:t>
            </a:r>
            <a:r>
              <a:rPr lang="hr-HR" sz="2800" dirty="0" smtClean="0"/>
              <a:t>partnerstvo će izgraditi most između najnovijih istraživanja</a:t>
            </a:r>
            <a:r>
              <a:rPr lang="en-GB" sz="2800" dirty="0" smtClean="0"/>
              <a:t> </a:t>
            </a:r>
            <a:r>
              <a:rPr lang="hr-HR" sz="2800" dirty="0" smtClean="0"/>
              <a:t>i tehnologija te poljoprivrednika</a:t>
            </a:r>
            <a:r>
              <a:rPr lang="en-GB" sz="2800" dirty="0" smtClean="0"/>
              <a:t>, </a:t>
            </a:r>
            <a:r>
              <a:rPr lang="hr-HR" sz="2800" dirty="0" smtClean="0"/>
              <a:t>poslovnih i savjetodavnih službi</a:t>
            </a:r>
            <a:r>
              <a:rPr lang="en-GB" sz="2800" dirty="0" smtClean="0"/>
              <a:t>)</a:t>
            </a:r>
            <a:r>
              <a:rPr lang="en-GB" sz="2800" dirty="0" smtClean="0">
                <a:solidFill>
                  <a:srgbClr val="C00000"/>
                </a:solidFill>
              </a:rPr>
              <a:t> </a:t>
            </a:r>
            <a:r>
              <a:rPr lang="en-GB" sz="2800" dirty="0">
                <a:solidFill>
                  <a:srgbClr val="C00000"/>
                </a:solidFill>
              </a:rPr>
              <a:t>(M16)</a:t>
            </a:r>
            <a:endParaRPr lang="en-GB" sz="2800" dirty="0"/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800" b="1" dirty="0" smtClean="0"/>
              <a:t>Leader </a:t>
            </a:r>
            <a:r>
              <a:rPr lang="hr-HR" sz="2800" b="1" dirty="0" smtClean="0"/>
              <a:t>pristup</a:t>
            </a:r>
            <a:r>
              <a:rPr lang="en-GB" sz="2800" b="1" dirty="0" smtClean="0"/>
              <a:t> </a:t>
            </a:r>
            <a:r>
              <a:rPr lang="hr-HR" sz="2800" dirty="0" smtClean="0"/>
              <a:t>ojačan putem </a:t>
            </a:r>
            <a:r>
              <a:rPr lang="en-GB" sz="2800" dirty="0" smtClean="0"/>
              <a:t>EU </a:t>
            </a:r>
            <a:r>
              <a:rPr lang="hr-HR" sz="2800" dirty="0" smtClean="0"/>
              <a:t>fondova</a:t>
            </a:r>
            <a:r>
              <a:rPr lang="en-GB" sz="2800" dirty="0" smtClean="0"/>
              <a:t> </a:t>
            </a:r>
            <a:r>
              <a:rPr lang="en-GB" sz="2800" dirty="0">
                <a:solidFill>
                  <a:srgbClr val="C00000"/>
                </a:solidFill>
              </a:rPr>
              <a:t>(</a:t>
            </a:r>
            <a:r>
              <a:rPr lang="en-GB" sz="2800" dirty="0" smtClean="0">
                <a:solidFill>
                  <a:srgbClr val="C00000"/>
                </a:solidFill>
              </a:rPr>
              <a:t>M19)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7716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Sottotitolo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4" name="Immagine 3" descr="BaseSlide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182" y="163694"/>
            <a:ext cx="9180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CasellaDiTesto 6"/>
          <p:cNvSpPr txBox="1">
            <a:spLocks noChangeArrowheads="1"/>
          </p:cNvSpPr>
          <p:nvPr/>
        </p:nvSpPr>
        <p:spPr bwMode="auto">
          <a:xfrm>
            <a:off x="685800" y="5857875"/>
            <a:ext cx="7356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>
                <a:solidFill>
                  <a:prstClr val="black"/>
                </a:solidFill>
              </a:rPr>
              <a:t>			</a:t>
            </a:r>
            <a:endParaRPr lang="it-IT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28" y="188640"/>
            <a:ext cx="1440160" cy="77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1299170"/>
            <a:ext cx="8229600" cy="501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en-GB" sz="1800" dirty="0" smtClean="0">
              <a:solidFill>
                <a:srgbClr val="00B050"/>
              </a:solidFill>
            </a:endParaRPr>
          </a:p>
          <a:p>
            <a:pPr algn="just">
              <a:defRPr/>
            </a:pPr>
            <a:endParaRPr lang="en-GB" sz="1800" dirty="0">
              <a:solidFill>
                <a:srgbClr val="00B050"/>
              </a:solidFill>
            </a:endParaRPr>
          </a:p>
          <a:p>
            <a:pPr algn="just">
              <a:defRPr/>
            </a:pPr>
            <a:endParaRPr lang="en-GB" sz="2800" dirty="0">
              <a:solidFill>
                <a:srgbClr val="C00000"/>
              </a:solidFill>
            </a:endParaRPr>
          </a:p>
          <a:p>
            <a:pPr algn="just">
              <a:defRPr/>
            </a:pPr>
            <a:endParaRPr lang="en-GB" sz="2700" dirty="0">
              <a:solidFill>
                <a:srgbClr val="00B050"/>
              </a:solidFill>
            </a:endParaRPr>
          </a:p>
          <a:p>
            <a:pPr algn="just">
              <a:defRPr/>
            </a:pPr>
            <a:endParaRPr lang="en-US" sz="1800" dirty="0">
              <a:solidFill>
                <a:srgbClr val="00B050"/>
              </a:solidFill>
            </a:endParaRPr>
          </a:p>
          <a:p>
            <a:pPr algn="just">
              <a:defRPr/>
            </a:pP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67544" y="332656"/>
            <a:ext cx="6048672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it-IT" dirty="0" smtClean="0">
                <a:solidFill>
                  <a:schemeClr val="bg1">
                    <a:lumMod val="95000"/>
                  </a:schemeClr>
                </a:solidFill>
              </a:rPr>
              <a:t>Primjeri projekata</a:t>
            </a:r>
            <a:endParaRPr lang="it-IT" altLang="it-IT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Picture 2" descr="C:\Users\milenav\AppData\Local\Microsoft\Windows\Temporary Internet Files\Content.Outlook\ZUZQ1KWF\PieDiPagina_Loghi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339" y="4581128"/>
            <a:ext cx="572661" cy="58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7236296" y="116632"/>
            <a:ext cx="1512168" cy="923330"/>
          </a:xfrm>
          <a:prstGeom prst="rect">
            <a:avLst/>
          </a:prstGeom>
          <a:solidFill>
            <a:srgbClr val="09402A"/>
          </a:solidFill>
        </p:spPr>
        <p:txBody>
          <a:bodyPr wrap="square" rtlCol="0">
            <a:spAutoFit/>
          </a:bodyPr>
          <a:lstStyle/>
          <a:p>
            <a:endParaRPr lang="it-IT" dirty="0" smtClean="0">
              <a:solidFill>
                <a:srgbClr val="008000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977482" y="1551770"/>
            <a:ext cx="6768752" cy="501675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4000" b="1" dirty="0" smtClean="0">
                <a:solidFill>
                  <a:srgbClr val="00B050"/>
                </a:solidFill>
              </a:rPr>
              <a:t>Poljoprivrednik se ne mora prijaviti sam nego može razmisliti i o tome da se pridruži ostalim poljoprivrednicima ili zainteresiranima te da se zajedno prijave u svrhu postizanja zajedničkoga cilja.</a:t>
            </a:r>
            <a:endParaRPr lang="it-IT" altLang="it-IT" sz="4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1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Sottotitolo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4" name="Immagine 3" descr="BaseSlide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2" y="3696"/>
            <a:ext cx="9180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CasellaDiTesto 6"/>
          <p:cNvSpPr txBox="1">
            <a:spLocks noChangeArrowheads="1"/>
          </p:cNvSpPr>
          <p:nvPr/>
        </p:nvSpPr>
        <p:spPr bwMode="auto">
          <a:xfrm>
            <a:off x="685800" y="5857875"/>
            <a:ext cx="7356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>
                <a:solidFill>
                  <a:prstClr val="black"/>
                </a:solidFill>
              </a:rPr>
              <a:t>			</a:t>
            </a:r>
            <a:endParaRPr lang="it-IT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28" y="188640"/>
            <a:ext cx="1440160" cy="77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1299170"/>
            <a:ext cx="8229600" cy="501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en-GB" sz="1800" dirty="0" smtClean="0">
              <a:solidFill>
                <a:srgbClr val="00B050"/>
              </a:solidFill>
            </a:endParaRPr>
          </a:p>
          <a:p>
            <a:pPr algn="just">
              <a:defRPr/>
            </a:pPr>
            <a:endParaRPr lang="en-GB" sz="1800" dirty="0">
              <a:solidFill>
                <a:srgbClr val="00B050"/>
              </a:solidFill>
            </a:endParaRPr>
          </a:p>
          <a:p>
            <a:pPr algn="just">
              <a:defRPr/>
            </a:pPr>
            <a:endParaRPr lang="en-GB" sz="2800" dirty="0">
              <a:solidFill>
                <a:srgbClr val="C00000"/>
              </a:solidFill>
            </a:endParaRPr>
          </a:p>
          <a:p>
            <a:pPr algn="just">
              <a:defRPr/>
            </a:pPr>
            <a:endParaRPr lang="en-GB" sz="2700" dirty="0">
              <a:solidFill>
                <a:srgbClr val="00B050"/>
              </a:solidFill>
            </a:endParaRPr>
          </a:p>
          <a:p>
            <a:pPr algn="just">
              <a:defRPr/>
            </a:pPr>
            <a:endParaRPr lang="en-US" sz="1800" dirty="0">
              <a:solidFill>
                <a:srgbClr val="00B050"/>
              </a:solidFill>
            </a:endParaRPr>
          </a:p>
          <a:p>
            <a:pPr algn="just">
              <a:defRPr/>
            </a:pP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67544" y="332656"/>
            <a:ext cx="6048672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it-IT" dirty="0" smtClean="0">
                <a:solidFill>
                  <a:schemeClr val="bg1">
                    <a:lumMod val="95000"/>
                  </a:schemeClr>
                </a:solidFill>
              </a:rPr>
              <a:t>Primjeri projekata</a:t>
            </a:r>
            <a:endParaRPr lang="it-IT" altLang="it-IT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Picture 2" descr="C:\Users\milenav\AppData\Local\Microsoft\Windows\Temporary Internet Files\Content.Outlook\ZUZQ1KWF\PieDiPagina_Loghi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339" y="4581128"/>
            <a:ext cx="572661" cy="58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7236296" y="116632"/>
            <a:ext cx="1512168" cy="923330"/>
          </a:xfrm>
          <a:prstGeom prst="rect">
            <a:avLst/>
          </a:prstGeom>
          <a:solidFill>
            <a:srgbClr val="09402A"/>
          </a:solidFill>
        </p:spPr>
        <p:txBody>
          <a:bodyPr wrap="square" rtlCol="0">
            <a:spAutoFit/>
          </a:bodyPr>
          <a:lstStyle/>
          <a:p>
            <a:endParaRPr lang="it-IT" dirty="0" smtClean="0">
              <a:solidFill>
                <a:srgbClr val="008000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683568" y="2204864"/>
            <a:ext cx="6768752" cy="255454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4000" b="1" dirty="0" smtClean="0">
                <a:solidFill>
                  <a:srgbClr val="00B050"/>
                </a:solidFill>
              </a:rPr>
              <a:t>Neki primjeri pojedinih projekata financiranih u Italiji u prethodnom programskom razdoblju</a:t>
            </a:r>
            <a:r>
              <a:rPr lang="it-IT" sz="4000" b="1" dirty="0" smtClean="0">
                <a:solidFill>
                  <a:srgbClr val="00B050"/>
                </a:solidFill>
              </a:rPr>
              <a:t> 2007</a:t>
            </a:r>
            <a:r>
              <a:rPr lang="hr-HR" sz="4000" b="1" dirty="0" smtClean="0">
                <a:solidFill>
                  <a:srgbClr val="00B050"/>
                </a:solidFill>
              </a:rPr>
              <a:t> </a:t>
            </a:r>
            <a:r>
              <a:rPr lang="it-IT" sz="4000" b="1" dirty="0" smtClean="0">
                <a:solidFill>
                  <a:srgbClr val="00B050"/>
                </a:solidFill>
              </a:rPr>
              <a:t>–</a:t>
            </a:r>
            <a:r>
              <a:rPr lang="hr-HR" sz="4000" b="1" dirty="0" smtClean="0">
                <a:solidFill>
                  <a:srgbClr val="00B050"/>
                </a:solidFill>
              </a:rPr>
              <a:t> </a:t>
            </a:r>
            <a:r>
              <a:rPr lang="it-IT" sz="4000" b="1" dirty="0" smtClean="0">
                <a:solidFill>
                  <a:srgbClr val="00B050"/>
                </a:solidFill>
              </a:rPr>
              <a:t>2013</a:t>
            </a:r>
            <a:endParaRPr lang="it-IT" altLang="it-IT" sz="4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Sottotitolo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4" name="Immagine 3" descr="BaseSlide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CasellaDiTesto 6"/>
          <p:cNvSpPr txBox="1">
            <a:spLocks noChangeArrowheads="1"/>
          </p:cNvSpPr>
          <p:nvPr/>
        </p:nvSpPr>
        <p:spPr bwMode="auto">
          <a:xfrm>
            <a:off x="685800" y="5857875"/>
            <a:ext cx="7356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dirty="0">
                <a:solidFill>
                  <a:prstClr val="black"/>
                </a:solidFill>
              </a:rPr>
              <a:t>			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28" y="188640"/>
            <a:ext cx="1440160" cy="77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107504" y="1269042"/>
            <a:ext cx="6912768" cy="1114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400" b="1" dirty="0" smtClean="0">
                <a:solidFill>
                  <a:srgbClr val="00B050"/>
                </a:solidFill>
              </a:rPr>
              <a:t>1.</a:t>
            </a:r>
            <a:r>
              <a:rPr lang="hr-HR" sz="2400" b="1" dirty="0" smtClean="0">
                <a:solidFill>
                  <a:srgbClr val="00B050"/>
                </a:solidFill>
              </a:rPr>
              <a:t> Naziv projekta</a:t>
            </a:r>
            <a:r>
              <a:rPr lang="it-IT" sz="2400" dirty="0" smtClean="0"/>
              <a:t>: </a:t>
            </a:r>
            <a:r>
              <a:rPr lang="hr-HR" sz="2400" dirty="0" err="1" smtClean="0">
                <a:solidFill>
                  <a:schemeClr val="tx1"/>
                </a:solidFill>
              </a:rPr>
              <a:t>Agro</a:t>
            </a:r>
            <a:r>
              <a:rPr lang="hr-HR" sz="2400" dirty="0" smtClean="0">
                <a:solidFill>
                  <a:schemeClr val="tx1"/>
                </a:solidFill>
              </a:rPr>
              <a:t>-okolišni programi</a:t>
            </a:r>
            <a:endParaRPr lang="it-IT" sz="2400" dirty="0" smtClean="0">
              <a:solidFill>
                <a:schemeClr val="tx1"/>
              </a:solidFill>
            </a:endParaRPr>
          </a:p>
          <a:p>
            <a:pPr algn="just"/>
            <a:r>
              <a:rPr lang="hr-HR" sz="2000" b="1" dirty="0" smtClean="0">
                <a:solidFill>
                  <a:srgbClr val="00B050"/>
                </a:solidFill>
              </a:rPr>
              <a:t>Teritorijalni kontekst i regija</a:t>
            </a:r>
            <a:r>
              <a:rPr lang="it-IT" sz="2000" dirty="0" smtClean="0"/>
              <a:t>: </a:t>
            </a:r>
            <a:r>
              <a:rPr lang="hr-HR" sz="2000" b="1" dirty="0" smtClean="0"/>
              <a:t>Regija </a:t>
            </a:r>
            <a:r>
              <a:rPr lang="it-IT" sz="2000" b="1" dirty="0" smtClean="0"/>
              <a:t>March</a:t>
            </a:r>
            <a:r>
              <a:rPr lang="hr-HR" sz="2000" b="1" dirty="0" smtClean="0"/>
              <a:t>e</a:t>
            </a:r>
            <a:r>
              <a:rPr lang="it-IT" sz="2000" b="1" dirty="0" smtClean="0"/>
              <a:t> (</a:t>
            </a:r>
            <a:r>
              <a:rPr lang="it-IT" sz="2000" b="1" dirty="0" err="1" smtClean="0"/>
              <a:t>Valdaso</a:t>
            </a:r>
            <a:r>
              <a:rPr lang="it-IT" sz="2000" b="1" dirty="0" smtClean="0"/>
              <a:t>)</a:t>
            </a:r>
          </a:p>
          <a:p>
            <a:pPr algn="just"/>
            <a:endParaRPr lang="it-IT" sz="2000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79512" y="188640"/>
            <a:ext cx="5004048" cy="778098"/>
          </a:xfrm>
          <a:prstGeom prst="rect">
            <a:avLst/>
          </a:prstGeom>
        </p:spPr>
        <p:txBody>
          <a:bodyPr vert="horz" anchor="b">
            <a:normAutofit fontScale="85000" lnSpcReduction="20000"/>
          </a:bodyPr>
          <a:lstStyle>
            <a:defPPr>
              <a:defRPr lang="it-IT"/>
            </a:defPPr>
            <a:lvl1pPr>
              <a:spcBef>
                <a:spcPct val="0"/>
              </a:spcBef>
              <a:buNone/>
              <a:defRPr kumimoji="0" sz="3000" b="0" cap="small" baseline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«</a:t>
            </a:r>
            <a:r>
              <a:rPr lang="hr-HR" dirty="0" smtClean="0">
                <a:solidFill>
                  <a:schemeClr val="bg1">
                    <a:lumMod val="95000"/>
                  </a:schemeClr>
                </a:solidFill>
              </a:rPr>
              <a:t>Doprinos proizvodnji javnih dobara i/ili zaštiti okoliša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»</a:t>
            </a:r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138" y="1648985"/>
            <a:ext cx="2440083" cy="2374868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35495" y="2383720"/>
            <a:ext cx="60666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srgbClr val="00B050"/>
                </a:solidFill>
              </a:rPr>
              <a:t>Cilj</a:t>
            </a:r>
            <a:r>
              <a:rPr lang="it-IT" sz="2400" dirty="0" smtClean="0"/>
              <a:t>: </a:t>
            </a:r>
            <a:r>
              <a:rPr lang="hr-HR" sz="2200" dirty="0" smtClean="0"/>
              <a:t>Potpora poljoprivredniku u poduzimanju dodatnih intervencija za poboljšanje stanja biološke raznolikosti na širem području </a:t>
            </a:r>
            <a:r>
              <a:rPr lang="it-IT" sz="2200" dirty="0" smtClean="0"/>
              <a:t>(Natura </a:t>
            </a:r>
            <a:r>
              <a:rPr lang="it-IT" sz="2200" dirty="0"/>
              <a:t>2000), </a:t>
            </a:r>
            <a:r>
              <a:rPr lang="hr-HR" sz="2200" dirty="0" smtClean="0"/>
              <a:t>te u usvajanju održivih praksi u poljoprivredi</a:t>
            </a:r>
            <a:r>
              <a:rPr lang="it-IT" sz="2200" dirty="0" smtClean="0"/>
              <a:t>.</a:t>
            </a:r>
            <a:endParaRPr lang="it-IT" sz="2200" dirty="0"/>
          </a:p>
        </p:txBody>
      </p:sp>
      <p:pic>
        <p:nvPicPr>
          <p:cNvPr id="11" name="Picture 2" descr="C:\Users\milenav\Desktop\valdas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422" y="4568197"/>
            <a:ext cx="4070186" cy="212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milenav\Desktop\imagesCA7WZHC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27" y="4033323"/>
            <a:ext cx="2741814" cy="182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milenav\AppData\Local\Microsoft\Windows\Temporary Internet Files\Content.Outlook\ZUZQ1KWF\PieDiPagina_Loghi_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339" y="4581128"/>
            <a:ext cx="572661" cy="58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7236296" y="116632"/>
            <a:ext cx="1512168" cy="923330"/>
          </a:xfrm>
          <a:prstGeom prst="rect">
            <a:avLst/>
          </a:prstGeom>
          <a:solidFill>
            <a:srgbClr val="09402A"/>
          </a:solidFill>
        </p:spPr>
        <p:txBody>
          <a:bodyPr wrap="square" rtlCol="0">
            <a:spAutoFit/>
          </a:bodyPr>
          <a:lstStyle/>
          <a:p>
            <a:endParaRPr lang="it-IT" dirty="0" smtClean="0">
              <a:solidFill>
                <a:srgbClr val="008000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613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Sottotitolo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4" name="Immagine 3" descr="BaseSlide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CasellaDiTesto 6"/>
          <p:cNvSpPr txBox="1">
            <a:spLocks noChangeArrowheads="1"/>
          </p:cNvSpPr>
          <p:nvPr/>
        </p:nvSpPr>
        <p:spPr bwMode="auto">
          <a:xfrm>
            <a:off x="685800" y="5857875"/>
            <a:ext cx="7356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>
                <a:solidFill>
                  <a:prstClr val="black"/>
                </a:solidFill>
              </a:rPr>
              <a:t>			</a:t>
            </a:r>
            <a:endParaRPr lang="it-IT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28" y="188640"/>
            <a:ext cx="1440160" cy="77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216024" y="346646"/>
            <a:ext cx="5004048" cy="778098"/>
          </a:xfrm>
          <a:prstGeom prst="rect">
            <a:avLst/>
          </a:prstGeom>
        </p:spPr>
        <p:txBody>
          <a:bodyPr vert="horz" anchor="b">
            <a:normAutofit fontScale="85000" lnSpcReduction="20000"/>
          </a:bodyPr>
          <a:lstStyle>
            <a:defPPr>
              <a:defRPr lang="it-IT"/>
            </a:defPPr>
            <a:lvl1pPr>
              <a:spcBef>
                <a:spcPct val="0"/>
              </a:spcBef>
              <a:buNone/>
              <a:defRPr kumimoji="0" sz="3000" b="0" cap="small" baseline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«</a:t>
            </a:r>
            <a:r>
              <a:rPr lang="hr-HR" dirty="0">
                <a:solidFill>
                  <a:schemeClr val="bg1">
                    <a:lumMod val="95000"/>
                  </a:schemeClr>
                </a:solidFill>
              </a:rPr>
              <a:t>Doprinos proizvodnji javnih dobara i/ili zaštiti okoliša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»</a:t>
            </a:r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Picture 2" descr="C:\Users\milenav\AppData\Local\Microsoft\Windows\Temporary Internet Files\Content.Outlook\ZUZQ1KWF\PieDiPagina_Loghi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339" y="4581128"/>
            <a:ext cx="572661" cy="58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84785"/>
            <a:ext cx="220362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107504" y="1265272"/>
            <a:ext cx="698477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300" b="1" dirty="0" smtClean="0">
                <a:solidFill>
                  <a:srgbClr val="00B050"/>
                </a:solidFill>
              </a:rPr>
              <a:t>Postignuti rezultati</a:t>
            </a:r>
            <a:r>
              <a:rPr lang="it-IT" sz="2300" dirty="0" smtClean="0"/>
              <a:t>: </a:t>
            </a:r>
            <a:r>
              <a:rPr lang="hr-HR" sz="2300" dirty="0" smtClean="0"/>
              <a:t>kvalifikacija poljoprivrednih proizvoda</a:t>
            </a:r>
            <a:r>
              <a:rPr lang="it-IT" sz="2300" dirty="0" smtClean="0"/>
              <a:t> (</a:t>
            </a:r>
            <a:r>
              <a:rPr lang="hr-HR" sz="2300" dirty="0" smtClean="0"/>
              <a:t>žig za poljoprivrednike</a:t>
            </a:r>
            <a:r>
              <a:rPr lang="it-IT" sz="2300" dirty="0" smtClean="0"/>
              <a:t>) </a:t>
            </a:r>
            <a:r>
              <a:rPr lang="hr-HR" sz="2300" dirty="0" smtClean="0"/>
              <a:t>te veća kvaliteta </a:t>
            </a:r>
            <a:r>
              <a:rPr lang="it-IT" sz="2300" dirty="0" smtClean="0"/>
              <a:t>(</a:t>
            </a:r>
            <a:r>
              <a:rPr lang="hr-HR" sz="2300" dirty="0" smtClean="0"/>
              <a:t>prepoznata po žigu</a:t>
            </a:r>
            <a:r>
              <a:rPr lang="it-IT" sz="2300" dirty="0" smtClean="0"/>
              <a:t>)</a:t>
            </a:r>
            <a:endParaRPr lang="it-IT" sz="2300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131970" y="2924944"/>
            <a:ext cx="6528262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sz="2200" b="1" dirty="0" smtClean="0">
                <a:solidFill>
                  <a:srgbClr val="00B050"/>
                </a:solidFill>
              </a:rPr>
              <a:t>Naučene lekcije</a:t>
            </a:r>
            <a:r>
              <a:rPr lang="en-US" sz="2200" dirty="0" smtClean="0"/>
              <a:t>: </a:t>
            </a:r>
            <a:r>
              <a:rPr lang="hr-HR" sz="2200" dirty="0" smtClean="0">
                <a:solidFill>
                  <a:schemeClr val="tx1"/>
                </a:solidFill>
              </a:rPr>
              <a:t>Oblici upravljanja zemljištem koji su komercijalno atraktivni za poljoprivrednike imaju tendenciju povećati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hr-HR" sz="2200" dirty="0" smtClean="0">
                <a:solidFill>
                  <a:schemeClr val="tx1"/>
                </a:solidFill>
              </a:rPr>
              <a:t>oportunitetni trošak opskrbe javnim dobrima</a:t>
            </a:r>
            <a:r>
              <a:rPr lang="en-US" sz="2200" dirty="0" smtClean="0">
                <a:solidFill>
                  <a:schemeClr val="tx1"/>
                </a:solidFill>
              </a:rPr>
              <a:t>. 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hr-HR" sz="2200" dirty="0" smtClean="0">
                <a:solidFill>
                  <a:schemeClr val="tx1"/>
                </a:solidFill>
              </a:rPr>
              <a:t>Ovaj alat nudi priliku za prepoznavanje uloge koju poljoprivrednici imaju u očuvanju nekoliko prirodnih resursa</a:t>
            </a:r>
            <a:r>
              <a:rPr lang="en-US" sz="2200" dirty="0" smtClean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236296" y="116632"/>
            <a:ext cx="1512168" cy="923330"/>
          </a:xfrm>
          <a:prstGeom prst="rect">
            <a:avLst/>
          </a:prstGeom>
          <a:solidFill>
            <a:srgbClr val="09402A"/>
          </a:solidFill>
        </p:spPr>
        <p:txBody>
          <a:bodyPr wrap="square" rtlCol="0">
            <a:spAutoFit/>
          </a:bodyPr>
          <a:lstStyle/>
          <a:p>
            <a:endParaRPr lang="it-IT" dirty="0" smtClean="0">
              <a:solidFill>
                <a:srgbClr val="008000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318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Sottotitolo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4" name="Immagine 3" descr="BaseSlide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CasellaDiTesto 6"/>
          <p:cNvSpPr txBox="1">
            <a:spLocks noChangeArrowheads="1"/>
          </p:cNvSpPr>
          <p:nvPr/>
        </p:nvSpPr>
        <p:spPr bwMode="auto">
          <a:xfrm>
            <a:off x="685800" y="5857875"/>
            <a:ext cx="7356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>
                <a:solidFill>
                  <a:prstClr val="black"/>
                </a:solidFill>
              </a:rPr>
              <a:t>			</a:t>
            </a:r>
            <a:endParaRPr lang="it-IT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28" y="188640"/>
            <a:ext cx="1440160" cy="77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251520" y="1340768"/>
            <a:ext cx="8208912" cy="4873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hr-HR" sz="2800" dirty="0" smtClean="0">
                <a:solidFill>
                  <a:schemeClr val="tx1"/>
                </a:solidFill>
              </a:rPr>
              <a:t>Projekt predlaže novi integrirani pristup provodeći mjere programa ruralnog razvoja na način da se osigura suradnja između dionika i optimalno korištenje alata</a:t>
            </a:r>
            <a:r>
              <a:rPr lang="it-IT" sz="2800" dirty="0" smtClean="0">
                <a:solidFill>
                  <a:schemeClr val="tx1"/>
                </a:solidFill>
              </a:rPr>
              <a:t>. 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hr-HR" sz="2800" dirty="0" smtClean="0">
                <a:solidFill>
                  <a:schemeClr val="tx1"/>
                </a:solidFill>
              </a:rPr>
              <a:t>Značajniji utjecaj</a:t>
            </a:r>
            <a:r>
              <a:rPr lang="it-IT" sz="2800" dirty="0" smtClean="0">
                <a:solidFill>
                  <a:schemeClr val="tx1"/>
                </a:solidFill>
              </a:rPr>
              <a:t>: </a:t>
            </a:r>
            <a:r>
              <a:rPr lang="hr-HR" sz="2800" dirty="0" smtClean="0">
                <a:solidFill>
                  <a:schemeClr val="tx1"/>
                </a:solidFill>
              </a:rPr>
              <a:t>ne samo na prihod i biološku raznolikost nego i na očuvanje vodenih tokova i podzemnih voda te očuvanje krajobraza</a:t>
            </a:r>
            <a:r>
              <a:rPr lang="it-IT" sz="2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it-IT" sz="2800" b="1" dirty="0" smtClean="0">
              <a:solidFill>
                <a:srgbClr val="00B050"/>
              </a:solidFill>
            </a:endParaRPr>
          </a:p>
          <a:p>
            <a:pPr algn="just"/>
            <a:r>
              <a:rPr lang="hr-HR" sz="2800" b="1" dirty="0" smtClean="0">
                <a:solidFill>
                  <a:srgbClr val="00B050"/>
                </a:solidFill>
              </a:rPr>
              <a:t>Financirane mjere programa ruralnog razvoja</a:t>
            </a:r>
            <a:r>
              <a:rPr lang="it-IT" sz="2800" dirty="0" smtClean="0"/>
              <a:t>: </a:t>
            </a:r>
          </a:p>
          <a:p>
            <a:pPr algn="just">
              <a:buFontTx/>
              <a:buChar char="-"/>
            </a:pPr>
            <a:r>
              <a:rPr lang="hr-HR" sz="2800" dirty="0" smtClean="0">
                <a:solidFill>
                  <a:schemeClr val="tx1"/>
                </a:solidFill>
              </a:rPr>
              <a:t> Informacijske aktivnosti</a:t>
            </a:r>
            <a:endParaRPr lang="it-IT" sz="2800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hr-HR" sz="2800" dirty="0" smtClean="0">
                <a:solidFill>
                  <a:schemeClr val="tx1"/>
                </a:solidFill>
              </a:rPr>
              <a:t> Aktivnosti obuke na temu novih praksi</a:t>
            </a:r>
            <a:endParaRPr lang="it-IT" sz="2800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hr-HR" sz="2800" dirty="0" smtClean="0">
                <a:solidFill>
                  <a:schemeClr val="tx1"/>
                </a:solidFill>
              </a:rPr>
              <a:t> Izravna plaćanja za poljoprivrednike koji potpišu </a:t>
            </a:r>
            <a:r>
              <a:rPr lang="hr-HR" sz="2800" dirty="0" err="1" smtClean="0">
                <a:solidFill>
                  <a:schemeClr val="tx1"/>
                </a:solidFill>
              </a:rPr>
              <a:t>agro</a:t>
            </a:r>
            <a:r>
              <a:rPr lang="hr-HR" sz="2800" dirty="0" smtClean="0">
                <a:solidFill>
                  <a:schemeClr val="tx1"/>
                </a:solidFill>
              </a:rPr>
              <a:t>-okolišni ugovor </a:t>
            </a:r>
            <a:r>
              <a:rPr lang="it-IT" sz="2800" dirty="0" smtClean="0">
                <a:solidFill>
                  <a:schemeClr val="tx1"/>
                </a:solidFill>
              </a:rPr>
              <a:t>(</a:t>
            </a:r>
            <a:r>
              <a:rPr lang="hr-HR" sz="2800" dirty="0" smtClean="0">
                <a:solidFill>
                  <a:schemeClr val="tx1"/>
                </a:solidFill>
              </a:rPr>
              <a:t>na </a:t>
            </a:r>
            <a:r>
              <a:rPr lang="it-IT" sz="2800" dirty="0" smtClean="0">
                <a:solidFill>
                  <a:schemeClr val="tx1"/>
                </a:solidFill>
              </a:rPr>
              <a:t>7 </a:t>
            </a:r>
            <a:r>
              <a:rPr lang="hr-HR" sz="2800" dirty="0" smtClean="0">
                <a:solidFill>
                  <a:schemeClr val="tx1"/>
                </a:solidFill>
              </a:rPr>
              <a:t>godina</a:t>
            </a:r>
            <a:r>
              <a:rPr lang="it-IT" sz="2800" dirty="0" smtClean="0">
                <a:solidFill>
                  <a:schemeClr val="tx1"/>
                </a:solidFill>
              </a:rPr>
              <a:t>)</a:t>
            </a:r>
          </a:p>
          <a:p>
            <a:pPr algn="just">
              <a:buFontTx/>
              <a:buChar char="-"/>
            </a:pPr>
            <a:endParaRPr lang="it-IT" sz="2800" dirty="0" smtClean="0"/>
          </a:p>
        </p:txBody>
      </p:sp>
      <p:pic>
        <p:nvPicPr>
          <p:cNvPr id="8" name="Picture 2" descr="C:\Users\milenav\AppData\Local\Microsoft\Windows\Temporary Internet Files\Content.Outlook\ZUZQ1KWF\PieDiPagina_Loghi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339" y="4581128"/>
            <a:ext cx="572661" cy="58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216024" y="188640"/>
            <a:ext cx="5004048" cy="778098"/>
          </a:xfrm>
          <a:prstGeom prst="rect">
            <a:avLst/>
          </a:prstGeom>
        </p:spPr>
        <p:txBody>
          <a:bodyPr vert="horz" anchor="b">
            <a:normAutofit fontScale="85000" lnSpcReduction="20000"/>
          </a:bodyPr>
          <a:lstStyle>
            <a:defPPr>
              <a:defRPr lang="it-IT"/>
            </a:defPPr>
            <a:lvl1pPr>
              <a:spcBef>
                <a:spcPct val="0"/>
              </a:spcBef>
              <a:buNone/>
              <a:defRPr kumimoji="0" sz="3000" b="0" cap="small" baseline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«</a:t>
            </a:r>
            <a:r>
              <a:rPr lang="hr-HR" dirty="0">
                <a:solidFill>
                  <a:schemeClr val="bg1">
                    <a:lumMod val="95000"/>
                  </a:schemeClr>
                </a:solidFill>
              </a:rPr>
              <a:t>Doprinos proizvodnji javnih dobara i/ili zaštiti okoliša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»</a:t>
            </a:r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236296" y="116632"/>
            <a:ext cx="1512168" cy="923330"/>
          </a:xfrm>
          <a:prstGeom prst="rect">
            <a:avLst/>
          </a:prstGeom>
          <a:solidFill>
            <a:srgbClr val="09402A"/>
          </a:solidFill>
        </p:spPr>
        <p:txBody>
          <a:bodyPr wrap="square" rtlCol="0">
            <a:spAutoFit/>
          </a:bodyPr>
          <a:lstStyle/>
          <a:p>
            <a:endParaRPr lang="it-IT" dirty="0" smtClean="0">
              <a:solidFill>
                <a:srgbClr val="008000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351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Sottotitolo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4" name="Immagine 3" descr="BaseSlide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28" y="188640"/>
            <a:ext cx="1440160" cy="77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107503" y="1124744"/>
            <a:ext cx="8463835" cy="17281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600" b="1" dirty="0" smtClean="0">
                <a:solidFill>
                  <a:srgbClr val="00B050"/>
                </a:solidFill>
              </a:rPr>
              <a:t>2.</a:t>
            </a:r>
            <a:r>
              <a:rPr lang="hr-HR" sz="2600" b="1" dirty="0" smtClean="0">
                <a:solidFill>
                  <a:srgbClr val="00B050"/>
                </a:solidFill>
              </a:rPr>
              <a:t> Naziv projekta</a:t>
            </a:r>
            <a:r>
              <a:rPr lang="it-IT" sz="2600" dirty="0" smtClean="0"/>
              <a:t>: </a:t>
            </a:r>
            <a:r>
              <a:rPr lang="it-IT" sz="2600" dirty="0">
                <a:solidFill>
                  <a:schemeClr val="tx1"/>
                </a:solidFill>
              </a:rPr>
              <a:t>NOVOROD </a:t>
            </a:r>
            <a:r>
              <a:rPr lang="it-IT" sz="2600" dirty="0" smtClean="0">
                <a:solidFill>
                  <a:schemeClr val="tx1"/>
                </a:solidFill>
              </a:rPr>
              <a:t>–</a:t>
            </a:r>
            <a:r>
              <a:rPr lang="hr-HR" sz="2600" dirty="0" smtClean="0">
                <a:solidFill>
                  <a:schemeClr val="tx1"/>
                </a:solidFill>
              </a:rPr>
              <a:t> Nova tehnologija za poboljšanje konkurentnosti u sektoru mlijeka</a:t>
            </a:r>
            <a:endParaRPr lang="it-IT" sz="2600" dirty="0" smtClean="0">
              <a:solidFill>
                <a:schemeClr val="tx1"/>
              </a:solidFill>
            </a:endParaRPr>
          </a:p>
          <a:p>
            <a:pPr algn="just"/>
            <a:r>
              <a:rPr lang="hr-HR" sz="2200" b="1" dirty="0" smtClean="0">
                <a:solidFill>
                  <a:srgbClr val="00B050"/>
                </a:solidFill>
              </a:rPr>
              <a:t>Tema</a:t>
            </a:r>
            <a:r>
              <a:rPr lang="it-IT" sz="2200" b="1" dirty="0" smtClean="0">
                <a:solidFill>
                  <a:srgbClr val="00B050"/>
                </a:solidFill>
              </a:rPr>
              <a:t>: </a:t>
            </a:r>
            <a:r>
              <a:rPr lang="hr-HR" sz="2200" dirty="0" smtClean="0">
                <a:solidFill>
                  <a:schemeClr val="tx1"/>
                </a:solidFill>
              </a:rPr>
              <a:t>Ovaj projekt je razvilo partnerstvo između lokalnih proizvođača mlijeka i Sveučilišta</a:t>
            </a:r>
            <a:r>
              <a:rPr lang="en-US" sz="2200" dirty="0" smtClean="0">
                <a:solidFill>
                  <a:schemeClr val="tx1"/>
                </a:solidFill>
              </a:rPr>
              <a:t>. </a:t>
            </a:r>
            <a:r>
              <a:rPr lang="hr-HR" sz="2200" dirty="0" smtClean="0">
                <a:solidFill>
                  <a:schemeClr val="tx1"/>
                </a:solidFill>
              </a:rPr>
              <a:t>Cilj je inovativna proizvodnja sira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hr-HR" sz="2200" dirty="0" smtClean="0">
                <a:solidFill>
                  <a:schemeClr val="tx1"/>
                </a:solidFill>
              </a:rPr>
              <a:t>kojeg karakterizira visoka razina kvalitete.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395536" y="202630"/>
            <a:ext cx="4978896" cy="778098"/>
          </a:xfrm>
          <a:prstGeom prst="rect">
            <a:avLst/>
          </a:prstGeom>
        </p:spPr>
        <p:txBody>
          <a:bodyPr vert="horz" anchor="b">
            <a:normAutofit fontScale="85000" lnSpcReduction="20000"/>
          </a:bodyPr>
          <a:lstStyle>
            <a:defPPr>
              <a:defRPr lang="it-IT"/>
            </a:defPPr>
            <a:lvl1pPr>
              <a:spcBef>
                <a:spcPct val="0"/>
              </a:spcBef>
              <a:buNone/>
              <a:defRPr kumimoji="0" sz="3000" b="0" cap="small" baseline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«</a:t>
            </a:r>
            <a:r>
              <a:rPr lang="hr-HR" dirty="0" smtClean="0">
                <a:solidFill>
                  <a:schemeClr val="bg1">
                    <a:lumMod val="95000"/>
                  </a:schemeClr>
                </a:solidFill>
              </a:rPr>
              <a:t>promicanje konkurentnosti i inovacije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»</a:t>
            </a:r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 descr="C:\Users\milenav\AppData\Local\Microsoft\Windows\Temporary Internet Files\Content.Outlook\ZUZQ1KWF\italia21re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38" y="2420888"/>
            <a:ext cx="219347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e 1"/>
          <p:cNvSpPr/>
          <p:nvPr/>
        </p:nvSpPr>
        <p:spPr>
          <a:xfrm>
            <a:off x="7884368" y="3802132"/>
            <a:ext cx="72008" cy="1309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ttangolo 13"/>
          <p:cNvSpPr/>
          <p:nvPr/>
        </p:nvSpPr>
        <p:spPr>
          <a:xfrm>
            <a:off x="0" y="4959661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>
                <a:solidFill>
                  <a:srgbClr val="00B050"/>
                </a:solidFill>
              </a:rPr>
              <a:t>Cilj</a:t>
            </a:r>
            <a:r>
              <a:rPr lang="it-IT" sz="2000" b="1" dirty="0">
                <a:solidFill>
                  <a:srgbClr val="00B050"/>
                </a:solidFill>
              </a:rPr>
              <a:t>:</a:t>
            </a:r>
            <a:r>
              <a:rPr lang="it-IT" sz="2000" dirty="0" smtClean="0"/>
              <a:t> </a:t>
            </a:r>
            <a:r>
              <a:rPr lang="hr-HR" sz="2000" dirty="0" smtClean="0"/>
              <a:t>Dati više mogućnosti lokalnim poljoprivrednicima</a:t>
            </a:r>
            <a:r>
              <a:rPr lang="en-US" sz="2000" dirty="0" smtClean="0"/>
              <a:t>, </a:t>
            </a:r>
            <a:r>
              <a:rPr lang="hr-HR" sz="2000" dirty="0" smtClean="0"/>
              <a:t>sveučilišna istraživanja su proučavala novu vrstu sira proizvedenu od biljnog sirila </a:t>
            </a:r>
            <a:r>
              <a:rPr lang="en-US" sz="2000" dirty="0" smtClean="0"/>
              <a:t>(</a:t>
            </a:r>
            <a:r>
              <a:rPr lang="hr-HR" sz="2000" dirty="0" smtClean="0"/>
              <a:t>artičoka umjesto životinjskog sirila</a:t>
            </a:r>
            <a:r>
              <a:rPr lang="en-US" sz="2000" dirty="0" smtClean="0"/>
              <a:t>)</a:t>
            </a:r>
            <a:r>
              <a:rPr lang="it-IT" sz="2000" dirty="0" smtClean="0"/>
              <a:t>. </a:t>
            </a:r>
            <a:r>
              <a:rPr lang="hr-HR" sz="2000" dirty="0" smtClean="0"/>
              <a:t>Zbog ove značajke sir je bolje probavljiv</a:t>
            </a:r>
            <a:r>
              <a:rPr lang="hr-HR" sz="2000" dirty="0"/>
              <a:t> </a:t>
            </a:r>
            <a:r>
              <a:rPr lang="hr-HR" sz="2000" dirty="0" smtClean="0"/>
              <a:t>te je dobar za osobe netolerantne na laktozu</a:t>
            </a:r>
            <a:r>
              <a:rPr lang="it-IT" sz="2000" dirty="0" smtClean="0"/>
              <a:t>. </a:t>
            </a:r>
            <a:r>
              <a:rPr lang="hr-HR" sz="2000" dirty="0" smtClean="0"/>
              <a:t>Da bi se postigao ovaj rezultat, istraživači su koristili lokalne artičoke</a:t>
            </a:r>
            <a:r>
              <a:rPr lang="en-US" sz="2000" dirty="0" smtClean="0"/>
              <a:t>. </a:t>
            </a:r>
            <a:r>
              <a:rPr lang="hr-HR" sz="2000" dirty="0" smtClean="0"/>
              <a:t>Dakle</a:t>
            </a:r>
            <a:r>
              <a:rPr lang="en-US" sz="2000" dirty="0" smtClean="0"/>
              <a:t>, </a:t>
            </a:r>
            <a:r>
              <a:rPr lang="hr-HR" sz="2000" dirty="0" smtClean="0"/>
              <a:t>na lokalnoj razini</a:t>
            </a:r>
            <a:r>
              <a:rPr lang="en-US" sz="2000" dirty="0" smtClean="0"/>
              <a:t>, </a:t>
            </a:r>
            <a:r>
              <a:rPr lang="hr-HR" sz="2000" dirty="0" smtClean="0"/>
              <a:t>suradnja je ojačala vezu između lokalnih proizvođača</a:t>
            </a:r>
            <a:r>
              <a:rPr lang="en-US" sz="2000" dirty="0" smtClean="0"/>
              <a:t> (</a:t>
            </a:r>
            <a:r>
              <a:rPr lang="hr-HR" sz="2000" dirty="0" smtClean="0"/>
              <a:t>poljoprivrednika</a:t>
            </a:r>
            <a:r>
              <a:rPr lang="en-US" sz="2000" dirty="0" smtClean="0"/>
              <a:t>).   </a:t>
            </a:r>
          </a:p>
        </p:txBody>
      </p:sp>
      <p:pic>
        <p:nvPicPr>
          <p:cNvPr id="11" name="Picture 2" descr="C:\Users\milenav\AppData\Local\Microsoft\Windows\Temporary Internet Files\Content.Outlook\ZUZQ1KWF\PieDiPagina_Loghi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339" y="4571088"/>
            <a:ext cx="572661" cy="58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107504" y="2780928"/>
            <a:ext cx="63976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>
                <a:solidFill>
                  <a:srgbClr val="00B050"/>
                </a:solidFill>
              </a:rPr>
              <a:t>Teritorijalni kontekst i regija</a:t>
            </a:r>
            <a:r>
              <a:rPr lang="it-IT" sz="2000" b="1" dirty="0">
                <a:solidFill>
                  <a:srgbClr val="00B050"/>
                </a:solidFill>
              </a:rPr>
              <a:t>:</a:t>
            </a:r>
            <a:r>
              <a:rPr lang="it-IT" sz="2000" dirty="0" smtClean="0"/>
              <a:t> </a:t>
            </a:r>
            <a:r>
              <a:rPr lang="hr-HR" sz="2000" dirty="0" smtClean="0"/>
              <a:t>Regija </a:t>
            </a:r>
            <a:r>
              <a:rPr lang="it-IT" sz="2000" dirty="0" smtClean="0"/>
              <a:t>Campania </a:t>
            </a:r>
            <a:r>
              <a:rPr lang="hr-HR" sz="2000" dirty="0" smtClean="0"/>
              <a:t>je poznata po proizvodnji sira</a:t>
            </a:r>
            <a:r>
              <a:rPr lang="it-IT" sz="2000" dirty="0" smtClean="0"/>
              <a:t> (</a:t>
            </a:r>
            <a:r>
              <a:rPr lang="hr-HR" sz="2000" dirty="0" smtClean="0"/>
              <a:t>kao što je</a:t>
            </a:r>
            <a:r>
              <a:rPr lang="it-IT" sz="2000" dirty="0" smtClean="0"/>
              <a:t> mozzarella, provolone, ..). </a:t>
            </a:r>
            <a:r>
              <a:rPr lang="hr-HR" sz="2000" dirty="0" smtClean="0"/>
              <a:t>Raznolika proizvodnja s velikim rasponom kvalitetnog sira konkurentan je čimbenik za poljoprivrednike, a tržište traži nove i probavljivije sireve</a:t>
            </a:r>
            <a:r>
              <a:rPr lang="en-US" sz="2000" dirty="0" smtClean="0"/>
              <a:t>. </a:t>
            </a:r>
            <a:r>
              <a:rPr lang="hr-HR" sz="2000" dirty="0" smtClean="0"/>
              <a:t>Poljoprivrednici uključeni u ovaj projekt nalaze se u planinama, a time i na područjima s težim uvjetima.</a:t>
            </a:r>
            <a:endParaRPr lang="it-IT" sz="20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7236296" y="116632"/>
            <a:ext cx="1512168" cy="923330"/>
          </a:xfrm>
          <a:prstGeom prst="rect">
            <a:avLst/>
          </a:prstGeom>
          <a:solidFill>
            <a:srgbClr val="09402A"/>
          </a:solidFill>
        </p:spPr>
        <p:txBody>
          <a:bodyPr wrap="square" rtlCol="0">
            <a:spAutoFit/>
          </a:bodyPr>
          <a:lstStyle/>
          <a:p>
            <a:endParaRPr lang="it-IT" dirty="0" smtClean="0">
              <a:solidFill>
                <a:srgbClr val="008000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129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1912</TotalTime>
  <Words>1966</Words>
  <Application>Microsoft Office PowerPoint</Application>
  <PresentationFormat>On-screen Show (4:3)</PresentationFormat>
  <Paragraphs>223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Schoolbook</vt:lpstr>
      <vt:lpstr>Courier New</vt:lpstr>
      <vt:lpstr>Wingdings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 Vagnozzi</dc:creator>
  <cp:lastModifiedBy>lucijak</cp:lastModifiedBy>
  <cp:revision>290</cp:revision>
  <dcterms:created xsi:type="dcterms:W3CDTF">2015-09-23T08:45:26Z</dcterms:created>
  <dcterms:modified xsi:type="dcterms:W3CDTF">2015-10-11T17:44:53Z</dcterms:modified>
</cp:coreProperties>
</file>