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65" r:id="rId4"/>
    <p:sldId id="267" r:id="rId5"/>
    <p:sldId id="268" r:id="rId6"/>
    <p:sldId id="274" r:id="rId7"/>
    <p:sldId id="272" r:id="rId8"/>
    <p:sldId id="269" r:id="rId9"/>
    <p:sldId id="259" r:id="rId10"/>
    <p:sldId id="334" r:id="rId11"/>
    <p:sldId id="336" r:id="rId12"/>
    <p:sldId id="276" r:id="rId13"/>
    <p:sldId id="278" r:id="rId14"/>
    <p:sldId id="266" r:id="rId15"/>
    <p:sldId id="279" r:id="rId16"/>
    <p:sldId id="337" r:id="rId17"/>
    <p:sldId id="280" r:id="rId18"/>
    <p:sldId id="284" r:id="rId19"/>
    <p:sldId id="283" r:id="rId20"/>
    <p:sldId id="338" r:id="rId21"/>
    <p:sldId id="324" r:id="rId22"/>
    <p:sldId id="325" r:id="rId23"/>
    <p:sldId id="326" r:id="rId24"/>
    <p:sldId id="327" r:id="rId25"/>
    <p:sldId id="328" r:id="rId26"/>
    <p:sldId id="332" r:id="rId27"/>
    <p:sldId id="333" r:id="rId28"/>
    <p:sldId id="323" r:id="rId29"/>
    <p:sldId id="287" r:id="rId30"/>
    <p:sldId id="260" r:id="rId31"/>
    <p:sldId id="261" r:id="rId32"/>
    <p:sldId id="262" r:id="rId33"/>
    <p:sldId id="263" r:id="rId34"/>
    <p:sldId id="288" r:id="rId35"/>
    <p:sldId id="289" r:id="rId36"/>
    <p:sldId id="302" r:id="rId37"/>
    <p:sldId id="303" r:id="rId38"/>
    <p:sldId id="340" r:id="rId39"/>
  </p:sldIdLst>
  <p:sldSz cx="9144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C259C3-C9C6-4FAB-9C99-CD2E117FCAD0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021476-543B-4C4F-804B-E840CA6A29E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00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55C935-8D14-4E2D-9934-7B809B41E9F1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38948-5A43-4A14-BF1E-2AF789AC0E2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72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25A91-BE01-42B6-9A82-C68D844A3467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ACF77-07FF-4226-9050-B123041E2F1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795F2D-28CB-4DB7-BDAA-BF32C3C1C0C7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7DC995-4B40-45CF-9E1D-4B4BCCBEA11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4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FD0AB7-48A7-471D-887F-F7D21D997938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80B5E-D4DC-4D8A-91F5-2F8EF4FE78E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63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BAB66E-22F1-426C-8C62-484A9C287E8A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9C7A4-45FF-43BD-9943-201058D1EA0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07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C16C9-EF96-4D36-8186-D75591BDEFF2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1A85C-E321-4767-A7E7-691C569DFC6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97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D1613-BCFC-4C45-9C47-4A998FE6A778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D9502-9D2B-4338-B3BC-AACAC18626C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82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DCFA7-2873-47A7-A429-A6ADF05E54AD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8A47CA-B9E0-4D42-BD5B-730764141FA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00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2A147-1BE7-408F-803B-D9FB321D2DEF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B6A9D5-154B-48F3-8B5B-2BC42183D39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51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hr-HR"/>
            </a:lvl1pPr>
          </a:lstStyle>
          <a:p>
            <a:pPr lvl="0"/>
            <a:endParaRPr lang="hr-H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F13F6-AC52-471F-A6D1-22948A26E9F3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94CD38-9088-44EA-A48D-37171524930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72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C1D1380-580F-4C54-B968-DCC2732436AC}" type="datetime1">
              <a:rPr lang="hr-HR"/>
              <a:pPr lvl="0"/>
              <a:t>2.3.2016.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2FB044-1B58-4669-B9D2-131D2BB38FCD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arkod.hr" TargetMode="External"/><Relationship Id="rId4" Type="http://schemas.openxmlformats.org/officeDocument/2006/relationships/hyperlink" Target="http://www.arkod.hr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5532" y="1124739"/>
            <a:ext cx="8496943" cy="1538880"/>
          </a:xfrm>
          <a:prstGeom prst="rect">
            <a:avLst/>
          </a:prstGeom>
          <a:solidFill>
            <a:srgbClr val="FFFFFF"/>
          </a:solidFill>
          <a:ln w="25402">
            <a:solidFill>
              <a:srgbClr val="9BBB59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0" cap="none" spc="0" baseline="0">
              <a:solidFill>
                <a:srgbClr val="000000"/>
              </a:solidFill>
              <a:uFillTx/>
              <a:latin typeface="Arial Black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Podnošenje Jedinstvenog zahtjeva  za 2015. godinu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	 </a:t>
            </a:r>
            <a:r>
              <a:rPr lang="hr-HR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Izravna potpora i IAKS mjere ruralnog razvoja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57" y="5517233"/>
            <a:ext cx="3584640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Informativna kampanja 2015.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1802" y="2919834"/>
            <a:ext cx="3456386" cy="230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 txBox="1"/>
          <p:nvPr/>
        </p:nvSpPr>
        <p:spPr>
          <a:xfrm>
            <a:off x="667886" y="1031424"/>
            <a:ext cx="7704853" cy="56323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VEĆINA PODATAKA JE UNAPRIJED POPUNJENA: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Osnovni podaci iz Upisnika poljoprivrednika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Podaci iz ARKOD sustava (evidencije poljoprivrednog zemljišta)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Podaci iz Jedinstvenog registra domaćih životinja (JRDŽ)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Podaci o područjima s težim uvjetima gospodarenja 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(Gorsko planinska područja, Područja sa značajnim prirodnim ograničenjima, Područja s posebnim ograničenjima)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Podaci iz registra Ekoloških proizvođača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Podaci iz registra Integrirane proizvodnje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NOVO!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Podaci  o 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Ekološki značajnim površinama (EZP)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Podaci o područjima s </a:t>
            </a:r>
            <a:r>
              <a:rPr lang="hr-H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nagibom,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Podaci o područjima 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travnjaka velike prirodne vrijednosti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Podaci o područjima </a:t>
            </a:r>
            <a:r>
              <a:rPr lang="hr-H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zaštite ptice kosca i leptira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Podaci o područjima 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ekstenzivnih voćnjaka i maslinika</a:t>
            </a:r>
            <a:endParaRPr lang="hr-HR" sz="1800" b="1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20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508107" y="517321"/>
            <a:ext cx="237596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77933C"/>
                </a:solidFill>
                <a:uFillTx/>
                <a:latin typeface="Calibri"/>
              </a:rPr>
              <a:t>PREDNOSTI AGRONETA</a:t>
            </a:r>
            <a:endParaRPr lang="hr-HR" sz="1800" b="0" i="0" u="none" strike="noStrike" kern="1200" cap="none" spc="0" baseline="0">
              <a:solidFill>
                <a:srgbClr val="77933C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 txBox="1"/>
          <p:nvPr/>
        </p:nvSpPr>
        <p:spPr>
          <a:xfrm>
            <a:off x="667886" y="1031424"/>
            <a:ext cx="7704853" cy="507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AGRONET  SADRŽI UPOZORENJA I SMANJUJE MOGUĆNOST GREŠKE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 može se završiti popunjavanje zahtjeva ako svi podaci nisu uneseni,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Ne može se zatražiti potpora ako nema osnovnih preduvjeta (npr. potpora za TUG može se tražiti samo na TUG područjima, za životinje vezano uz pasminu,…),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NOVO!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Površine poljoprivrednih parcela mogu se 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grafički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ucrtati,  a AGRONET prikazuje hektare ucrtane površine ,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Nakon popunjavanja kultura i aktivacije EZP elemenata Agronet 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upozorava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korisnika je li udovoljio propisanom kriteriju za Raznolikost usjeva/Ekološki značajna područja,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Upozorava 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korisnika na obveze Višestruke sukladnosti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20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508107" y="517321"/>
            <a:ext cx="237596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77933C"/>
                </a:solidFill>
                <a:uFillTx/>
                <a:latin typeface="Calibri"/>
              </a:rPr>
              <a:t>PREDNOSTI AGRONETA</a:t>
            </a:r>
            <a:endParaRPr lang="hr-HR" sz="1800" b="0" i="0" u="none" strike="noStrike" kern="1200" cap="none" spc="0" baseline="0">
              <a:solidFill>
                <a:srgbClr val="77933C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24547" y="908721"/>
            <a:ext cx="9468547" cy="584777"/>
          </a:xfrm>
          <a:prstGeom prst="rect">
            <a:avLst/>
          </a:prstGeom>
          <a:noFill/>
          <a:ln w="9528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UPOZORENJE !!!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korisniku na obveze višestruke sukladnosti/ekološki značajnih površina/raznolikosti usjeva 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498" y="1493498"/>
            <a:ext cx="8255002" cy="52879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6228179" y="404667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0636" y="1745534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285"/>
            <a:ext cx="9422425" cy="697074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pic>
        <p:nvPicPr>
          <p:cNvPr id="10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285"/>
            <a:ext cx="9422425" cy="697074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pic>
        <p:nvPicPr>
          <p:cNvPr id="11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009" y="0"/>
            <a:ext cx="9444426" cy="698703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12" name="TextBox 13"/>
          <p:cNvSpPr txBox="1"/>
          <p:nvPr/>
        </p:nvSpPr>
        <p:spPr>
          <a:xfrm>
            <a:off x="251524" y="1745534"/>
            <a:ext cx="8784979" cy="5047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Aktivni poljoprivrednik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1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aktivni poljoprivrednik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- čije je poljoprivredno gospodarstvo upisano u Upisnik poljoprivrednika, koji obavlja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poljoprivrednu aktivnost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a) proizvodnju, uzgoj ili sadnju poljoprivrednih proizvoda, uključujući žetvu, mužnju, uzgoj rasplodnih životinja i 	držanje stoke ili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b) održavanje poljoprivrednog zemljišta u stanju pogodnom za ispašu ili uzgoj bez pripremnih radnji koje izlaze iz 	okvira uobičajenih poljoprivrednih metoda i mehanizirane obrade.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aktivnim poljoprivrednikom </a:t>
            </a:r>
            <a:r>
              <a:rPr lang="hr-HR" sz="14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NE smatraju se</a:t>
            </a:r>
            <a:r>
              <a:rPr lang="hr-HR" sz="1400" b="0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fizičke ili pravne osobe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koje upravljaju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zračnim lukama, željezničkim poduzećima, vodoopskrbnim poduzećima, agencijama za nekretnine, trajnim sportskim i rekreativnim terenima, a koje su za prethodnu proizvodnu godinu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primile više od 5.000 eura izravnih plaćanja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u kunskoj protuvrijednosti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Iznimno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, navedene fizičke ili pravne osobe smatraju se aktivnim poljoprivrednikom ukoliko mogu dokazati: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a) da godišnji iznos izravnih plaćanja kojeg su primili u prethodnoj fiskalnoj godini iznosi minimalno 5% 	ukupnih primitaka koje su primili od nepoljoprivrednih djelatnosti ili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b) da najmanje 1/3 prihoda poljoprivrednika dolazi od poljoprivredne djelatnosti ili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	c) da im je poljoprivreda upisana kao glavna djelatnost u nadležnom registru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i to na način da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do 31.12.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godine u kojoj se podnosi zahtjev u Upisnik poljoprivrednika dostave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računovodstvene dokaze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o prihodima od poljoprivredne djelatnosti i ukupnih prihodima za prethodnu kalendarsku godinu te dokaz da je poljoprivreda upisana kao glavna djelatnost u registru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izvatkom/rješenjem iz trgovačkog ili obrtnog registra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954" y="1052739"/>
            <a:ext cx="8676458" cy="5688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6012161" y="33265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1" y="33265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A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8" y="908721"/>
            <a:ext cx="8957663" cy="504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1" y="39536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B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340766"/>
            <a:ext cx="8784979" cy="316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1" y="39536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B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8" y="1340766"/>
            <a:ext cx="8931237" cy="453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1" y="33265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B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175" y="1047746"/>
            <a:ext cx="8629650" cy="476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1" y="33265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5" y="1268757"/>
            <a:ext cx="8784979" cy="1938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Grafički prikaz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1" u="sng" strike="noStrike" kern="0" cap="none" spc="0" baseline="0">
              <a:solidFill>
                <a:srgbClr val="77933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za svaku Arkod parcelu može se vidjeti  ortofoto snimak,</a:t>
            </a:r>
          </a:p>
          <a:p>
            <a:pPr marL="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unutar Arkod parcele može se ucrtati dvije ili više parcela pod različitim kulturama</a:t>
            </a:r>
            <a:endParaRPr lang="hr-H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38" y="3068964"/>
            <a:ext cx="4419596" cy="362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8891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/>
          <p:nvPr/>
        </p:nvSpPr>
        <p:spPr>
          <a:xfrm>
            <a:off x="179386" y="3356990"/>
            <a:ext cx="8812209" cy="3168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Agronet-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zaštićena mrežna  (internetska) aplikacija za korisnika/poljoprivrednika: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-     Pregled podataka /posjeda iz Upisnika poljoprivrdnika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Pregled podataka iz ARKOD sustava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Pregled podataka iz JRDŽ-a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Popunjavanje Jedinstvenog zahtjeva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Pregled Odluka o ostvarivanju prava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800600" y="381003"/>
            <a:ext cx="4190996" cy="366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 pitchFamily="34"/>
                <a:cs typeface="Arial"/>
              </a:rPr>
              <a:t>LOGO</a:t>
            </a:r>
            <a:endParaRPr lang="en-US" sz="1800" b="0" i="0" u="none" strike="noStrike" kern="1200" cap="none" spc="0" baseline="0">
              <a:solidFill>
                <a:srgbClr val="77933C"/>
              </a:solidFill>
              <a:uFillTx/>
              <a:latin typeface="Calibri" pitchFamily="34"/>
              <a:cs typeface="Arial"/>
            </a:endParaRPr>
          </a:p>
        </p:txBody>
      </p:sp>
      <p:pic>
        <p:nvPicPr>
          <p:cNvPr id="5" name="Picture 5" descr="agronet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3604" y="1412775"/>
            <a:ext cx="6667503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1" y="33265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B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11" y="1700811"/>
            <a:ext cx="4656627" cy="405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28" y="2670048"/>
            <a:ext cx="6193532" cy="242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738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51" y="2715749"/>
            <a:ext cx="8217411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22510" y="5068729"/>
            <a:ext cx="4445291" cy="9477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31838" y="1514667"/>
            <a:ext cx="2180405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Zeleno plaćanje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764" y="0"/>
            <a:ext cx="9172574" cy="6858000"/>
          </a:xfrm>
          <a:prstGeom prst="rect">
            <a:avLst/>
          </a:prstGeom>
          <a:gradFill>
            <a:gsLst>
              <a:gs pos="0">
                <a:srgbClr val="EAF9D9"/>
              </a:gs>
              <a:gs pos="100000">
                <a:srgbClr val="C7FF7F"/>
              </a:gs>
            </a:gsLst>
            <a:lin ang="5040000"/>
          </a:gradFill>
          <a:ln w="9528">
            <a:solidFill>
              <a:srgbClr val="94C600"/>
            </a:solidFill>
            <a:prstDash val="solid"/>
            <a:miter/>
          </a:ln>
        </p:spPr>
      </p:pic>
      <p:sp>
        <p:nvSpPr>
          <p:cNvPr id="3" name="Rectangle 7"/>
          <p:cNvSpPr/>
          <p:nvPr/>
        </p:nvSpPr>
        <p:spPr>
          <a:xfrm>
            <a:off x="611184" y="1784351"/>
            <a:ext cx="2592388" cy="2762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Izuzeci obveza za „Zeleno plaćanje“</a:t>
            </a:r>
            <a:endParaRPr lang="hr-HR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cs typeface="Arial" pitchFamily="34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611184" y="2031997"/>
            <a:ext cx="7993063" cy="4603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Praksu vezanu uz raznolikost usjeva i ekološki značajne površine nisu dužna provoditi poljoprivredna gospodarstva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udovoljavaju uvjetima za izuzeće od provođenja 'zelenih praksi’: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529843"/>
            <a:ext cx="7534655" cy="36880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/>
          <p:nvPr/>
        </p:nvSpPr>
        <p:spPr>
          <a:xfrm>
            <a:off x="808036" y="2044698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6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8"/>
          <p:cNvSpPr/>
          <p:nvPr/>
        </p:nvSpPr>
        <p:spPr>
          <a:xfrm>
            <a:off x="395532" y="1052739"/>
            <a:ext cx="8568952" cy="513986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sng" strike="noStrike" kern="0" cap="none" spc="0" baseline="0">
                <a:solidFill>
                  <a:srgbClr val="3E925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</a:rPr>
              <a:t>Raznolikost usjeva</a:t>
            </a:r>
            <a:endParaRPr lang="hr-HR" sz="2000" b="0" i="0" u="sng" strike="noStrike" kern="0" cap="none" spc="0" baseline="0">
              <a:solidFill>
                <a:srgbClr val="3E9252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1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Ako PG ima: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između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 </a:t>
            </a: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10 i 30 hektara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obradivog zemljišta (oranice, staklenici i plastenici: kod 200 i 210 u ARKOD-u)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mora imati najmanje dvije različite vrste usjeva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površina glavnog usjeva ne smije prelaziti 75%  površine obradivog zemljišta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više od 30 hektara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obradivog zemljišta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mora imati najmanje 3 različite kulture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površina glavnog usjeva ne smije prelaziti 75% obradivog zemljišta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dvije glavne kulture zajedno ne smiju prelaziti 95%  površine obradivog zemljišta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1" i="0" u="none" strike="noStrike" kern="0" cap="none" spc="0" baseline="0">
              <a:solidFill>
                <a:srgbClr val="3E9252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obzir se uzima razdoblje uzgoja od 15. svibnja do 14. kolovoza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zimski i proljetni usjev smatraju se različitim usjevima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svaki hektar obradivog zemljišta može se prijaviti samo jednom u istoj godini podnošenja JZ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površina pod usjevom može obuhvaćati i obilježja krajobraza koja su dio prihvatljive površine</a:t>
            </a:r>
          </a:p>
          <a:p>
            <a:pPr marL="628650" marR="0" lvl="1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Usjevom se smatra: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	</a:t>
            </a:r>
            <a:r>
              <a:rPr lang="hr-HR" sz="1400" b="1" i="0" u="none" strike="noStrike" kern="0" cap="none" spc="0" baseline="0">
                <a:solidFill>
                  <a:srgbClr val="2C663A"/>
                </a:solidFill>
                <a:uFillTx/>
                <a:latin typeface="Calibri" pitchFamily="34"/>
              </a:rPr>
              <a:t>a) kultura bilo kojeg različitog roda prema botaničkoj klasifikaciji usjeva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2C663A"/>
                </a:solidFill>
                <a:uFillTx/>
                <a:latin typeface="Calibri" pitchFamily="34"/>
              </a:rPr>
              <a:t>	b) kultura bilo koje vrste iz porodica Brassicaceae, Solanaceae i Cucurbitaceae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2C663A"/>
                </a:solidFill>
                <a:uFillTx/>
                <a:latin typeface="Calibri" pitchFamily="34"/>
              </a:rPr>
              <a:t>	c) zemljište na ugaru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2C663A"/>
                </a:solidFill>
                <a:uFillTx/>
                <a:latin typeface="Calibri" pitchFamily="34"/>
              </a:rPr>
              <a:t>	d) trava ili druga travolika paša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0" cap="none" spc="0" baseline="0">
                <a:solidFill>
                  <a:srgbClr val="2C663A"/>
                </a:solidFill>
                <a:uFillTx/>
                <a:latin typeface="Calibri" pitchFamily="34"/>
              </a:rPr>
              <a:t>	e) miješani uzgoj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6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8702" y="1772820"/>
            <a:ext cx="8496943" cy="44886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own Arrow 6"/>
          <p:cNvSpPr/>
          <p:nvPr/>
        </p:nvSpPr>
        <p:spPr>
          <a:xfrm>
            <a:off x="7452323" y="1124739"/>
            <a:ext cx="288036" cy="504053"/>
          </a:xfrm>
          <a:custGeom>
            <a:avLst>
              <a:gd name="f0" fmla="val 1542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0636" y="1745534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208" y="-23372"/>
            <a:ext cx="9422425" cy="697074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10" name="TextBox 10"/>
          <p:cNvSpPr txBox="1"/>
          <p:nvPr/>
        </p:nvSpPr>
        <p:spPr>
          <a:xfrm>
            <a:off x="350526" y="2061341"/>
            <a:ext cx="8568952" cy="3939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</a:rPr>
              <a:t>Ekološki značajne površine (EZP)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sng" strike="noStrike" kern="0" cap="none" spc="0" baseline="0">
              <a:solidFill>
                <a:srgbClr val="77933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Ekološki značajna površina nalazi se na obradivom zemljištu, osim površina s kulturama kratkih ophodnji.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U slučajevima obilježja krajolika i rubnih pojaseva duž vodotoka ekološki značajna površina može se nalaziti uz obradivo zemljište prijavljeno za potporu.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Ako PG ima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više od 15 hektara obradivog zemljišta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,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najmanje 5% obradivog zemljišta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na gospodarstvu treba prijaviti i održavati 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kao ekološki značajne površine (EZP)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Poljoprivrednik može prijaviti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istu površinu ili obilježje krajobraza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samo jednom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u jednoj godini podnošenja jedinstvenog zahtjeva.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0636" y="1745534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208" y="-23372"/>
            <a:ext cx="9422425" cy="697074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10" name="TextBox 10"/>
          <p:cNvSpPr txBox="1"/>
          <p:nvPr/>
        </p:nvSpPr>
        <p:spPr>
          <a:xfrm>
            <a:off x="170636" y="1623471"/>
            <a:ext cx="8568952" cy="474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3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120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</a:rPr>
              <a:t>EZP stabilni elementi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obilježja krajobraza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Živica 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Pojedinačno stablo 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Drvored 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Šumarak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Lokva (jezerce) 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Jarak </a:t>
            </a:r>
          </a:p>
          <a:p>
            <a:pPr marL="1085850" marR="0" lvl="2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Suhozid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kulture kratkih ophodnji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zaštitni pojasevi uz šume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zaštitni pojasevi uz vodotoke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2857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3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120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</a:rPr>
              <a:t>EZP promjenjivi elementi </a:t>
            </a:r>
            <a:r>
              <a:rPr lang="hr-HR" sz="16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</a:rPr>
              <a:t>koji se mogu mijenjati svake godine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Postrni usjevi ili usjevi za zelenu gnojidbu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Površine s usjevima koji vežu dušik (fiksatori dušika)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Ugar (zemljište na ugaru postaje stabilni element ako 3 godine ostane na istom mjestu)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84" y="1481328"/>
            <a:ext cx="5754620" cy="482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1792224"/>
            <a:ext cx="8302752" cy="50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/>
          <p:cNvSpPr/>
          <p:nvPr/>
        </p:nvSpPr>
        <p:spPr>
          <a:xfrm>
            <a:off x="683568" y="1109295"/>
            <a:ext cx="6912772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sng" strike="noStrike" kern="0" cap="none" spc="0" baseline="0">
                <a:solidFill>
                  <a:srgbClr val="3E925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</a:rPr>
              <a:t>Tablica s koeficijentima za ekološki značajne površine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56179" y="332658"/>
            <a:ext cx="216024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77933C"/>
                </a:solidFill>
                <a:uFillTx/>
                <a:latin typeface="Calibri"/>
              </a:rPr>
              <a:t>UPOZORENJA</a:t>
            </a:r>
            <a:endParaRPr lang="hr-HR" sz="1800" b="0" i="0" u="none" strike="noStrike" kern="1200" cap="none" spc="0" baseline="0">
              <a:solidFill>
                <a:srgbClr val="77933C"/>
              </a:solidFill>
              <a:uFillTx/>
              <a:latin typeface="Calibri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34" y="1696147"/>
            <a:ext cx="7962832" cy="48291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539550" y="1124739"/>
            <a:ext cx="8136907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Nakon popunjavanja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Lista B, klikom na gumb</a:t>
            </a: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18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IZRAČUNAJ 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aplikacija izračunava udovoljava li korisnik uvjetima ekološki značajnih područja i raznolikosti usjeva: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0636" y="1745534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285"/>
            <a:ext cx="9422425" cy="697074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pic>
        <p:nvPicPr>
          <p:cNvPr id="10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285"/>
            <a:ext cx="9422425" cy="697074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pic>
        <p:nvPicPr>
          <p:cNvPr id="11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009" y="0"/>
            <a:ext cx="9444426" cy="698703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12" name="TextBox 14"/>
          <p:cNvSpPr txBox="1"/>
          <p:nvPr/>
        </p:nvSpPr>
        <p:spPr>
          <a:xfrm>
            <a:off x="6372197" y="1124739"/>
            <a:ext cx="289782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92D05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LIST B/IZRAVNA PLAĆANJA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595" y="1745534"/>
            <a:ext cx="6315075" cy="453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9783" y="-179835"/>
            <a:ext cx="9383783" cy="7037835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7" y="1584956"/>
            <a:ext cx="8144259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51919" y="764703"/>
            <a:ext cx="4536502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Potpore na Jedinstvenom zahtjevu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945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945" y="1970093"/>
            <a:ext cx="8748467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5940152" y="404667"/>
            <a:ext cx="314008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>
                <a:solidFill>
                  <a:srgbClr val="92D05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LIST B/IZRAVNA PLAĆANJA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77933C"/>
              </a:solidFill>
              <a:uFillTx/>
              <a:latin typeface="Calibri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10957" y="1326958"/>
            <a:ext cx="4089580" cy="400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1" u="sng" strike="noStrike" kern="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D) Program za male poljoprivrednike</a:t>
            </a:r>
            <a:endParaRPr lang="hr-HR" sz="2000" b="1" i="1" u="sng" strike="noStrike" kern="0" cap="none" spc="0" baseline="0">
              <a:solidFill>
                <a:srgbClr val="77933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631" y="1290821"/>
            <a:ext cx="6993559" cy="45144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84170" y="404667"/>
            <a:ext cx="273630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92D05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LIST B/DRŽAVNA POTPORA 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595" y="980730"/>
            <a:ext cx="6657929" cy="5820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4044" y="354339"/>
            <a:ext cx="415513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LIST B/IAKS MJERE RURALNOG RAZVOJA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631" y="1052739"/>
            <a:ext cx="5124453" cy="39243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6732242" y="404667"/>
            <a:ext cx="180019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C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3" y="5229197"/>
            <a:ext cx="8905871" cy="76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1179310"/>
            <a:ext cx="7481748" cy="2476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28179" y="332658"/>
            <a:ext cx="158417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LIST 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2738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96" y="1052739"/>
            <a:ext cx="8991596" cy="383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0025" y="5229197"/>
            <a:ext cx="8692450" cy="79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15" y="2481068"/>
            <a:ext cx="4303779" cy="281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164332"/>
            <a:ext cx="6918963" cy="478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likovni rezultat za POLJ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5856" y="3861044"/>
            <a:ext cx="3031327" cy="19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1619667" y="1844820"/>
            <a:ext cx="6552736" cy="1754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HVALA NA PAŽNJI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</a:rPr>
              <a:t>Detalje o Kampanji za potpore u 2015. možete naći i na </a:t>
            </a: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hlinkClick r:id="rId4"/>
              </a:rPr>
              <a:t>www.apprrr.hr</a:t>
            </a: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</a:rPr>
              <a:t>Pitanja možete uputiti na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</a:rPr>
              <a:t> </a:t>
            </a: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  <a:hlinkClick r:id="rId5"/>
              </a:rPr>
              <a:t>info@apprrr.hr</a:t>
            </a:r>
            <a:r>
              <a:rPr lang="hr-HR" sz="1800" b="1" i="0" u="none" strike="noStrike" kern="1200" cap="none" spc="0" baseline="0">
                <a:solidFill>
                  <a:srgbClr val="003300"/>
                </a:solidFill>
                <a:uFillTx/>
                <a:latin typeface="Calibri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77933C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/>
          <p:nvPr/>
        </p:nvSpPr>
        <p:spPr>
          <a:xfrm>
            <a:off x="179386" y="1125534"/>
            <a:ext cx="8812209" cy="5732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669900"/>
              </a:solidFill>
              <a:uFillTx/>
              <a:latin typeface="Calibri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</p:txBody>
      </p:sp>
      <p:sp>
        <p:nvSpPr>
          <p:cNvPr id="4" name="Rectangle 2"/>
          <p:cNvSpPr txBox="1"/>
          <p:nvPr/>
        </p:nvSpPr>
        <p:spPr>
          <a:xfrm>
            <a:off x="2268534" y="1225552"/>
            <a:ext cx="4824410" cy="9080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400" b="1" i="0" u="none" strike="noStrike" kern="1200" cap="none" spc="0" baseline="0">
                <a:solidFill>
                  <a:srgbClr val="0033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Calibri" pitchFamily="34"/>
                <a:ea typeface="宋体"/>
              </a:rPr>
              <a:t>Hvala na pažnji !</a:t>
            </a:r>
            <a:endParaRPr lang="hr-HR" sz="7200" b="1" i="0" u="none" strike="noStrike" kern="1200" cap="none" spc="0" baseline="0">
              <a:solidFill>
                <a:srgbClr val="003300"/>
              </a:solidFill>
              <a:effectLst>
                <a:outerShdw dist="38096" dir="2700000">
                  <a:srgbClr val="C0C0C0"/>
                </a:outerShdw>
              </a:effectLst>
              <a:uFillTx/>
              <a:latin typeface="Calibri" pitchFamily="34"/>
              <a:ea typeface="宋体"/>
            </a:endParaRPr>
          </a:p>
        </p:txBody>
      </p:sp>
      <p:sp>
        <p:nvSpPr>
          <p:cNvPr id="5" name="Text Box 16"/>
          <p:cNvSpPr txBox="1"/>
          <p:nvPr/>
        </p:nvSpPr>
        <p:spPr>
          <a:xfrm>
            <a:off x="395285" y="2011359"/>
            <a:ext cx="8012109" cy="6778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>
              <a:solidFill>
                <a:srgbClr val="003300"/>
              </a:solidFill>
              <a:uFillTx/>
              <a:latin typeface="Calibri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</a:endParaRPr>
          </a:p>
        </p:txBody>
      </p:sp>
      <p:pic>
        <p:nvPicPr>
          <p:cNvPr id="6" name="Picture 2" descr="C:\Users\sanja.krivanek\AppData\Local\Microsoft\Windows\Temporary Internet Files\Content.Outlook\P2BSKT7E\Image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908054"/>
            <a:ext cx="7704140" cy="544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386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24907" y="1854247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" y="2127507"/>
            <a:ext cx="5888736" cy="27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3" y="4767078"/>
            <a:ext cx="5913123" cy="371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/>
          <p:nvPr/>
        </p:nvSpPr>
        <p:spPr>
          <a:xfrm>
            <a:off x="901698" y="3843342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2" y="5035299"/>
            <a:ext cx="5913123" cy="1249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9515" y="1790258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20" y="1700784"/>
            <a:ext cx="7802876" cy="499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04251" y="1800545"/>
            <a:ext cx="2016224" cy="938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0636" y="1745534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5" y="1916829"/>
            <a:ext cx="7851651" cy="479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7"/>
          <p:cNvSpPr/>
          <p:nvPr/>
        </p:nvSpPr>
        <p:spPr>
          <a:xfrm>
            <a:off x="107506" y="1422065"/>
            <a:ext cx="8568952" cy="133882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Popunjavanje elektronički, putem AGRONET aplikacije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Internetska adresa Agencije za plaćanja – </a:t>
            </a:r>
            <a:r>
              <a:rPr lang="hr-HR" sz="1800" b="0" i="0" u="none" strike="noStrike" kern="1200" cap="none" spc="0" baseline="0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www.apprrr.hr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Prijava pomoću korisničkog imena i zaporke koje izdaje Agencija za plaćanja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05577" y="3212973"/>
            <a:ext cx="4480925" cy="2601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148062" y="404667"/>
            <a:ext cx="352839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NAČIN POPUNJAVANJA ZAHTJEVA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3372"/>
            <a:ext cx="9270022" cy="6858000"/>
          </a:xfrm>
          <a:prstGeom prst="rect">
            <a:avLst/>
          </a:prstGeom>
          <a:solidFill>
            <a:srgbClr val="CDE2B3"/>
          </a:solidFill>
          <a:ln w="12701">
            <a:solidFill>
              <a:srgbClr val="93C600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2411757" y="3933053"/>
            <a:ext cx="5112565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9645" y="5016956"/>
            <a:ext cx="669674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  <a:endParaRPr lang="hr-HR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70636" y="1745534"/>
            <a:ext cx="8928741" cy="43750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01723" y="3813176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5" y="1916829"/>
            <a:ext cx="7851651" cy="479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 descr="AP-templa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08520" y="-100199"/>
            <a:ext cx="9365668" cy="702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23523" y="1124739"/>
            <a:ext cx="8210882" cy="56323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Korisnik može sam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popuniti zahtjeva putem interneta, isprintati i dostaviti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Pomoć pri popunjavanju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jedinstvenog zahtjeva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Regionalni uredi Agencije za plaćanja, 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Savjetodavna služba i 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Hrvatska poljoprivredna agencija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Papirnata verzija zahtjeva 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- E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lektronički popunjen jedinstveni zahtjev s generiranim barkodom potrebno je ispisati/isprintati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Potpisivanje zahtjeva - 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z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ahtjev korisnik (nositelj gospodarstva ili odgovorna osoba) vlastoručno potpisuje.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Način dostave zahtjeva  - 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orisnik Zahtjev dostavlja poštom ili osobno 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Mjesto podnošenja zahtjeva-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Zahtjev se podnosi Agenciji za plaćanja u poljoprivredi, ribarstvu i ruralnom razvoju, putem Regionalnih ureda/ispostava u kojima je poljoprivredno gospodarstvo upisano u Upisnik poljoprivrednika.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220071" y="260649"/>
            <a:ext cx="374441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NAČIN POPUNJAVANJA ZAHTJEVA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 txBox="1"/>
          <p:nvPr/>
        </p:nvSpPr>
        <p:spPr>
          <a:xfrm>
            <a:off x="611559" y="1422065"/>
            <a:ext cx="7704853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VRIJEME PODNOŠENJA ZAHTJEVA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Zahtjev se podnosi do 15. svibnja 2015. godine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(iznimno do 9. lipnja 2015. uz smanjenje iznosa potpore!!!</a:t>
            </a:r>
            <a:endParaRPr lang="hr-HR" sz="20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1343</Words>
  <Application>Microsoft Office PowerPoint</Application>
  <PresentationFormat>Widescreen</PresentationFormat>
  <Paragraphs>423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宋体</vt:lpstr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Maja.kikerec</dc:creator>
  <cp:lastModifiedBy>Ivana</cp:lastModifiedBy>
  <cp:revision>3</cp:revision>
  <dcterms:created xsi:type="dcterms:W3CDTF">2015-03-11T13:36:29Z</dcterms:created>
  <dcterms:modified xsi:type="dcterms:W3CDTF">2016-03-02T10:44:44Z</dcterms:modified>
</cp:coreProperties>
</file>