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323" r:id="rId3"/>
    <p:sldId id="343" r:id="rId4"/>
    <p:sldId id="342" r:id="rId5"/>
    <p:sldId id="328" r:id="rId6"/>
    <p:sldId id="329" r:id="rId7"/>
    <p:sldId id="357" r:id="rId8"/>
    <p:sldId id="330" r:id="rId9"/>
    <p:sldId id="331" r:id="rId10"/>
    <p:sldId id="327" r:id="rId11"/>
    <p:sldId id="332" r:id="rId12"/>
    <p:sldId id="334" r:id="rId13"/>
    <p:sldId id="326" r:id="rId14"/>
    <p:sldId id="335" r:id="rId15"/>
    <p:sldId id="336" r:id="rId16"/>
    <p:sldId id="337" r:id="rId17"/>
    <p:sldId id="338" r:id="rId18"/>
    <p:sldId id="339" r:id="rId19"/>
    <p:sldId id="340" r:id="rId20"/>
    <p:sldId id="333" r:id="rId21"/>
    <p:sldId id="341" r:id="rId22"/>
    <p:sldId id="344" r:id="rId23"/>
    <p:sldId id="346" r:id="rId24"/>
    <p:sldId id="345" r:id="rId25"/>
    <p:sldId id="348" r:id="rId26"/>
    <p:sldId id="350" r:id="rId27"/>
    <p:sldId id="352" r:id="rId28"/>
    <p:sldId id="353" r:id="rId29"/>
    <p:sldId id="358" r:id="rId30"/>
    <p:sldId id="359" r:id="rId31"/>
    <p:sldId id="360" r:id="rId32"/>
    <p:sldId id="361" r:id="rId33"/>
    <p:sldId id="362" r:id="rId34"/>
    <p:sldId id="372" r:id="rId35"/>
    <p:sldId id="373" r:id="rId36"/>
    <p:sldId id="374" r:id="rId37"/>
    <p:sldId id="369" r:id="rId38"/>
    <p:sldId id="368" r:id="rId39"/>
    <p:sldId id="320" r:id="rId40"/>
    <p:sldId id="321" r:id="rId41"/>
    <p:sldId id="319" r:id="rId42"/>
    <p:sldId id="322" r:id="rId43"/>
    <p:sldId id="284" r:id="rId44"/>
    <p:sldId id="365" r:id="rId45"/>
    <p:sldId id="285" r:id="rId46"/>
    <p:sldId id="286" r:id="rId47"/>
    <p:sldId id="267" r:id="rId48"/>
    <p:sldId id="271" r:id="rId49"/>
    <p:sldId id="270" r:id="rId50"/>
    <p:sldId id="268" r:id="rId51"/>
    <p:sldId id="269" r:id="rId52"/>
    <p:sldId id="290" r:id="rId53"/>
    <p:sldId id="291" r:id="rId54"/>
    <p:sldId id="295" r:id="rId55"/>
    <p:sldId id="276" r:id="rId56"/>
    <p:sldId id="274" r:id="rId57"/>
    <p:sldId id="273" r:id="rId58"/>
    <p:sldId id="278" r:id="rId59"/>
    <p:sldId id="277" r:id="rId60"/>
    <p:sldId id="279" r:id="rId61"/>
    <p:sldId id="375" r:id="rId62"/>
    <p:sldId id="281" r:id="rId63"/>
    <p:sldId id="297" r:id="rId64"/>
    <p:sldId id="367" r:id="rId65"/>
    <p:sldId id="366" r:id="rId66"/>
    <p:sldId id="287" r:id="rId67"/>
    <p:sldId id="258" r:id="rId68"/>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326129-1797-4316-8983-90619527FD37}" type="datetimeFigureOut">
              <a:rPr lang="hr-HR" smtClean="0"/>
              <a:t>12.10.2015.</a:t>
            </a:fld>
            <a:endParaRPr lang="hr-HR"/>
          </a:p>
        </p:txBody>
      </p:sp>
      <p:sp>
        <p:nvSpPr>
          <p:cNvPr id="4" name="Rezervirano mjesto podnožj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6E9700-A324-4D0B-8567-6E9BA95F90D9}" type="slidenum">
              <a:rPr lang="hr-HR" smtClean="0"/>
              <a:t>‹#›</a:t>
            </a:fld>
            <a:endParaRPr lang="hr-HR"/>
          </a:p>
        </p:txBody>
      </p:sp>
    </p:spTree>
    <p:extLst>
      <p:ext uri="{BB962C8B-B14F-4D97-AF65-F5344CB8AC3E}">
        <p14:creationId xmlns:p14="http://schemas.microsoft.com/office/powerpoint/2010/main" val="4113417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B83F4E-676D-4483-809F-4642CD74709B}" type="datetimeFigureOut">
              <a:rPr lang="hr-HR" smtClean="0"/>
              <a:t>12.10.2015.</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09BB81-F736-4793-9D19-648A260B1DBD}" type="slidenum">
              <a:rPr lang="hr-HR" smtClean="0"/>
              <a:t>‹#›</a:t>
            </a:fld>
            <a:endParaRPr lang="hr-HR"/>
          </a:p>
        </p:txBody>
      </p:sp>
    </p:spTree>
    <p:extLst>
      <p:ext uri="{BB962C8B-B14F-4D97-AF65-F5344CB8AC3E}">
        <p14:creationId xmlns:p14="http://schemas.microsoft.com/office/powerpoint/2010/main" val="303272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1306 – horizontalna,</a:t>
            </a:r>
            <a:r>
              <a:rPr lang="hr-HR" baseline="0" dirty="0" smtClean="0"/>
              <a:t> </a:t>
            </a:r>
            <a:r>
              <a:rPr lang="hr-HR" dirty="0" err="1" smtClean="0"/>
              <a:t>CC</a:t>
            </a:r>
            <a:r>
              <a:rPr lang="hr-HR" dirty="0" smtClean="0"/>
              <a:t>, financiranje, provedba,</a:t>
            </a:r>
            <a:r>
              <a:rPr lang="hr-HR" baseline="0" dirty="0" smtClean="0"/>
              <a:t> praćenje fonda</a:t>
            </a:r>
            <a:endParaRPr lang="hr-HR" dirty="0" smtClean="0"/>
          </a:p>
          <a:p>
            <a:r>
              <a:rPr lang="hr-HR" dirty="0" smtClean="0"/>
              <a:t>1307 – aktivni</a:t>
            </a:r>
            <a:r>
              <a:rPr lang="hr-HR" baseline="0" dirty="0" smtClean="0"/>
              <a:t> poljoprivrednik </a:t>
            </a:r>
            <a:r>
              <a:rPr lang="hr-HR" baseline="0" dirty="0" err="1" smtClean="0"/>
              <a:t>čl</a:t>
            </a:r>
            <a:r>
              <a:rPr lang="hr-HR" baseline="0" dirty="0" smtClean="0"/>
              <a:t> 28 Zakona, </a:t>
            </a:r>
            <a:r>
              <a:rPr lang="hr-HR" baseline="0" dirty="0" err="1" smtClean="0"/>
              <a:t>čl</a:t>
            </a:r>
            <a:r>
              <a:rPr lang="hr-HR" baseline="0" dirty="0" smtClean="0"/>
              <a:t> 14 Pravilnika,  poljoprivredna aktivnost, održavanje zemljišta u stanju pogodnom za ispašu ili uzgoj </a:t>
            </a:r>
            <a:r>
              <a:rPr lang="hr-HR" baseline="0" dirty="0" err="1" smtClean="0"/>
              <a:t>čl</a:t>
            </a:r>
            <a:r>
              <a:rPr lang="hr-HR" baseline="0" dirty="0" smtClean="0"/>
              <a:t> 15 Pravilnika</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3</a:t>
            </a:fld>
            <a:endParaRPr lang="hr-HR"/>
          </a:p>
        </p:txBody>
      </p:sp>
    </p:spTree>
    <p:extLst>
      <p:ext uri="{BB962C8B-B14F-4D97-AF65-F5344CB8AC3E}">
        <p14:creationId xmlns:p14="http://schemas.microsoft.com/office/powerpoint/2010/main" val="10675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51</a:t>
            </a:fld>
            <a:endParaRPr lang="hr-HR"/>
          </a:p>
        </p:txBody>
      </p:sp>
    </p:spTree>
    <p:extLst>
      <p:ext uri="{BB962C8B-B14F-4D97-AF65-F5344CB8AC3E}">
        <p14:creationId xmlns:p14="http://schemas.microsoft.com/office/powerpoint/2010/main" val="335890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K3 - samo </a:t>
            </a:r>
            <a:r>
              <a:rPr lang="hr-HR" dirty="0" err="1" smtClean="0"/>
              <a:t>JLS</a:t>
            </a:r>
            <a:r>
              <a:rPr lang="hr-HR" dirty="0" smtClean="0"/>
              <a:t> koje graniče s </a:t>
            </a:r>
            <a:r>
              <a:rPr lang="hr-HR" dirty="0" err="1" smtClean="0"/>
              <a:t>JLS</a:t>
            </a:r>
            <a:r>
              <a:rPr lang="hr-HR" dirty="0" smtClean="0"/>
              <a:t> koja je definirana</a:t>
            </a:r>
            <a:r>
              <a:rPr lang="hr-HR" baseline="0" dirty="0" smtClean="0"/>
              <a:t> kroz</a:t>
            </a:r>
            <a:r>
              <a:rPr lang="hr-HR" dirty="0" smtClean="0"/>
              <a:t> K1 ili K2, vertikalna raščlanjenost</a:t>
            </a:r>
            <a:r>
              <a:rPr lang="hr-HR" baseline="0" dirty="0" smtClean="0"/>
              <a:t> je </a:t>
            </a:r>
            <a:r>
              <a:rPr lang="vi-VN" baseline="0" dirty="0" smtClean="0"/>
              <a:t>je visinsk</a:t>
            </a:r>
            <a:r>
              <a:rPr lang="hr-HR" baseline="0" dirty="0" smtClean="0"/>
              <a:t>a</a:t>
            </a:r>
            <a:r>
              <a:rPr lang="vi-VN" baseline="0" dirty="0" smtClean="0"/>
              <a:t> razlikom najviše i najniže točke</a:t>
            </a:r>
            <a:r>
              <a:rPr lang="hr-HR" baseline="0" dirty="0" smtClean="0"/>
              <a:t>, uzeto iz obzira ako je više od 500 m</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10</a:t>
            </a:fld>
            <a:endParaRPr lang="hr-HR"/>
          </a:p>
        </p:txBody>
      </p:sp>
    </p:spTree>
    <p:extLst>
      <p:ext uri="{BB962C8B-B14F-4D97-AF65-F5344CB8AC3E}">
        <p14:creationId xmlns:p14="http://schemas.microsoft.com/office/powerpoint/2010/main" val="24876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Svi kriteriji imaju propisani prag i definiciju</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12</a:t>
            </a:fld>
            <a:endParaRPr lang="hr-HR"/>
          </a:p>
        </p:txBody>
      </p:sp>
    </p:spTree>
    <p:extLst>
      <p:ext uri="{BB962C8B-B14F-4D97-AF65-F5344CB8AC3E}">
        <p14:creationId xmlns:p14="http://schemas.microsoft.com/office/powerpoint/2010/main" val="119634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The above requirement also applies to areas facing specific constraints which are delimited by combination of criteria as referred in Article 32(4). In both delimitation cases fine-tuning is compulsory. </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solidFill>
                  <a:prstClr val="black"/>
                </a:solidFill>
              </a:rPr>
              <a:pPr/>
              <a:t>14</a:t>
            </a:fld>
            <a:endParaRPr lang="hr-HR">
              <a:solidFill>
                <a:prstClr val="black"/>
              </a:solidFill>
            </a:endParaRPr>
          </a:p>
        </p:txBody>
      </p:sp>
    </p:spTree>
    <p:extLst>
      <p:ext uri="{BB962C8B-B14F-4D97-AF65-F5344CB8AC3E}">
        <p14:creationId xmlns:p14="http://schemas.microsoft.com/office/powerpoint/2010/main" val="324773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Standard </a:t>
            </a:r>
            <a:r>
              <a:rPr lang="hr-HR" dirty="0" err="1" smtClean="0"/>
              <a:t>output</a:t>
            </a:r>
            <a:r>
              <a:rPr lang="hr-HR" baseline="0" dirty="0" smtClean="0"/>
              <a:t> – </a:t>
            </a:r>
            <a:r>
              <a:rPr lang="vi-VN" baseline="0" dirty="0" smtClean="0"/>
              <a:t>Standardni ekonomski rezultat </a:t>
            </a:r>
            <a:r>
              <a:rPr lang="hr-HR" baseline="0" dirty="0" smtClean="0"/>
              <a:t>-</a:t>
            </a:r>
            <a:r>
              <a:rPr lang="vi-VN" baseline="0" dirty="0" smtClean="0"/>
              <a:t> novčan</a:t>
            </a:r>
            <a:r>
              <a:rPr lang="hr-HR" baseline="0" dirty="0" smtClean="0"/>
              <a:t>a</a:t>
            </a:r>
            <a:r>
              <a:rPr lang="vi-VN" baseline="0" dirty="0" smtClean="0"/>
              <a:t> vrijednost proizvodnje poljoprivrednog proizvoda izraženu u proizvođačkim cijenama na vratima gospodarstva koja uključuje prodaju, potrošnju na gospodarstvu, potrošnju u kućanstvu, promjene u zalihama glavnih proizvoda i nusproizvoda biljne i stočarske proizvodnje</a:t>
            </a:r>
            <a:r>
              <a:rPr lang="hr-HR" baseline="0" dirty="0" smtClean="0"/>
              <a:t>, </a:t>
            </a:r>
            <a:r>
              <a:rPr lang="vi-VN" baseline="0" dirty="0" smtClean="0"/>
              <a:t> </a:t>
            </a:r>
            <a:r>
              <a:rPr lang="hr-HR" baseline="0" dirty="0" smtClean="0"/>
              <a:t>isključena su </a:t>
            </a:r>
            <a:r>
              <a:rPr lang="vi-VN" baseline="0" dirty="0" smtClean="0"/>
              <a:t>izravna plaćanja, porez na dodanu vrijednost i ostal</a:t>
            </a:r>
            <a:r>
              <a:rPr lang="hr-HR" baseline="0" dirty="0" smtClean="0"/>
              <a:t>i</a:t>
            </a:r>
            <a:r>
              <a:rPr lang="vi-VN" baseline="0" dirty="0" smtClean="0"/>
              <a:t> porez</a:t>
            </a:r>
            <a:r>
              <a:rPr lang="hr-HR" baseline="0" dirty="0" smtClean="0"/>
              <a:t>i</a:t>
            </a:r>
            <a:r>
              <a:rPr lang="vi-VN" baseline="0" dirty="0" smtClean="0"/>
              <a:t>.</a:t>
            </a:r>
          </a:p>
          <a:p>
            <a:r>
              <a:rPr lang="vi-VN" baseline="0" dirty="0" smtClean="0"/>
              <a:t> </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15</a:t>
            </a:fld>
            <a:endParaRPr lang="hr-HR"/>
          </a:p>
        </p:txBody>
      </p:sp>
    </p:spTree>
    <p:extLst>
      <p:ext uri="{BB962C8B-B14F-4D97-AF65-F5344CB8AC3E}">
        <p14:creationId xmlns:p14="http://schemas.microsoft.com/office/powerpoint/2010/main" val="396221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224 </a:t>
            </a:r>
            <a:r>
              <a:rPr lang="hr-HR" dirty="0" err="1" smtClean="0"/>
              <a:t>JLS</a:t>
            </a:r>
            <a:r>
              <a:rPr lang="hr-HR" dirty="0" smtClean="0"/>
              <a:t>, 42% teritorija RH</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16</a:t>
            </a:fld>
            <a:endParaRPr lang="hr-HR"/>
          </a:p>
        </p:txBody>
      </p:sp>
    </p:spTree>
    <p:extLst>
      <p:ext uri="{BB962C8B-B14F-4D97-AF65-F5344CB8AC3E}">
        <p14:creationId xmlns:p14="http://schemas.microsoft.com/office/powerpoint/2010/main" val="337246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22</a:t>
            </a:fld>
            <a:endParaRPr lang="hr-HR"/>
          </a:p>
        </p:txBody>
      </p:sp>
    </p:spTree>
    <p:extLst>
      <p:ext uri="{BB962C8B-B14F-4D97-AF65-F5344CB8AC3E}">
        <p14:creationId xmlns:p14="http://schemas.microsoft.com/office/powerpoint/2010/main" val="207699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Bruto marža – doprinos pokrića, iznos koji ostaje</a:t>
            </a:r>
            <a:r>
              <a:rPr lang="hr-HR" baseline="0" dirty="0" smtClean="0"/>
              <a:t> nakon što se od ostvarenog prihoda oduzmu varijabilni troškovi (promjenjivi ovisno o obujmu proizvodnje)</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25</a:t>
            </a:fld>
            <a:endParaRPr lang="hr-HR"/>
          </a:p>
        </p:txBody>
      </p:sp>
    </p:spTree>
    <p:extLst>
      <p:ext uri="{BB962C8B-B14F-4D97-AF65-F5344CB8AC3E}">
        <p14:creationId xmlns:p14="http://schemas.microsoft.com/office/powerpoint/2010/main" val="313027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10% stakleničkih plinova</a:t>
            </a:r>
            <a:r>
              <a:rPr lang="hr-HR" baseline="0" dirty="0" smtClean="0"/>
              <a:t> je iz poljoprivrede </a:t>
            </a:r>
            <a:endParaRPr lang="en-US" dirty="0"/>
          </a:p>
        </p:txBody>
      </p:sp>
      <p:sp>
        <p:nvSpPr>
          <p:cNvPr id="4" name="Rezervirano mjesto broja slajda 3"/>
          <p:cNvSpPr>
            <a:spLocks noGrp="1"/>
          </p:cNvSpPr>
          <p:nvPr>
            <p:ph type="sldNum" sz="quarter" idx="10"/>
          </p:nvPr>
        </p:nvSpPr>
        <p:spPr/>
        <p:txBody>
          <a:bodyPr/>
          <a:lstStyle/>
          <a:p>
            <a:fld id="{B609BB81-F736-4793-9D19-648A260B1DBD}" type="slidenum">
              <a:rPr lang="hr-HR" smtClean="0"/>
              <a:t>36</a:t>
            </a:fld>
            <a:endParaRPr lang="hr-HR"/>
          </a:p>
        </p:txBody>
      </p:sp>
    </p:spTree>
    <p:extLst>
      <p:ext uri="{BB962C8B-B14F-4D97-AF65-F5344CB8AC3E}">
        <p14:creationId xmlns:p14="http://schemas.microsoft.com/office/powerpoint/2010/main" val="1113580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ravokutnik 2"/>
          <p:cNvSpPr/>
          <p:nvPr userDrawn="1"/>
        </p:nvSpPr>
        <p:spPr>
          <a:xfrm>
            <a:off x="0" y="1474"/>
            <a:ext cx="9144000" cy="469359"/>
          </a:xfrm>
          <a:prstGeom prst="rect">
            <a:avLst/>
          </a:prstGeom>
          <a:ln>
            <a:noFill/>
          </a:ln>
        </p:spPr>
        <p:txBody>
          <a:bodyPr wrap="square">
            <a:spAutoFit/>
          </a:bodyPr>
          <a:lstStyle/>
          <a:p>
            <a:pPr marL="266700" indent="0">
              <a:spcAft>
                <a:spcPts val="0"/>
              </a:spcAft>
              <a:defRPr/>
            </a:pPr>
            <a:r>
              <a:rPr lang="hr-HR" sz="1400" b="1" dirty="0" smtClean="0">
                <a:solidFill>
                  <a:schemeClr val="bg1"/>
                </a:solidFill>
                <a:effectLst/>
                <a:latin typeface="Arial"/>
                <a:ea typeface="Times New Roman"/>
              </a:rPr>
              <a:t>Uprava za upravljanje EU fondom za ruralni razvoj, EU i međunarodnu suradnju</a:t>
            </a:r>
            <a:endParaRPr lang="hr-HR" sz="1200" dirty="0" smtClean="0">
              <a:solidFill>
                <a:schemeClr val="bg1"/>
              </a:solidFill>
              <a:effectLst/>
              <a:latin typeface="Times New Roman"/>
              <a:ea typeface="Times New Roman"/>
            </a:endParaRPr>
          </a:p>
          <a:p>
            <a:pPr marL="266700" indent="0">
              <a:spcAft>
                <a:spcPts val="0"/>
              </a:spcAft>
              <a:defRPr/>
            </a:pPr>
            <a:r>
              <a:rPr lang="hr-HR" sz="1000" b="1" dirty="0" smtClean="0">
                <a:solidFill>
                  <a:schemeClr val="bg1"/>
                </a:solidFill>
                <a:effectLst/>
                <a:latin typeface="Arial"/>
                <a:ea typeface="Times New Roman"/>
              </a:rPr>
              <a:t>MINISTARSTVO POLJOPRIVREDE</a:t>
            </a:r>
            <a:endParaRPr lang="hr-HR" sz="1200" dirty="0">
              <a:solidFill>
                <a:schemeClr val="bg1"/>
              </a:solidFill>
              <a:effectLst/>
              <a:latin typeface="Times New Roman"/>
              <a:ea typeface="Times New Roman"/>
            </a:endParaRPr>
          </a:p>
        </p:txBody>
      </p:sp>
      <p:sp>
        <p:nvSpPr>
          <p:cNvPr id="2" name="Title 1"/>
          <p:cNvSpPr>
            <a:spLocks noGrp="1"/>
          </p:cNvSpPr>
          <p:nvPr>
            <p:ph type="ctrTitle"/>
          </p:nvPr>
        </p:nvSpPr>
        <p:spPr>
          <a:xfrm>
            <a:off x="685800" y="908721"/>
            <a:ext cx="7772400" cy="2088232"/>
          </a:xfrm>
        </p:spPr>
        <p:txBody>
          <a:bodyPr>
            <a:normAutofit/>
          </a:bodyPr>
          <a:lstStyle>
            <a:lvl1pPr>
              <a:defRPr sz="4000">
                <a:solidFill>
                  <a:schemeClr val="accent1">
                    <a:lumMod val="75000"/>
                  </a:schemeClr>
                </a:solidFill>
                <a:latin typeface="Times New Roman" panose="02020603050405020304" pitchFamily="18" charset="0"/>
                <a:ea typeface="Adobe Heiti Std R" pitchFamily="34" charset="-128"/>
                <a:cs typeface="Times New Roman" panose="02020603050405020304" pitchFamily="18" charset="0"/>
              </a:defRPr>
            </a:lvl1pPr>
          </a:lstStyle>
          <a:p>
            <a:r>
              <a:rPr lang="hr-HR" smtClean="0"/>
              <a:t>Uredite stil naslova matrice</a:t>
            </a:r>
            <a:endParaRPr lang="hr-HR" dirty="0"/>
          </a:p>
        </p:txBody>
      </p:sp>
      <p:sp>
        <p:nvSpPr>
          <p:cNvPr id="10" name="Subtitle 2"/>
          <p:cNvSpPr txBox="1">
            <a:spLocks/>
          </p:cNvSpPr>
          <p:nvPr userDrawn="1"/>
        </p:nvSpPr>
        <p:spPr>
          <a:xfrm>
            <a:off x="1655676" y="6307856"/>
            <a:ext cx="5832648" cy="4046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800"/>
              </a:lnSpc>
              <a:spcBef>
                <a:spcPct val="20000"/>
              </a:spcBef>
              <a:spcAft>
                <a:spcPts val="0"/>
              </a:spcAft>
              <a:buClrTx/>
              <a:buSzTx/>
              <a:buFont typeface="Arial" pitchFamily="34" charset="0"/>
              <a:buNone/>
              <a:tabLst/>
              <a:defRPr/>
            </a:pPr>
            <a:r>
              <a:rPr kumimoji="0" lang="hr-HR" sz="800" b="1" i="1"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SUFINANCIRANO SREDSTVIMA EUROPSKE UNIJE </a:t>
            </a:r>
          </a:p>
          <a:p>
            <a:pPr marL="0" marR="0" lvl="0" indent="0" algn="ctr" defTabSz="914400" rtl="0" eaLnBrk="1" fontAlgn="auto" latinLnBrk="0" hangingPunct="1">
              <a:lnSpc>
                <a:spcPts val="800"/>
              </a:lnSpc>
              <a:spcBef>
                <a:spcPct val="20000"/>
              </a:spcBef>
              <a:spcAft>
                <a:spcPts val="0"/>
              </a:spcAft>
              <a:buClrTx/>
              <a:buSzTx/>
              <a:buFont typeface="Arial" pitchFamily="34" charset="0"/>
              <a:buNone/>
              <a:tabLst/>
              <a:defRPr/>
            </a:pPr>
            <a:r>
              <a:rPr kumimoji="0" lang="pl-PL" sz="800" b="1" i="1"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EUROPSKI POLJOPRIVREDNI FOND ZA RURALNI RAZVOJ – EUROPA ULAŽE U RURALNA PODRUČJA</a:t>
            </a:r>
            <a:endParaRPr kumimoji="0" lang="hr-HR" sz="800" b="1" i="1"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ts val="800"/>
              </a:lnSpc>
              <a:spcBef>
                <a:spcPct val="20000"/>
              </a:spcBef>
              <a:spcAft>
                <a:spcPts val="0"/>
              </a:spcAft>
              <a:buClrTx/>
              <a:buSzTx/>
              <a:buFont typeface="Arial" pitchFamily="34" charset="0"/>
              <a:buNone/>
              <a:tabLst/>
              <a:defRPr/>
            </a:pPr>
            <a:r>
              <a:rPr kumimoji="0" lang="hr-HR" sz="800" b="1" i="1"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PROGRAM RURALNOG RAZVOJA REPUBLIKE HRVATSKE ZA RAZDOBLJE 2014. – 2020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hr-HR" sz="8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5616" y="6309320"/>
            <a:ext cx="796445" cy="4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92280" y="6310784"/>
            <a:ext cx="795648" cy="4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E:\prezentacije\2015\ESI FONDOVI LOGOTIPI\ESI FONDOVI LOGOTIPI\EUROPSKI STRUKTURNI I INVESTICIJSKI FONDOVI\Europski strukturni i investicijski fondovi.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4148" y="2708920"/>
            <a:ext cx="2044604" cy="90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4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hr-HR"/>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Date Placeholder 3"/>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226349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lvl1pPr>
              <a:defRPr>
                <a:solidFill>
                  <a:schemeClr val="accent1">
                    <a:lumMod val="50000"/>
                  </a:schemeClr>
                </a:solidFill>
              </a:defRPr>
            </a:lvl1pPr>
          </a:lstStyle>
          <a:p>
            <a:r>
              <a:rPr lang="hr-HR" smtClean="0"/>
              <a:t>Uredite stil naslova matrice</a:t>
            </a:r>
            <a:endParaRPr lang="hr-H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Date Placeholder 3"/>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184580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hr-HR"/>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Date Placeholder 3"/>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307553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solidFill>
                  <a:schemeClr val="accent1">
                    <a:lumMod val="50000"/>
                  </a:schemeClr>
                </a:solidFill>
                <a:latin typeface="Times New Roman" panose="02020603050405020304" pitchFamily="18" charset="0"/>
                <a:cs typeface="Times New Roman" panose="02020603050405020304" pitchFamily="18" charset="0"/>
              </a:defRPr>
            </a:lvl1pPr>
          </a:lstStyle>
          <a:p>
            <a:r>
              <a:rPr lang="hr-HR" smtClean="0"/>
              <a:t>Uredite stil naslova matrice</a:t>
            </a:r>
            <a:endParaRPr lang="hr-H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2449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Date Placeholder 4"/>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235828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Date Placeholder 6"/>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8" name="Footer Placeholder 7"/>
          <p:cNvSpPr>
            <a:spLocks noGrp="1"/>
          </p:cNvSpPr>
          <p:nvPr>
            <p:ph type="ftr" sz="quarter" idx="11"/>
          </p:nvPr>
        </p:nvSpPr>
        <p:spPr/>
        <p:txBody>
          <a:bodyPr/>
          <a:lstStyle/>
          <a:p>
            <a:endParaRPr lang="hr-HR" dirty="0"/>
          </a:p>
        </p:txBody>
      </p:sp>
      <p:sp>
        <p:nvSpPr>
          <p:cNvPr id="9" name="Slide Number Placeholder 8"/>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211484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hr-HR"/>
          </a:p>
        </p:txBody>
      </p:sp>
      <p:sp>
        <p:nvSpPr>
          <p:cNvPr id="3" name="Date Placeholder 2"/>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4" name="Footer Placeholder 3"/>
          <p:cNvSpPr>
            <a:spLocks noGrp="1"/>
          </p:cNvSpPr>
          <p:nvPr>
            <p:ph type="ftr" sz="quarter" idx="11"/>
          </p:nvPr>
        </p:nvSpPr>
        <p:spPr/>
        <p:txBody>
          <a:bodyPr/>
          <a:lstStyle/>
          <a:p>
            <a:endParaRPr lang="hr-HR" dirty="0"/>
          </a:p>
        </p:txBody>
      </p:sp>
      <p:sp>
        <p:nvSpPr>
          <p:cNvPr id="5" name="Slide Number Placeholder 4"/>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1571427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3" name="Footer Placeholder 2"/>
          <p:cNvSpPr>
            <a:spLocks noGrp="1"/>
          </p:cNvSpPr>
          <p:nvPr>
            <p:ph type="ftr" sz="quarter" idx="11"/>
          </p:nvPr>
        </p:nvSpPr>
        <p:spPr/>
        <p:txBody>
          <a:bodyPr/>
          <a:lstStyle/>
          <a:p>
            <a:endParaRPr lang="hr-HR" dirty="0"/>
          </a:p>
        </p:txBody>
      </p:sp>
      <p:sp>
        <p:nvSpPr>
          <p:cNvPr id="4" name="Slide Number Placeholder 3"/>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396917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326509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accent1">
                    <a:lumMod val="50000"/>
                  </a:schemeClr>
                </a:solidFill>
              </a:defRPr>
            </a:lvl1pPr>
          </a:lstStyle>
          <a:p>
            <a:r>
              <a:rPr lang="hr-HR" smtClean="0"/>
              <a:t>Uredite stil naslova matrice</a:t>
            </a:r>
            <a:endParaRPr lang="hr-HR"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Kliknite ikonu da biste dodali  sliku</a:t>
            </a:r>
            <a:endParaRPr lang="hr-H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D3CD24C8-796D-4C76-AACF-C6BBBC072AC3}" type="datetimeFigureOut">
              <a:rPr lang="hr-HR" smtClean="0"/>
              <a:t>12.10.2015.</a:t>
            </a:fld>
            <a:endParaRPr lang="hr-HR" dirty="0"/>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B8F5EE2-30D3-43F4-856D-E47C6B92E604}" type="slidenum">
              <a:rPr lang="hr-HR" smtClean="0"/>
              <a:t>‹#›</a:t>
            </a:fld>
            <a:endParaRPr lang="hr-HR" dirty="0"/>
          </a:p>
        </p:txBody>
      </p:sp>
    </p:spTree>
    <p:extLst>
      <p:ext uri="{BB962C8B-B14F-4D97-AF65-F5344CB8AC3E}">
        <p14:creationId xmlns:p14="http://schemas.microsoft.com/office/powerpoint/2010/main" val="393749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1124744"/>
            <a:ext cx="8229600" cy="1008112"/>
          </a:xfrm>
          <a:prstGeom prst="rect">
            <a:avLst/>
          </a:prstGeom>
        </p:spPr>
        <p:txBody>
          <a:bodyPr vert="horz" lIns="91440" tIns="45720" rIns="91440" bIns="45720" rtlCol="0" anchor="ctr">
            <a:normAutofit/>
          </a:bodyPr>
          <a:lstStyle/>
          <a:p>
            <a:r>
              <a:rPr lang="hr-HR" smtClean="0"/>
              <a:t>Uredite stil naslova matrice</a:t>
            </a:r>
            <a:endParaRPr lang="hr-H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D24C8-796D-4C76-AACF-C6BBBC072AC3}" type="datetimeFigureOut">
              <a:rPr lang="hr-HR" smtClean="0"/>
              <a:t>12.10.2015.</a:t>
            </a:fld>
            <a:endParaRPr lang="hr-H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F5EE2-30D3-43F4-856D-E47C6B92E604}" type="slidenum">
              <a:rPr lang="hr-HR" smtClean="0"/>
              <a:t>‹#›</a:t>
            </a:fld>
            <a:endParaRPr lang="hr-HR" dirty="0"/>
          </a:p>
        </p:txBody>
      </p:sp>
      <p:sp>
        <p:nvSpPr>
          <p:cNvPr id="7" name="Rectangle 12"/>
          <p:cNvSpPr>
            <a:spLocks noGrp="1" noChangeArrowheads="1"/>
          </p:cNvSpPr>
          <p:nvPr/>
        </p:nvSpPr>
        <p:spPr bwMode="auto">
          <a:xfrm>
            <a:off x="0" y="0"/>
            <a:ext cx="8563046" cy="476250"/>
          </a:xfrm>
          <a:prstGeom prst="rect">
            <a:avLst/>
          </a:prstGeom>
          <a:noFill/>
          <a:ln w="9525">
            <a:noFill/>
            <a:miter lim="800000"/>
            <a:headEnd/>
            <a:tailEnd/>
          </a:ln>
          <a:effectLst/>
        </p:spPr>
        <p:txBody>
          <a:bodyPr/>
          <a:lstStyle/>
          <a:p>
            <a:pPr marL="266700" indent="0">
              <a:spcAft>
                <a:spcPts val="0"/>
              </a:spcAft>
              <a:defRPr/>
            </a:pPr>
            <a:r>
              <a:rPr lang="hr-HR" sz="1400" b="1" dirty="0">
                <a:solidFill>
                  <a:schemeClr val="bg1"/>
                </a:solidFill>
                <a:effectLst/>
                <a:latin typeface="Arial"/>
                <a:ea typeface="Times New Roman"/>
              </a:rPr>
              <a:t>Uprava za upravljanje EU </a:t>
            </a:r>
            <a:r>
              <a:rPr lang="hr-HR" sz="1400" b="1" dirty="0" smtClean="0">
                <a:solidFill>
                  <a:schemeClr val="bg1"/>
                </a:solidFill>
                <a:effectLst/>
                <a:latin typeface="Arial"/>
                <a:ea typeface="Times New Roman"/>
              </a:rPr>
              <a:t>fondom za ruralni razvoj, </a:t>
            </a:r>
            <a:r>
              <a:rPr lang="hr-HR" sz="1400" b="1" dirty="0">
                <a:solidFill>
                  <a:schemeClr val="bg1"/>
                </a:solidFill>
                <a:effectLst/>
                <a:latin typeface="Arial"/>
                <a:ea typeface="Times New Roman"/>
              </a:rPr>
              <a:t>EU i međunarodnu suradnju</a:t>
            </a:r>
            <a:endParaRPr lang="hr-HR" sz="1200" dirty="0">
              <a:solidFill>
                <a:schemeClr val="bg1"/>
              </a:solidFill>
              <a:effectLst/>
              <a:latin typeface="Times New Roman"/>
              <a:ea typeface="Times New Roman"/>
            </a:endParaRPr>
          </a:p>
          <a:p>
            <a:pPr marL="266700" indent="0">
              <a:spcAft>
                <a:spcPts val="0"/>
              </a:spcAft>
              <a:defRPr/>
            </a:pPr>
            <a:r>
              <a:rPr lang="hr-HR" sz="1000" b="1" dirty="0">
                <a:solidFill>
                  <a:schemeClr val="bg1"/>
                </a:solidFill>
                <a:effectLst/>
                <a:latin typeface="Arial"/>
                <a:ea typeface="Times New Roman"/>
              </a:rPr>
              <a:t>MINISTARSTVO POLJOPRIVREDE</a:t>
            </a:r>
            <a:endParaRPr lang="hr-HR" sz="1200" dirty="0">
              <a:solidFill>
                <a:schemeClr val="bg1"/>
              </a:solidFill>
              <a:effectLst/>
              <a:latin typeface="Times New Roman"/>
              <a:ea typeface="Times New Roman"/>
            </a:endParaRPr>
          </a:p>
        </p:txBody>
      </p:sp>
      <p:pic>
        <p:nvPicPr>
          <p:cNvPr id="8" name="Slika 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81358" y="-2"/>
            <a:ext cx="870729" cy="1282687"/>
          </a:xfrm>
          <a:prstGeom prst="rect">
            <a:avLst/>
          </a:prstGeom>
          <a:noFill/>
          <a:ln w="9525">
            <a:solidFill>
              <a:schemeClr val="accent3">
                <a:lumMod val="75000"/>
              </a:schemeClr>
            </a:solidFill>
            <a:miter lim="800000"/>
            <a:headEnd/>
            <a:tailEnd/>
          </a:ln>
          <a:extLst/>
        </p:spPr>
      </p:pic>
    </p:spTree>
    <p:extLst>
      <p:ext uri="{BB962C8B-B14F-4D97-AF65-F5344CB8AC3E}">
        <p14:creationId xmlns:p14="http://schemas.microsoft.com/office/powerpoint/2010/main" val="3652377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kern="1200">
          <a:solidFill>
            <a:schemeClr val="bg1"/>
          </a:solidFill>
          <a:latin typeface="Neo Sans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accent1">
              <a:lumMod val="50000"/>
            </a:schemeClr>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accent1">
              <a:lumMod val="50000"/>
            </a:schemeClr>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accent1">
              <a:lumMod val="50000"/>
            </a:schemeClr>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hr/url?sa=i&amp;rct=j&amp;q=&amp;esrc=s&amp;source=images&amp;cd=&amp;cad=rja&amp;uact=8&amp;ved=0CAcQjRxqFQoTCNjMz87e_cYCFSaBcgod01wLzw&amp;url=http://www.park-zumberak.hr/dokumenti/prirucnik_ppzsg.pdf&amp;ei=x2m3VZjNLKaCygPTua34DA&amp;bvm=bv.98717601,d.cWw&amp;psig=AFQjCNEgXoISQGNi6oKQ4M1D4a44GFBIKw&amp;ust=1438169859062768" TargetMode="Externa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8" Type="http://schemas.openxmlformats.org/officeDocument/2006/relationships/hyperlink" Target="http://www.google.hr/imgres?imgurl=http://3.bp.blogspot.com/-ebZoyHdSPPY/UbXmFK8VZzI/AAAAAAAAATA/mT1kk-jvcTE/s1600/biljke-pozadine-za-desktop-0002-masline.jpg&amp;imgrefurl=http://uljepsavanje.blogspot.com/2013_06_09_archive.html&amp;h=768&amp;w=1024&amp;tbnid=9F91dH8uEWPuZM:&amp;docid=RLTAnBW8Jny26M&amp;ei=GWe3VdKLAcH7ywP1kp_oDA&amp;tbm=isch&amp;ved=0CD4QMyg7MDs4yAFqFQoTCJL8lYfc_cYCFcH9cgoddckHzQ" TargetMode="Externa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hyperlink" Target="http://www.gnojidba.info/wp-content/uploads/2013/05/Plodovi-sorte-Oblica-nakon-primjene-gnojiva-Lithovit.png" TargetMode="External"/><Relationship Id="rId1" Type="http://schemas.openxmlformats.org/officeDocument/2006/relationships/slideLayout" Target="../slideLayouts/slideLayout2.xml"/><Relationship Id="rId6" Type="http://schemas.openxmlformats.org/officeDocument/2006/relationships/hyperlink" Target="http://www.google.hr/url?sa=i&amp;rct=j&amp;q=&amp;esrc=s&amp;source=images&amp;cd=&amp;cad=rja&amp;uact=8&amp;ved=0CAcQjRxqFQoTCKq7hZ3b_cYCFUSNcgodReYNjA&amp;url=http://www.gnojidba.info/author/admin/page/7/&amp;ei=Oma3Vaq2G8SaygPFzLfgCA&amp;bvm=bv.98717601,d.bGQ&amp;psig=AFQjCNFLAzS3c5g4ivf5ld2a8pgFNBfhpg&amp;ust=1438169003800305" TargetMode="External"/><Relationship Id="rId5" Type="http://schemas.openxmlformats.org/officeDocument/2006/relationships/image" Target="../media/image67.jpeg"/><Relationship Id="rId4" Type="http://schemas.openxmlformats.org/officeDocument/2006/relationships/hyperlink" Target="http://www.gnojidba.info/wp-content/uploads/2013/05/gnojidba-masline-lithovit.jpg" TargetMode="External"/><Relationship Id="rId9"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mps.h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eafrd@mps.hr" TargetMode="Externa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052736"/>
            <a:ext cx="7772400" cy="2088232"/>
          </a:xfrm>
        </p:spPr>
        <p:txBody>
          <a:bodyPr>
            <a:noAutofit/>
          </a:bodyPr>
          <a:lstStyle/>
          <a:p>
            <a:r>
              <a:rPr lang="hr-HR" sz="2800" b="1" kern="0" cap="small" dirty="0" err="1" smtClean="0">
                <a:solidFill>
                  <a:srgbClr val="000000"/>
                </a:solidFill>
                <a:effectLst>
                  <a:outerShdw blurRad="38100" dist="38100" dir="2700000" algn="tl">
                    <a:srgbClr val="000000">
                      <a:alpha val="43137"/>
                    </a:srgbClr>
                  </a:outerShdw>
                </a:effectLst>
                <a:latin typeface="Arial"/>
                <a:ea typeface="+mj-ea"/>
                <a:cs typeface="+mj-cs"/>
              </a:rPr>
              <a:t>IAKS</a:t>
            </a:r>
            <a:r>
              <a:rPr lang="hr-HR" sz="2800" b="1" kern="0" cap="small" dirty="0" smtClean="0">
                <a:solidFill>
                  <a:srgbClr val="000000"/>
                </a:solidFill>
                <a:effectLst>
                  <a:outerShdw blurRad="38100" dist="38100" dir="2700000" algn="tl">
                    <a:srgbClr val="000000">
                      <a:alpha val="43137"/>
                    </a:srgbClr>
                  </a:outerShdw>
                </a:effectLst>
                <a:latin typeface="Arial"/>
                <a:ea typeface="+mj-ea"/>
                <a:cs typeface="+mj-cs"/>
              </a:rPr>
              <a:t> MJERE </a:t>
            </a:r>
            <a:r>
              <a:rPr lang="hr-HR" sz="3200" b="1" i="1" kern="0" cap="small" dirty="0">
                <a:solidFill>
                  <a:srgbClr val="000000"/>
                </a:solidFill>
                <a:effectLst>
                  <a:outerShdw blurRad="38100" dist="38100" dir="2700000" algn="tl">
                    <a:srgbClr val="000000">
                      <a:alpha val="43137"/>
                    </a:srgbClr>
                  </a:outerShdw>
                </a:effectLst>
                <a:latin typeface="Arial"/>
                <a:ea typeface="+mj-ea"/>
                <a:cs typeface="+mj-cs"/>
              </a:rPr>
              <a:t/>
            </a:r>
            <a:br>
              <a:rPr lang="hr-HR" sz="3200" b="1" i="1" kern="0" cap="small" dirty="0">
                <a:solidFill>
                  <a:srgbClr val="000000"/>
                </a:solidFill>
                <a:effectLst>
                  <a:outerShdw blurRad="38100" dist="38100" dir="2700000" algn="tl">
                    <a:srgbClr val="000000">
                      <a:alpha val="43137"/>
                    </a:srgbClr>
                  </a:outerShdw>
                </a:effectLst>
                <a:latin typeface="Arial"/>
                <a:ea typeface="+mj-ea"/>
                <a:cs typeface="+mj-cs"/>
              </a:rPr>
            </a:br>
            <a:r>
              <a:rPr lang="hr-HR" sz="3200" b="1" i="1" kern="0" cap="small" dirty="0" smtClean="0">
                <a:solidFill>
                  <a:srgbClr val="000000"/>
                </a:solidFill>
                <a:effectLst>
                  <a:outerShdw blurRad="38100" dist="38100" dir="2700000" algn="tl">
                    <a:srgbClr val="000000">
                      <a:alpha val="43137"/>
                    </a:srgbClr>
                  </a:outerShdw>
                </a:effectLst>
                <a:latin typeface="Arial"/>
                <a:ea typeface="+mj-ea"/>
                <a:cs typeface="+mj-cs"/>
              </a:rPr>
              <a:t> </a:t>
            </a:r>
            <a:r>
              <a:rPr lang="hr-HR" sz="2800" b="1" i="1" kern="0" cap="small" dirty="0" smtClean="0">
                <a:solidFill>
                  <a:srgbClr val="000000"/>
                </a:solidFill>
                <a:effectLst>
                  <a:outerShdw blurRad="38100" dist="38100" dir="2700000" algn="tl">
                    <a:srgbClr val="000000">
                      <a:alpha val="43137"/>
                    </a:srgbClr>
                  </a:outerShdw>
                </a:effectLst>
                <a:latin typeface="Arial"/>
                <a:ea typeface="+mj-ea"/>
                <a:cs typeface="+mj-cs"/>
              </a:rPr>
              <a:t>Program ruralnog razvoja </a:t>
            </a:r>
            <a:r>
              <a:rPr lang="hr-HR" sz="2800" b="1" i="1" kern="0" cap="small" dirty="0">
                <a:solidFill>
                  <a:srgbClr val="000000"/>
                </a:solidFill>
                <a:effectLst>
                  <a:outerShdw blurRad="38100" dist="38100" dir="2700000" algn="tl">
                    <a:srgbClr val="000000">
                      <a:alpha val="43137"/>
                    </a:srgbClr>
                  </a:outerShdw>
                </a:effectLst>
                <a:latin typeface="Arial"/>
                <a:ea typeface="+mj-ea"/>
                <a:cs typeface="+mj-cs"/>
              </a:rPr>
              <a:t>2014.-2020.</a:t>
            </a:r>
            <a:br>
              <a:rPr lang="hr-HR" sz="2800" b="1" i="1" kern="0" cap="small" dirty="0">
                <a:solidFill>
                  <a:srgbClr val="000000"/>
                </a:solidFill>
                <a:effectLst>
                  <a:outerShdw blurRad="38100" dist="38100" dir="2700000" algn="tl">
                    <a:srgbClr val="000000">
                      <a:alpha val="43137"/>
                    </a:srgbClr>
                  </a:outerShdw>
                </a:effectLst>
                <a:latin typeface="Arial"/>
                <a:ea typeface="+mj-ea"/>
                <a:cs typeface="+mj-cs"/>
              </a:rPr>
            </a:br>
            <a:endParaRPr lang="hr-HR" sz="2800" dirty="0"/>
          </a:p>
        </p:txBody>
      </p:sp>
      <p:sp>
        <p:nvSpPr>
          <p:cNvPr id="3" name="Subtitle 2"/>
          <p:cNvSpPr>
            <a:spLocks noGrp="1"/>
          </p:cNvSpPr>
          <p:nvPr>
            <p:ph type="subTitle" idx="4294967295"/>
          </p:nvPr>
        </p:nvSpPr>
        <p:spPr>
          <a:xfrm>
            <a:off x="1371600" y="5589240"/>
            <a:ext cx="6400800" cy="504056"/>
          </a:xfrm>
        </p:spPr>
        <p:txBody>
          <a:bodyPr/>
          <a:lstStyle/>
          <a:p>
            <a:pPr marL="0" lvl="0" indent="0" algn="ctr" fontAlgn="base">
              <a:spcBef>
                <a:spcPct val="0"/>
              </a:spcBef>
              <a:spcAft>
                <a:spcPct val="0"/>
              </a:spcAft>
              <a:buClr>
                <a:srgbClr val="008000">
                  <a:lumMod val="50000"/>
                </a:srgbClr>
              </a:buClr>
              <a:buNone/>
              <a:defRPr/>
            </a:pPr>
            <a:r>
              <a:rPr lang="hr-HR" sz="1600" dirty="0" smtClean="0">
                <a:solidFill>
                  <a:srgbClr val="000000"/>
                </a:solidFill>
                <a:latin typeface="Arial Black" pitchFamily="34" charset="0"/>
                <a:cs typeface="Arial" charset="0"/>
              </a:rPr>
              <a:t>Listopad </a:t>
            </a:r>
            <a:r>
              <a:rPr lang="hr-HR" sz="1600" dirty="0">
                <a:solidFill>
                  <a:srgbClr val="000000"/>
                </a:solidFill>
                <a:latin typeface="Arial Black" pitchFamily="34" charset="0"/>
                <a:cs typeface="Arial" charset="0"/>
              </a:rPr>
              <a:t>2015. godine</a:t>
            </a:r>
            <a:endParaRPr lang="hr-HR" sz="1600" b="1" dirty="0">
              <a:solidFill>
                <a:srgbClr val="000000"/>
              </a:solidFill>
              <a:latin typeface="Arial Black" pitchFamily="34" charset="0"/>
              <a:cs typeface="Arial" charset="0"/>
            </a:endParaRPr>
          </a:p>
          <a:p>
            <a:endParaRPr lang="hr-HR" dirty="0"/>
          </a:p>
        </p:txBody>
      </p:sp>
    </p:spTree>
    <p:extLst>
      <p:ext uri="{BB962C8B-B14F-4D97-AF65-F5344CB8AC3E}">
        <p14:creationId xmlns:p14="http://schemas.microsoft.com/office/powerpoint/2010/main" val="4030941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8229600" cy="1008112"/>
          </a:xfrm>
        </p:spPr>
        <p:txBody>
          <a:bodyPr/>
          <a:lstStyle/>
          <a:p>
            <a:r>
              <a:rPr lang="hr-HR" sz="2400" b="1" kern="0" cap="small" dirty="0">
                <a:solidFill>
                  <a:srgbClr val="000000"/>
                </a:solidFill>
                <a:latin typeface="Arial"/>
              </a:rPr>
              <a:t>Gorsko planinsko </a:t>
            </a:r>
            <a:r>
              <a:rPr lang="hr-HR" sz="2400" b="1" kern="0" cap="small" dirty="0" smtClean="0">
                <a:solidFill>
                  <a:srgbClr val="000000"/>
                </a:solidFill>
                <a:latin typeface="Arial"/>
              </a:rPr>
              <a:t>područje - </a:t>
            </a:r>
            <a:r>
              <a:rPr lang="hr-HR" sz="2400" b="1" kern="0" cap="small" dirty="0" err="1" smtClean="0">
                <a:solidFill>
                  <a:srgbClr val="000000"/>
                </a:solidFill>
                <a:latin typeface="Arial"/>
              </a:rPr>
              <a:t>GPP</a:t>
            </a:r>
            <a:r>
              <a:rPr lang="hr-HR" sz="2400" b="1" kern="0" cap="small" dirty="0" smtClean="0">
                <a:solidFill>
                  <a:srgbClr val="000000"/>
                </a:solidFill>
                <a:latin typeface="Arial"/>
              </a:rPr>
              <a:t> </a:t>
            </a:r>
            <a:endParaRPr lang="en-US" dirty="0"/>
          </a:p>
        </p:txBody>
      </p:sp>
      <p:sp>
        <p:nvSpPr>
          <p:cNvPr id="3" name="Rezervirano mjesto sadržaja 2"/>
          <p:cNvSpPr>
            <a:spLocks noGrp="1"/>
          </p:cNvSpPr>
          <p:nvPr>
            <p:ph idx="1"/>
          </p:nvPr>
        </p:nvSpPr>
        <p:spPr/>
        <p:txBody>
          <a:bodyPr>
            <a:normAutofit/>
          </a:bodyPr>
          <a:lstStyle/>
          <a:p>
            <a:r>
              <a:rPr lang="hr-HR" dirty="0">
                <a:solidFill>
                  <a:schemeClr val="tx1"/>
                </a:solidFill>
              </a:rPr>
              <a:t>K</a:t>
            </a:r>
            <a:r>
              <a:rPr lang="hr-HR" dirty="0" smtClean="0">
                <a:solidFill>
                  <a:schemeClr val="tx1"/>
                </a:solidFill>
              </a:rPr>
              <a:t>riteriji:</a:t>
            </a:r>
          </a:p>
          <a:p>
            <a:pPr marL="971550" lvl="1" indent="-514350">
              <a:buFont typeface="+mj-lt"/>
              <a:buAutoNum type="arabicPeriod"/>
            </a:pPr>
            <a:r>
              <a:rPr lang="hr-HR" sz="2400" dirty="0" smtClean="0">
                <a:solidFill>
                  <a:schemeClr val="tx1"/>
                </a:solidFill>
              </a:rPr>
              <a:t>Nadmorska visina – kratki vegetacijski period</a:t>
            </a:r>
          </a:p>
          <a:p>
            <a:pPr marL="971550" lvl="1" indent="-514350">
              <a:buFont typeface="+mj-lt"/>
              <a:buAutoNum type="arabicPeriod"/>
            </a:pPr>
            <a:r>
              <a:rPr lang="hr-HR" sz="2400" dirty="0" smtClean="0">
                <a:solidFill>
                  <a:schemeClr val="tx1"/>
                </a:solidFill>
              </a:rPr>
              <a:t>Nagib terena</a:t>
            </a:r>
          </a:p>
          <a:p>
            <a:pPr marL="971550" lvl="1" indent="-514350">
              <a:buFont typeface="+mj-lt"/>
              <a:buAutoNum type="arabicPeriod"/>
            </a:pPr>
            <a:r>
              <a:rPr lang="hr-HR" sz="2400" dirty="0" smtClean="0">
                <a:solidFill>
                  <a:schemeClr val="tx1"/>
                </a:solidFill>
              </a:rPr>
              <a:t>Kombinacija nadmorske visine i nagiba terena</a:t>
            </a:r>
          </a:p>
          <a:p>
            <a:pPr marL="971550" lvl="1" indent="-514350">
              <a:buFont typeface="+mj-lt"/>
              <a:buAutoNum type="arabicPeriod"/>
            </a:pPr>
            <a:endParaRPr lang="hr-HR" dirty="0" smtClean="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17032"/>
            <a:ext cx="7132637"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98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78735"/>
            <a:ext cx="5070476" cy="4969905"/>
          </a:xfrm>
          <a:prstGeom prst="rect">
            <a:avLst/>
          </a:prstGeom>
          <a:noFill/>
          <a:extLst>
            <a:ext uri="{909E8E84-426E-40DD-AFC4-6F175D3DCCD1}">
              <a14:hiddenFill xmlns:a14="http://schemas.microsoft.com/office/drawing/2010/main">
                <a:solidFill>
                  <a:srgbClr val="FFFFFF"/>
                </a:solidFill>
              </a14:hiddenFill>
            </a:ext>
          </a:extLst>
        </p:spPr>
      </p:pic>
      <p:sp>
        <p:nvSpPr>
          <p:cNvPr id="2" name="Pravokutnik 1"/>
          <p:cNvSpPr/>
          <p:nvPr/>
        </p:nvSpPr>
        <p:spPr>
          <a:xfrm>
            <a:off x="3825083" y="619140"/>
            <a:ext cx="833883" cy="461665"/>
          </a:xfrm>
          <a:prstGeom prst="rect">
            <a:avLst/>
          </a:prstGeom>
        </p:spPr>
        <p:txBody>
          <a:bodyPr wrap="none">
            <a:spAutoFit/>
          </a:bodyPr>
          <a:lstStyle/>
          <a:p>
            <a:r>
              <a:rPr lang="hr-HR" sz="2400" b="1" kern="0" cap="small" dirty="0" err="1" smtClean="0">
                <a:solidFill>
                  <a:srgbClr val="000000"/>
                </a:solidFill>
                <a:latin typeface="Arial"/>
              </a:rPr>
              <a:t>GPP</a:t>
            </a:r>
            <a:endParaRPr lang="en-US" dirty="0">
              <a:solidFill>
                <a:prstClr val="black"/>
              </a:solidFill>
            </a:endParaRPr>
          </a:p>
        </p:txBody>
      </p:sp>
    </p:spTree>
    <p:extLst>
      <p:ext uri="{BB962C8B-B14F-4D97-AF65-F5344CB8AC3E}">
        <p14:creationId xmlns:p14="http://schemas.microsoft.com/office/powerpoint/2010/main" val="3994391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76672"/>
            <a:ext cx="8229600" cy="1008112"/>
          </a:xfrm>
        </p:spPr>
        <p:txBody>
          <a:bodyPr>
            <a:normAutofit/>
          </a:bodyPr>
          <a:lstStyle/>
          <a:p>
            <a:r>
              <a:rPr lang="hr-HR" sz="2400" b="1" kern="0" cap="small" dirty="0">
                <a:solidFill>
                  <a:srgbClr val="000000"/>
                </a:solidFill>
                <a:latin typeface="Arial"/>
              </a:rPr>
              <a:t>Područja sa značajnim prirodnim ograničenjima - </a:t>
            </a:r>
            <a:r>
              <a:rPr lang="hr-HR" sz="2400" b="1" kern="0" cap="small" dirty="0" err="1">
                <a:solidFill>
                  <a:srgbClr val="000000"/>
                </a:solidFill>
                <a:latin typeface="Arial"/>
              </a:rPr>
              <a:t>ZPO</a:t>
            </a:r>
            <a:endParaRPr lang="en-US" sz="2400" b="1" kern="0" cap="small" dirty="0">
              <a:solidFill>
                <a:srgbClr val="000000"/>
              </a:solidFill>
              <a:latin typeface="Arial"/>
            </a:endParaRPr>
          </a:p>
        </p:txBody>
      </p:sp>
      <p:sp>
        <p:nvSpPr>
          <p:cNvPr id="5" name="Rezervirano mjesto sadržaja 4"/>
          <p:cNvSpPr>
            <a:spLocks noGrp="1"/>
          </p:cNvSpPr>
          <p:nvPr>
            <p:ph idx="1"/>
          </p:nvPr>
        </p:nvSpPr>
        <p:spPr/>
        <p:txBody>
          <a:bodyPr>
            <a:normAutofit lnSpcReduction="10000"/>
          </a:bodyPr>
          <a:lstStyle/>
          <a:p>
            <a:pPr lvl="0"/>
            <a:r>
              <a:rPr lang="hr-HR" dirty="0">
                <a:solidFill>
                  <a:schemeClr val="tx1"/>
                </a:solidFill>
              </a:rPr>
              <a:t>Kriteriji:</a:t>
            </a:r>
          </a:p>
          <a:p>
            <a:pPr marL="971550" lvl="1" indent="-514350">
              <a:buFont typeface="+mj-lt"/>
              <a:buAutoNum type="arabicPeriod"/>
            </a:pPr>
            <a:r>
              <a:rPr lang="hr-HR" dirty="0" smtClean="0">
                <a:solidFill>
                  <a:schemeClr val="tx1"/>
                </a:solidFill>
              </a:rPr>
              <a:t>Niska temperatura</a:t>
            </a:r>
            <a:endParaRPr lang="hr-HR" dirty="0">
              <a:solidFill>
                <a:schemeClr val="tx1"/>
              </a:solidFill>
            </a:endParaRPr>
          </a:p>
          <a:p>
            <a:pPr marL="971550" lvl="1" indent="-514350">
              <a:buFont typeface="+mj-lt"/>
              <a:buAutoNum type="arabicPeriod"/>
            </a:pPr>
            <a:r>
              <a:rPr lang="hr-HR" dirty="0" smtClean="0">
                <a:solidFill>
                  <a:schemeClr val="tx1"/>
                </a:solidFill>
              </a:rPr>
              <a:t>Suša</a:t>
            </a:r>
            <a:endParaRPr lang="hr-HR" dirty="0">
              <a:solidFill>
                <a:schemeClr val="tx1"/>
              </a:solidFill>
            </a:endParaRPr>
          </a:p>
          <a:p>
            <a:pPr marL="971550" lvl="1" indent="-514350">
              <a:buFont typeface="+mj-lt"/>
              <a:buAutoNum type="arabicPeriod"/>
            </a:pPr>
            <a:r>
              <a:rPr lang="hr-HR" dirty="0" smtClean="0">
                <a:solidFill>
                  <a:schemeClr val="tx1"/>
                </a:solidFill>
              </a:rPr>
              <a:t>Prekomjerna vlažnost tla</a:t>
            </a:r>
          </a:p>
          <a:p>
            <a:pPr marL="971550" lvl="1" indent="-514350">
              <a:buFont typeface="+mj-lt"/>
              <a:buAutoNum type="arabicPeriod"/>
            </a:pPr>
            <a:r>
              <a:rPr lang="hr-HR" dirty="0" smtClean="0">
                <a:solidFill>
                  <a:schemeClr val="tx1"/>
                </a:solidFill>
              </a:rPr>
              <a:t>Ograničena dreniranost tla</a:t>
            </a:r>
          </a:p>
          <a:p>
            <a:pPr marL="971550" lvl="1" indent="-514350">
              <a:buFont typeface="+mj-lt"/>
              <a:buAutoNum type="arabicPeriod"/>
            </a:pPr>
            <a:r>
              <a:rPr lang="hr-HR" dirty="0" smtClean="0">
                <a:solidFill>
                  <a:schemeClr val="tx1"/>
                </a:solidFill>
              </a:rPr>
              <a:t>Nepovoljna tekstura i kamenitost</a:t>
            </a:r>
          </a:p>
          <a:p>
            <a:pPr marL="971550" lvl="1" indent="-514350">
              <a:buFont typeface="+mj-lt"/>
              <a:buAutoNum type="arabicPeriod"/>
            </a:pPr>
            <a:r>
              <a:rPr lang="hr-HR" dirty="0" smtClean="0">
                <a:solidFill>
                  <a:schemeClr val="tx1"/>
                </a:solidFill>
              </a:rPr>
              <a:t>Plitka ekološka dubina</a:t>
            </a:r>
          </a:p>
          <a:p>
            <a:pPr marL="971550" lvl="1" indent="-514350">
              <a:buFont typeface="+mj-lt"/>
              <a:buAutoNum type="arabicPeriod"/>
            </a:pPr>
            <a:r>
              <a:rPr lang="hr-HR" dirty="0" smtClean="0">
                <a:solidFill>
                  <a:schemeClr val="tx1"/>
                </a:solidFill>
              </a:rPr>
              <a:t>Nepovoljna kemijska svojstva</a:t>
            </a:r>
          </a:p>
          <a:p>
            <a:pPr marL="971550" lvl="1" indent="-514350">
              <a:buFont typeface="+mj-lt"/>
              <a:buAutoNum type="arabicPeriod"/>
            </a:pPr>
            <a:r>
              <a:rPr lang="hr-HR" dirty="0" smtClean="0">
                <a:solidFill>
                  <a:schemeClr val="tx1"/>
                </a:solidFill>
              </a:rPr>
              <a:t>Nagib terena</a:t>
            </a:r>
            <a:endParaRPr lang="hr-HR" dirty="0">
              <a:solidFill>
                <a:schemeClr val="tx1"/>
              </a:solidFill>
            </a:endParaRPr>
          </a:p>
        </p:txBody>
      </p:sp>
    </p:spTree>
    <p:extLst>
      <p:ext uri="{BB962C8B-B14F-4D97-AF65-F5344CB8AC3E}">
        <p14:creationId xmlns:p14="http://schemas.microsoft.com/office/powerpoint/2010/main" val="3319559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548680"/>
            <a:ext cx="8229600" cy="1008112"/>
          </a:xfrm>
        </p:spPr>
        <p:txBody>
          <a:bodyPr>
            <a:normAutofit/>
          </a:bodyPr>
          <a:lstStyle/>
          <a:p>
            <a:r>
              <a:rPr lang="hr-HR" sz="2400" b="1" kern="0" cap="small" dirty="0">
                <a:solidFill>
                  <a:srgbClr val="000000"/>
                </a:solidFill>
                <a:latin typeface="Arial"/>
              </a:rPr>
              <a:t>Zašto ovih 8 kriterija </a:t>
            </a:r>
            <a:endParaRPr lang="en-US" sz="2400" b="1" kern="0" cap="small" dirty="0">
              <a:solidFill>
                <a:srgbClr val="000000"/>
              </a:solidFill>
              <a:latin typeface="Arial"/>
            </a:endParaRPr>
          </a:p>
        </p:txBody>
      </p:sp>
      <p:sp>
        <p:nvSpPr>
          <p:cNvPr id="3" name="Rezervirano mjesto sadržaja 2"/>
          <p:cNvSpPr>
            <a:spLocks noGrp="1"/>
          </p:cNvSpPr>
          <p:nvPr>
            <p:ph idx="1"/>
          </p:nvPr>
        </p:nvSpPr>
        <p:spPr/>
        <p:txBody>
          <a:bodyPr>
            <a:normAutofit/>
          </a:bodyPr>
          <a:lstStyle/>
          <a:p>
            <a:pPr lvl="0" algn="just"/>
            <a:r>
              <a:rPr lang="hr-HR" sz="1500" dirty="0">
                <a:solidFill>
                  <a:schemeClr val="tx1"/>
                </a:solidFill>
              </a:rPr>
              <a:t>Oko 200 različitih kriterija za prirodna ograničenja </a:t>
            </a:r>
            <a:r>
              <a:rPr lang="hr-HR" sz="1500" dirty="0" smtClean="0">
                <a:solidFill>
                  <a:schemeClr val="tx1"/>
                </a:solidFill>
              </a:rPr>
              <a:t>u prošlom programskom razdoblju</a:t>
            </a:r>
            <a:endParaRPr lang="hr-HR" sz="1500" dirty="0">
              <a:solidFill>
                <a:schemeClr val="tx1"/>
              </a:solidFill>
            </a:endParaRPr>
          </a:p>
          <a:p>
            <a:pPr lvl="0" algn="just"/>
            <a:r>
              <a:rPr lang="en-US" sz="1500" dirty="0">
                <a:solidFill>
                  <a:schemeClr val="tx1"/>
                </a:solidFill>
              </a:rPr>
              <a:t>2006</a:t>
            </a:r>
            <a:r>
              <a:rPr lang="hr-HR" sz="1500" dirty="0">
                <a:solidFill>
                  <a:schemeClr val="tx1"/>
                </a:solidFill>
              </a:rPr>
              <a:t> </a:t>
            </a:r>
            <a:r>
              <a:rPr lang="en-US" sz="1500" dirty="0">
                <a:solidFill>
                  <a:schemeClr val="tx1"/>
                </a:solidFill>
              </a:rPr>
              <a:t> DG Agriculture and Rural Development </a:t>
            </a:r>
            <a:r>
              <a:rPr lang="hr-HR" sz="1500" dirty="0">
                <a:solidFill>
                  <a:schemeClr val="tx1"/>
                </a:solidFill>
              </a:rPr>
              <a:t>i </a:t>
            </a:r>
            <a:r>
              <a:rPr lang="en-US" sz="1500" dirty="0" err="1">
                <a:solidFill>
                  <a:schemeClr val="tx1"/>
                </a:solidFill>
              </a:rPr>
              <a:t>JRC</a:t>
            </a:r>
            <a:r>
              <a:rPr lang="en-US" sz="1500" dirty="0">
                <a:solidFill>
                  <a:schemeClr val="tx1"/>
                </a:solidFill>
              </a:rPr>
              <a:t> </a:t>
            </a:r>
            <a:r>
              <a:rPr lang="hr-HR" sz="1500" dirty="0">
                <a:solidFill>
                  <a:schemeClr val="tx1"/>
                </a:solidFill>
              </a:rPr>
              <a:t>zajednički kreću u identifikaciju mogućih kriterija za određivanje prirodnih </a:t>
            </a:r>
            <a:r>
              <a:rPr lang="hr-HR" sz="1500" dirty="0" smtClean="0">
                <a:solidFill>
                  <a:schemeClr val="tx1"/>
                </a:solidFill>
              </a:rPr>
              <a:t>ograničenja:</a:t>
            </a:r>
            <a:endParaRPr lang="en-US" sz="1500" dirty="0">
              <a:solidFill>
                <a:schemeClr val="tx1"/>
              </a:solidFill>
            </a:endParaRPr>
          </a:p>
          <a:p>
            <a:pPr lvl="1" algn="just"/>
            <a:r>
              <a:rPr lang="hr-HR" sz="1600" dirty="0" smtClean="0">
                <a:solidFill>
                  <a:schemeClr val="tx1"/>
                </a:solidFill>
              </a:rPr>
              <a:t>Klasifikacija </a:t>
            </a:r>
            <a:r>
              <a:rPr lang="hr-HR" sz="1600" dirty="0">
                <a:solidFill>
                  <a:schemeClr val="tx1"/>
                </a:solidFill>
              </a:rPr>
              <a:t>mora biti bazirana na ograničenju, a ne na načinu upravljanja zemljištem </a:t>
            </a:r>
          </a:p>
          <a:p>
            <a:pPr lvl="1" algn="just"/>
            <a:r>
              <a:rPr lang="hr-HR" sz="1600" dirty="0">
                <a:solidFill>
                  <a:schemeClr val="tx1"/>
                </a:solidFill>
              </a:rPr>
              <a:t>Kriteriji moraju biti primjenjivi na poljoprivredu općenito, ne na specifični vid proizvodnje (izbjegavanje proizvodno vezane potpore) </a:t>
            </a:r>
          </a:p>
          <a:p>
            <a:pPr lvl="1" algn="just"/>
            <a:r>
              <a:rPr lang="hr-HR" sz="1600" dirty="0">
                <a:solidFill>
                  <a:schemeClr val="tx1"/>
                </a:solidFill>
              </a:rPr>
              <a:t>Kriteriji se odnose na definiranje ograničenja, ne na shemu potpore (u toj fazi nema kriterija prihvatljivosti i kalkulacija);</a:t>
            </a:r>
          </a:p>
          <a:p>
            <a:pPr lvl="1" algn="just"/>
            <a:r>
              <a:rPr lang="hr-HR" sz="1600" dirty="0">
                <a:solidFill>
                  <a:schemeClr val="tx1"/>
                </a:solidFill>
              </a:rPr>
              <a:t>Kriteriji trebaju biti primjenjivi na cijelom teritoriju Europe. </a:t>
            </a:r>
          </a:p>
          <a:p>
            <a:pPr lvl="1" algn="just"/>
            <a:r>
              <a:rPr lang="hr-HR" sz="1600" dirty="0">
                <a:solidFill>
                  <a:schemeClr val="tx1"/>
                </a:solidFill>
              </a:rPr>
              <a:t>Moraju osigurati zajednički okvir za provedbu mjere</a:t>
            </a:r>
          </a:p>
          <a:p>
            <a:pPr lvl="1" algn="just"/>
            <a:r>
              <a:rPr lang="hr-HR" sz="1600" dirty="0">
                <a:solidFill>
                  <a:schemeClr val="tx1"/>
                </a:solidFill>
              </a:rPr>
              <a:t>Kriteriji trebaju biti jasni, jednostavni, čvrsti, razumljivi i prikladni za potrebe provođenja poljoprivredne politike</a:t>
            </a:r>
          </a:p>
          <a:p>
            <a:pPr lvl="1" algn="just"/>
            <a:r>
              <a:rPr lang="hr-HR" sz="1600" dirty="0">
                <a:solidFill>
                  <a:schemeClr val="tx1"/>
                </a:solidFill>
              </a:rPr>
              <a:t>Uzimajući u obzir da tijekom godina meteorološki uvjeti variraju, mora se koristiti probabilistički pristup – vjerojatnost pojavnosti veća od 20%,  u 7 od 30 godina </a:t>
            </a:r>
          </a:p>
          <a:p>
            <a:pPr lvl="1" algn="just"/>
            <a:r>
              <a:rPr lang="hr-HR" sz="1600" dirty="0">
                <a:solidFill>
                  <a:schemeClr val="tx1"/>
                </a:solidFill>
              </a:rPr>
              <a:t>Da bi podaci bili vjerodostojni, potrebno je praćenje podataka u neprekinutom nizu od minimalno 30 godina</a:t>
            </a:r>
            <a:endParaRPr lang="en-US" sz="1600" dirty="0">
              <a:solidFill>
                <a:schemeClr val="tx1"/>
              </a:solidFill>
            </a:endParaRPr>
          </a:p>
          <a:p>
            <a:endParaRPr lang="en-US" dirty="0"/>
          </a:p>
        </p:txBody>
      </p:sp>
    </p:spTree>
    <p:extLst>
      <p:ext uri="{BB962C8B-B14F-4D97-AF65-F5344CB8AC3E}">
        <p14:creationId xmlns:p14="http://schemas.microsoft.com/office/powerpoint/2010/main" val="912132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260648"/>
            <a:ext cx="8229600" cy="1008112"/>
          </a:xfrm>
        </p:spPr>
        <p:txBody>
          <a:bodyPr/>
          <a:lstStyle/>
          <a:p>
            <a:r>
              <a:rPr lang="hr-HR" sz="2400" b="1" kern="0" cap="small" dirty="0">
                <a:solidFill>
                  <a:srgbClr val="000000"/>
                </a:solidFill>
                <a:latin typeface="Arial"/>
              </a:rPr>
              <a:t>Fine </a:t>
            </a:r>
            <a:r>
              <a:rPr lang="hr-HR" sz="2400" b="1" kern="0" cap="small" dirty="0" err="1">
                <a:solidFill>
                  <a:srgbClr val="000000"/>
                </a:solidFill>
                <a:latin typeface="Arial"/>
              </a:rPr>
              <a:t>tuning</a:t>
            </a:r>
            <a:r>
              <a:rPr lang="hr-HR" sz="2400" b="1" kern="0" cap="small" dirty="0">
                <a:solidFill>
                  <a:srgbClr val="000000"/>
                </a:solidFill>
                <a:latin typeface="Arial"/>
              </a:rPr>
              <a:t> postupak - Detaljno ujednačavanje </a:t>
            </a:r>
            <a:r>
              <a:rPr lang="hr-HR" sz="2400" b="1" kern="0" cap="small" dirty="0" err="1">
                <a:solidFill>
                  <a:srgbClr val="000000"/>
                </a:solidFill>
                <a:latin typeface="Arial"/>
              </a:rPr>
              <a:t>ZPO</a:t>
            </a:r>
            <a:endParaRPr lang="en-US" dirty="0"/>
          </a:p>
        </p:txBody>
      </p:sp>
      <p:sp>
        <p:nvSpPr>
          <p:cNvPr id="3" name="Rezervirano mjesto sadržaja 2"/>
          <p:cNvSpPr>
            <a:spLocks noGrp="1"/>
          </p:cNvSpPr>
          <p:nvPr>
            <p:ph idx="1"/>
          </p:nvPr>
        </p:nvSpPr>
        <p:spPr/>
        <p:txBody>
          <a:bodyPr>
            <a:normAutofit fontScale="77500" lnSpcReduction="20000"/>
          </a:bodyPr>
          <a:lstStyle/>
          <a:p>
            <a:r>
              <a:rPr lang="hr-HR" sz="3000" dirty="0" smtClean="0">
                <a:solidFill>
                  <a:schemeClr val="tx1"/>
                </a:solidFill>
              </a:rPr>
              <a:t>Obavezan postupak za sve </a:t>
            </a:r>
            <a:r>
              <a:rPr lang="hr-HR" sz="3000" dirty="0" err="1" smtClean="0">
                <a:solidFill>
                  <a:schemeClr val="tx1"/>
                </a:solidFill>
              </a:rPr>
              <a:t>DČ</a:t>
            </a:r>
            <a:r>
              <a:rPr lang="hr-HR" sz="3000" dirty="0" smtClean="0">
                <a:solidFill>
                  <a:schemeClr val="tx1"/>
                </a:solidFill>
              </a:rPr>
              <a:t> (čl. 32/3 Uredbe 1305/2013) </a:t>
            </a:r>
          </a:p>
          <a:p>
            <a:r>
              <a:rPr lang="hr-HR" sz="3000" dirty="0" smtClean="0">
                <a:solidFill>
                  <a:schemeClr val="tx1"/>
                </a:solidFill>
              </a:rPr>
              <a:t>Postupak se mora provesti u cijelosti korištenjem točnih i adekvatnih podataka, </a:t>
            </a:r>
          </a:p>
          <a:p>
            <a:r>
              <a:rPr lang="hr-HR" sz="3000" dirty="0" smtClean="0">
                <a:solidFill>
                  <a:schemeClr val="tx1"/>
                </a:solidFill>
              </a:rPr>
              <a:t>Koriste se podaci koji su mjerodavni za utvrđivanje da </a:t>
            </a:r>
            <a:r>
              <a:rPr lang="hr-HR" sz="3000" dirty="0">
                <a:solidFill>
                  <a:schemeClr val="tx1"/>
                </a:solidFill>
              </a:rPr>
              <a:t>li prirodna (biofizička) ograničenja još uvijek otežavajuće utječu na poljoprivrednu proizvodnju. </a:t>
            </a:r>
            <a:endParaRPr lang="hr-HR" sz="3000" dirty="0" smtClean="0">
              <a:solidFill>
                <a:schemeClr val="tx1"/>
              </a:solidFill>
            </a:endParaRPr>
          </a:p>
          <a:p>
            <a:pPr marL="342900" lvl="1" indent="-342900">
              <a:buFont typeface="Arial" pitchFamily="34" charset="0"/>
              <a:buChar char="•"/>
            </a:pPr>
            <a:r>
              <a:rPr lang="hr-HR" dirty="0">
                <a:solidFill>
                  <a:schemeClr val="tx1"/>
                </a:solidFill>
              </a:rPr>
              <a:t>Podaci se moraju ažurirati minimalno jednom u sedam godina, kako bi područja sa značajnim ograničenjima bila vjerodostojno prikazana</a:t>
            </a:r>
          </a:p>
          <a:p>
            <a:pPr marL="342900" lvl="1" indent="-342900">
              <a:buFont typeface="Arial" pitchFamily="34" charset="0"/>
              <a:buChar char="•"/>
            </a:pPr>
            <a:r>
              <a:rPr lang="hr-HR" dirty="0">
                <a:solidFill>
                  <a:schemeClr val="tx1"/>
                </a:solidFill>
              </a:rPr>
              <a:t>Za svaki biofizički kriterij nekoliko pokazatelja (navodnjavano, odvodnja, staklenici/plastenici, terase, </a:t>
            </a:r>
            <a:r>
              <a:rPr lang="hr-HR" dirty="0" err="1">
                <a:solidFill>
                  <a:schemeClr val="tx1"/>
                </a:solidFill>
              </a:rPr>
              <a:t>SO</a:t>
            </a:r>
            <a:r>
              <a:rPr lang="hr-HR" dirty="0">
                <a:solidFill>
                  <a:schemeClr val="tx1"/>
                </a:solidFill>
              </a:rPr>
              <a:t>)</a:t>
            </a:r>
          </a:p>
          <a:p>
            <a:pPr marL="342900" lvl="1" indent="-342900">
              <a:buFont typeface="Arial" pitchFamily="34" charset="0"/>
              <a:buChar char="•"/>
            </a:pPr>
            <a:r>
              <a:rPr lang="hr-HR" dirty="0">
                <a:solidFill>
                  <a:schemeClr val="tx1"/>
                </a:solidFill>
              </a:rPr>
              <a:t>Područje može biti definirano kao PO bez da istovremeno postoji i ekonomski gubitak u usporedbi s područjem bez ograničenja</a:t>
            </a:r>
          </a:p>
          <a:p>
            <a:endParaRPr lang="en-US" dirty="0"/>
          </a:p>
        </p:txBody>
      </p:sp>
    </p:spTree>
    <p:extLst>
      <p:ext uri="{BB962C8B-B14F-4D97-AF65-F5344CB8AC3E}">
        <p14:creationId xmlns:p14="http://schemas.microsoft.com/office/powerpoint/2010/main" val="170979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404664"/>
            <a:ext cx="8229600" cy="1008112"/>
          </a:xfrm>
        </p:spPr>
        <p:txBody>
          <a:bodyPr/>
          <a:lstStyle/>
          <a:p>
            <a:r>
              <a:rPr lang="hr-HR" sz="2400" b="1" kern="0" cap="small" dirty="0">
                <a:solidFill>
                  <a:srgbClr val="000000"/>
                </a:solidFill>
                <a:latin typeface="Arial"/>
              </a:rPr>
              <a:t>Fine </a:t>
            </a:r>
            <a:r>
              <a:rPr lang="hr-HR" sz="2400" b="1" kern="0" cap="small" dirty="0" err="1">
                <a:solidFill>
                  <a:srgbClr val="000000"/>
                </a:solidFill>
                <a:latin typeface="Arial"/>
              </a:rPr>
              <a:t>tuning</a:t>
            </a:r>
            <a:r>
              <a:rPr lang="hr-HR" sz="2400" b="1" kern="0" cap="small" dirty="0">
                <a:solidFill>
                  <a:srgbClr val="000000"/>
                </a:solidFill>
                <a:latin typeface="Arial"/>
              </a:rPr>
              <a:t> postupak - Detaljno ujednačavanje </a:t>
            </a:r>
            <a:r>
              <a:rPr lang="hr-HR" sz="2400" b="1" kern="0" cap="small" dirty="0" err="1">
                <a:solidFill>
                  <a:srgbClr val="000000"/>
                </a:solidFill>
                <a:latin typeface="Arial"/>
              </a:rPr>
              <a:t>ZPO</a:t>
            </a:r>
            <a:endParaRPr lang="en-US" dirty="0"/>
          </a:p>
        </p:txBody>
      </p:sp>
      <p:sp>
        <p:nvSpPr>
          <p:cNvPr id="3" name="Rezervirano mjesto sadržaja 2"/>
          <p:cNvSpPr>
            <a:spLocks noGrp="1"/>
          </p:cNvSpPr>
          <p:nvPr>
            <p:ph idx="1"/>
          </p:nvPr>
        </p:nvSpPr>
        <p:spPr/>
        <p:txBody>
          <a:bodyPr/>
          <a:lstStyle/>
          <a:p>
            <a:pPr lvl="0"/>
            <a:r>
              <a:rPr lang="hr-HR" sz="2800" dirty="0">
                <a:solidFill>
                  <a:schemeClr val="tx1"/>
                </a:solidFill>
              </a:rPr>
              <a:t>Prag je 80% </a:t>
            </a:r>
            <a:r>
              <a:rPr lang="hr-HR" sz="2800" dirty="0" err="1">
                <a:solidFill>
                  <a:schemeClr val="tx1"/>
                </a:solidFill>
              </a:rPr>
              <a:t>SO</a:t>
            </a:r>
            <a:r>
              <a:rPr lang="hr-HR" sz="2800" dirty="0">
                <a:solidFill>
                  <a:schemeClr val="tx1"/>
                </a:solidFill>
              </a:rPr>
              <a:t> na nivou EU</a:t>
            </a:r>
          </a:p>
          <a:p>
            <a:pPr lvl="0"/>
            <a:endParaRPr lang="hr-HR" dirty="0">
              <a:solidFill>
                <a:schemeClr val="tx1"/>
              </a:solidFill>
            </a:endParaRPr>
          </a:p>
          <a:p>
            <a:pPr lvl="0"/>
            <a:r>
              <a:rPr lang="hr-HR" sz="2800" dirty="0" err="1">
                <a:solidFill>
                  <a:schemeClr val="tx1"/>
                </a:solidFill>
              </a:rPr>
              <a:t>SO</a:t>
            </a:r>
            <a:r>
              <a:rPr lang="hr-HR" sz="2800" dirty="0">
                <a:solidFill>
                  <a:schemeClr val="tx1"/>
                </a:solidFill>
              </a:rPr>
              <a:t>/ha </a:t>
            </a:r>
            <a:r>
              <a:rPr lang="hr-HR" dirty="0">
                <a:solidFill>
                  <a:schemeClr val="tx1"/>
                </a:solidFill>
              </a:rPr>
              <a:t>= </a:t>
            </a:r>
            <a:endParaRPr lang="hr-HR" sz="1600" dirty="0">
              <a:solidFill>
                <a:schemeClr val="tx1"/>
              </a:solidFill>
            </a:endParaRPr>
          </a:p>
          <a:p>
            <a:pPr lvl="0"/>
            <a:endParaRPr lang="hr-HR" dirty="0">
              <a:solidFill>
                <a:schemeClr val="tx1"/>
              </a:solidFill>
            </a:endParaRPr>
          </a:p>
          <a:p>
            <a:endParaRPr lang="en-US"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933056"/>
            <a:ext cx="460851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636912"/>
            <a:ext cx="533400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54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332656"/>
            <a:ext cx="8229600" cy="1008112"/>
          </a:xfrm>
        </p:spPr>
        <p:txBody>
          <a:bodyPr/>
          <a:lstStyle/>
          <a:p>
            <a:r>
              <a:rPr lang="hr-HR" sz="2400" b="1" kern="0" cap="small" dirty="0">
                <a:solidFill>
                  <a:srgbClr val="000000"/>
                </a:solidFill>
                <a:latin typeface="Arial"/>
              </a:rPr>
              <a:t>nakon provedenog FT</a:t>
            </a:r>
            <a:endParaRPr lang="en-US" dirty="0"/>
          </a:p>
        </p:txBody>
      </p:sp>
      <p:pic>
        <p:nvPicPr>
          <p:cNvPr id="3073"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1268760"/>
            <a:ext cx="5050897" cy="522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255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04664"/>
            <a:ext cx="8229600" cy="1008112"/>
          </a:xfrm>
        </p:spPr>
        <p:txBody>
          <a:bodyPr>
            <a:normAutofit/>
          </a:bodyPr>
          <a:lstStyle/>
          <a:p>
            <a:r>
              <a:rPr lang="hr-HR" sz="2400" b="1" kern="0" cap="small" dirty="0" smtClean="0">
                <a:solidFill>
                  <a:srgbClr val="000000"/>
                </a:solidFill>
                <a:latin typeface="Arial"/>
              </a:rPr>
              <a:t>Područja s posebnim ograničenjima</a:t>
            </a:r>
            <a:endParaRPr lang="en-US" sz="2400" b="1" kern="0" cap="small" dirty="0">
              <a:solidFill>
                <a:srgbClr val="000000"/>
              </a:solidFill>
              <a:latin typeface="Arial"/>
            </a:endParaRPr>
          </a:p>
        </p:txBody>
      </p:sp>
      <p:sp>
        <p:nvSpPr>
          <p:cNvPr id="3" name="Rezervirano mjesto sadržaja 2"/>
          <p:cNvSpPr>
            <a:spLocks noGrp="1"/>
          </p:cNvSpPr>
          <p:nvPr>
            <p:ph idx="1"/>
          </p:nvPr>
        </p:nvSpPr>
        <p:spPr/>
        <p:txBody>
          <a:bodyPr>
            <a:normAutofit/>
          </a:bodyPr>
          <a:lstStyle/>
          <a:p>
            <a:r>
              <a:rPr lang="hr-HR" sz="2400" dirty="0" smtClean="0">
                <a:solidFill>
                  <a:schemeClr val="tx1"/>
                </a:solidFill>
              </a:rPr>
              <a:t>Područja na kojima postoje posebna ograničenja (karakteristična za </a:t>
            </a:r>
            <a:r>
              <a:rPr lang="hr-HR" sz="2400" dirty="0" err="1" smtClean="0">
                <a:solidFill>
                  <a:schemeClr val="tx1"/>
                </a:solidFill>
              </a:rPr>
              <a:t>DČ</a:t>
            </a:r>
            <a:r>
              <a:rPr lang="hr-HR" sz="2400" dirty="0" smtClean="0">
                <a:solidFill>
                  <a:schemeClr val="tx1"/>
                </a:solidFill>
              </a:rPr>
              <a:t>) te ako na tim područjima postoji potreba da se nastavi održavati zemljište kroz poljoprivredne aktivnosti, kako bi se zaštitio ili poboljšao okoliš, sačuvao krajobraz te očuvao turistički potencijal područja ili kako bi se zaštitila obala. </a:t>
            </a:r>
          </a:p>
          <a:p>
            <a:r>
              <a:rPr lang="hr-HR" sz="2400" dirty="0" smtClean="0">
                <a:solidFill>
                  <a:schemeClr val="tx1"/>
                </a:solidFill>
              </a:rPr>
              <a:t>Njihova ukupna površina ne smije preći 10 % površine države članice</a:t>
            </a:r>
            <a:endParaRPr lang="hr-HR" sz="2400" dirty="0">
              <a:solidFill>
                <a:schemeClr val="tx1"/>
              </a:solidFill>
            </a:endParaRPr>
          </a:p>
        </p:txBody>
      </p:sp>
    </p:spTree>
    <p:extLst>
      <p:ext uri="{BB962C8B-B14F-4D97-AF65-F5344CB8AC3E}">
        <p14:creationId xmlns:p14="http://schemas.microsoft.com/office/powerpoint/2010/main" val="1525594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76672"/>
            <a:ext cx="8229600" cy="1008112"/>
          </a:xfrm>
        </p:spPr>
        <p:txBody>
          <a:bodyPr/>
          <a:lstStyle/>
          <a:p>
            <a:r>
              <a:rPr lang="hr-HR" sz="2400" b="1" kern="0" cap="small" dirty="0">
                <a:solidFill>
                  <a:srgbClr val="000000"/>
                </a:solidFill>
                <a:latin typeface="Arial"/>
              </a:rPr>
              <a:t>Područja s posebnim </a:t>
            </a:r>
            <a:r>
              <a:rPr lang="hr-HR" sz="2400" b="1" kern="0" cap="small" dirty="0" smtClean="0">
                <a:solidFill>
                  <a:srgbClr val="000000"/>
                </a:solidFill>
                <a:latin typeface="Arial"/>
              </a:rPr>
              <a:t>ograničenjima - krš</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9408" y="1600200"/>
            <a:ext cx="4760864" cy="465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871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76672"/>
            <a:ext cx="8229600" cy="1008112"/>
          </a:xfrm>
        </p:spPr>
        <p:txBody>
          <a:bodyPr/>
          <a:lstStyle/>
          <a:p>
            <a:r>
              <a:rPr lang="pl-PL" sz="2400" b="1" kern="0" cap="small" dirty="0">
                <a:solidFill>
                  <a:srgbClr val="000000"/>
                </a:solidFill>
                <a:latin typeface="Arial"/>
              </a:rPr>
              <a:t>Područja s posebnim ograničenjima - krš</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420888"/>
            <a:ext cx="7065876" cy="183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287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21025" y="527215"/>
            <a:ext cx="8229600" cy="1008112"/>
          </a:xfrm>
        </p:spPr>
        <p:txBody>
          <a:bodyPr/>
          <a:lstStyle/>
          <a:p>
            <a:r>
              <a:rPr lang="hr-HR" sz="2400" b="1" kern="0" cap="small" dirty="0" err="1">
                <a:solidFill>
                  <a:srgbClr val="000000"/>
                </a:solidFill>
                <a:latin typeface="Arial"/>
              </a:rPr>
              <a:t>Iaks</a:t>
            </a:r>
            <a:r>
              <a:rPr lang="hr-HR" dirty="0" smtClean="0"/>
              <a:t> </a:t>
            </a:r>
            <a:r>
              <a:rPr lang="hr-HR" sz="2400" b="1" kern="0" cap="small" dirty="0">
                <a:solidFill>
                  <a:srgbClr val="000000"/>
                </a:solidFill>
                <a:latin typeface="Arial"/>
              </a:rPr>
              <a:t>mjere</a:t>
            </a:r>
            <a:endParaRPr lang="en-US" sz="2400" b="1" kern="0" cap="small" dirty="0">
              <a:solidFill>
                <a:srgbClr val="000000"/>
              </a:solidFill>
              <a:latin typeface="Arial"/>
            </a:endParaRPr>
          </a:p>
        </p:txBody>
      </p:sp>
      <p:sp>
        <p:nvSpPr>
          <p:cNvPr id="3" name="Rezervirano mjesto sadržaja 2"/>
          <p:cNvSpPr>
            <a:spLocks noGrp="1"/>
          </p:cNvSpPr>
          <p:nvPr>
            <p:ph idx="1"/>
          </p:nvPr>
        </p:nvSpPr>
        <p:spPr>
          <a:xfrm>
            <a:off x="467544" y="1484784"/>
            <a:ext cx="8229600" cy="3196952"/>
          </a:xfrm>
        </p:spPr>
        <p:txBody>
          <a:bodyPr>
            <a:normAutofit fontScale="85000" lnSpcReduction="10000"/>
          </a:bodyPr>
          <a:lstStyle/>
          <a:p>
            <a:r>
              <a:rPr lang="hr-HR" b="1" kern="0" cap="small" dirty="0">
                <a:solidFill>
                  <a:srgbClr val="000000"/>
                </a:solidFill>
                <a:effectLst>
                  <a:outerShdw blurRad="38100" dist="38100" dir="2700000" algn="tl">
                    <a:srgbClr val="000000">
                      <a:alpha val="43137"/>
                    </a:srgbClr>
                  </a:outerShdw>
                </a:effectLst>
                <a:latin typeface="Arial"/>
              </a:rPr>
              <a:t>Mjera 10 </a:t>
            </a:r>
            <a:endParaRPr lang="hr-HR" b="1" kern="0" cap="small" dirty="0" smtClean="0">
              <a:solidFill>
                <a:srgbClr val="000000"/>
              </a:solidFill>
              <a:effectLst>
                <a:outerShdw blurRad="38100" dist="38100" dir="2700000" algn="tl">
                  <a:srgbClr val="000000">
                    <a:alpha val="43137"/>
                  </a:srgbClr>
                </a:outerShdw>
              </a:effectLst>
              <a:latin typeface="Arial"/>
            </a:endParaRPr>
          </a:p>
          <a:p>
            <a:pPr marL="0" indent="0">
              <a:buNone/>
            </a:pPr>
            <a:r>
              <a:rPr lang="hr-HR" b="1" i="1" kern="0" cap="small" dirty="0" smtClean="0">
                <a:solidFill>
                  <a:srgbClr val="000000"/>
                </a:solidFill>
                <a:effectLst>
                  <a:outerShdw blurRad="38100" dist="38100" dir="2700000" algn="tl">
                    <a:srgbClr val="000000">
                      <a:alpha val="43137"/>
                    </a:srgbClr>
                  </a:outerShdw>
                </a:effectLst>
                <a:latin typeface="Arial"/>
              </a:rPr>
              <a:t>Poljoprivreda</a:t>
            </a:r>
            <a:r>
              <a:rPr lang="hr-HR" b="1" i="1" kern="0" cap="small" dirty="0">
                <a:solidFill>
                  <a:srgbClr val="000000"/>
                </a:solidFill>
                <a:effectLst>
                  <a:outerShdw blurRad="38100" dist="38100" dir="2700000" algn="tl">
                    <a:srgbClr val="000000">
                      <a:alpha val="43137"/>
                    </a:srgbClr>
                  </a:outerShdw>
                </a:effectLst>
                <a:latin typeface="Arial"/>
              </a:rPr>
              <a:t>, okoliš i klimatske </a:t>
            </a:r>
            <a:r>
              <a:rPr lang="hr-HR" b="1" i="1" kern="0" cap="small" dirty="0" smtClean="0">
                <a:solidFill>
                  <a:srgbClr val="000000"/>
                </a:solidFill>
                <a:effectLst>
                  <a:outerShdw blurRad="38100" dist="38100" dir="2700000" algn="tl">
                    <a:srgbClr val="000000">
                      <a:alpha val="43137"/>
                    </a:srgbClr>
                  </a:outerShdw>
                </a:effectLst>
                <a:latin typeface="Arial"/>
              </a:rPr>
              <a:t>promjene</a:t>
            </a:r>
            <a:endParaRPr lang="hr-HR" b="1" kern="0" cap="small" dirty="0" smtClean="0">
              <a:solidFill>
                <a:srgbClr val="000000"/>
              </a:solidFill>
              <a:effectLst>
                <a:outerShdw blurRad="38100" dist="38100" dir="2700000" algn="tl">
                  <a:srgbClr val="000000">
                    <a:alpha val="43137"/>
                  </a:srgbClr>
                </a:outerShdw>
              </a:effectLst>
              <a:latin typeface="Arial"/>
              <a:ea typeface="Adobe Heiti Std R" pitchFamily="34" charset="-128"/>
            </a:endParaRPr>
          </a:p>
          <a:p>
            <a:r>
              <a:rPr lang="hr-HR" b="1" kern="0" cap="small" dirty="0">
                <a:solidFill>
                  <a:srgbClr val="000000"/>
                </a:solidFill>
                <a:effectLst>
                  <a:outerShdw blurRad="38100" dist="38100" dir="2700000" algn="tl">
                    <a:srgbClr val="000000">
                      <a:alpha val="43137"/>
                    </a:srgbClr>
                  </a:outerShdw>
                </a:effectLst>
                <a:latin typeface="Arial"/>
              </a:rPr>
              <a:t>Mjera 11 </a:t>
            </a:r>
            <a:endParaRPr lang="hr-HR" b="1" kern="0" cap="small" dirty="0" smtClean="0">
              <a:solidFill>
                <a:srgbClr val="000000"/>
              </a:solidFill>
              <a:effectLst>
                <a:outerShdw blurRad="38100" dist="38100" dir="2700000" algn="tl">
                  <a:srgbClr val="000000">
                    <a:alpha val="43137"/>
                  </a:srgbClr>
                </a:outerShdw>
              </a:effectLst>
              <a:latin typeface="Arial"/>
            </a:endParaRPr>
          </a:p>
          <a:p>
            <a:pPr marL="0" indent="0">
              <a:buNone/>
            </a:pPr>
            <a:r>
              <a:rPr lang="hr-HR" b="1" i="1" kern="0" cap="small" dirty="0">
                <a:solidFill>
                  <a:srgbClr val="000000"/>
                </a:solidFill>
                <a:effectLst>
                  <a:outerShdw blurRad="38100" dist="38100" dir="2700000" algn="tl">
                    <a:srgbClr val="000000">
                      <a:alpha val="43137"/>
                    </a:srgbClr>
                  </a:outerShdw>
                </a:effectLst>
                <a:latin typeface="Arial"/>
              </a:rPr>
              <a:t>ekološki uzgoj</a:t>
            </a:r>
          </a:p>
          <a:p>
            <a:r>
              <a:rPr lang="hr-HR" b="1" kern="0" cap="small" dirty="0">
                <a:solidFill>
                  <a:srgbClr val="000000"/>
                </a:solidFill>
                <a:effectLst>
                  <a:outerShdw blurRad="38100" dist="38100" dir="2700000" algn="tl">
                    <a:srgbClr val="000000">
                      <a:alpha val="43137"/>
                    </a:srgbClr>
                  </a:outerShdw>
                </a:effectLst>
                <a:latin typeface="Arial"/>
              </a:rPr>
              <a:t>mjera 13 </a:t>
            </a:r>
            <a:endParaRPr lang="hr-HR" b="1" kern="0" cap="small" dirty="0" smtClean="0">
              <a:solidFill>
                <a:srgbClr val="000000"/>
              </a:solidFill>
              <a:effectLst>
                <a:outerShdw blurRad="38100" dist="38100" dir="2700000" algn="tl">
                  <a:srgbClr val="000000">
                    <a:alpha val="43137"/>
                  </a:srgbClr>
                </a:outerShdw>
              </a:effectLst>
              <a:latin typeface="Arial"/>
            </a:endParaRPr>
          </a:p>
          <a:p>
            <a:pPr marL="0" indent="0">
              <a:buNone/>
            </a:pPr>
            <a:r>
              <a:rPr lang="hr-HR" b="1" i="1" kern="0" cap="small" dirty="0" smtClean="0">
                <a:solidFill>
                  <a:srgbClr val="000000"/>
                </a:solidFill>
                <a:effectLst>
                  <a:outerShdw blurRad="38100" dist="38100" dir="2700000" algn="tl">
                    <a:srgbClr val="000000">
                      <a:alpha val="43137"/>
                    </a:srgbClr>
                  </a:outerShdw>
                </a:effectLst>
                <a:latin typeface="Arial"/>
              </a:rPr>
              <a:t>Plaćanje područjima s prirodnim ograničenjima ili ostalim posebnim ograničenjima</a:t>
            </a:r>
            <a:endParaRPr lang="hr-HR" b="1" i="1" kern="0" cap="small" dirty="0">
              <a:solidFill>
                <a:srgbClr val="000000"/>
              </a:solidFill>
              <a:effectLst>
                <a:outerShdw blurRad="38100" dist="38100" dir="2700000" algn="tl">
                  <a:srgbClr val="000000">
                    <a:alpha val="43137"/>
                  </a:srgbClr>
                </a:outerShdw>
              </a:effectLst>
              <a:latin typeface="Arial"/>
            </a:endParaRPr>
          </a:p>
          <a:p>
            <a:pPr marL="0" indent="0">
              <a:buNone/>
            </a:pPr>
            <a:endParaRPr lang="hr-HR" b="1" kern="0" cap="small" dirty="0" smtClean="0">
              <a:solidFill>
                <a:srgbClr val="000000"/>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2275398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548680"/>
            <a:ext cx="8229600" cy="1008112"/>
          </a:xfrm>
        </p:spPr>
        <p:txBody>
          <a:bodyPr/>
          <a:lstStyle/>
          <a:p>
            <a:r>
              <a:rPr lang="hr-HR" sz="2400" b="1" kern="0" cap="small" dirty="0">
                <a:solidFill>
                  <a:srgbClr val="000000"/>
                </a:solidFill>
                <a:latin typeface="Arial"/>
              </a:rPr>
              <a:t>Područja s </a:t>
            </a:r>
            <a:r>
              <a:rPr lang="hr-HR" sz="2400" b="1" kern="0" cap="small" dirty="0" smtClean="0">
                <a:solidFill>
                  <a:srgbClr val="000000"/>
                </a:solidFill>
                <a:latin typeface="Arial"/>
              </a:rPr>
              <a:t>ograničenjima - završno</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988840"/>
            <a:ext cx="6267231" cy="315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03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476672"/>
            <a:ext cx="8229600" cy="1008112"/>
          </a:xfrm>
        </p:spPr>
        <p:txBody>
          <a:bodyPr/>
          <a:lstStyle/>
          <a:p>
            <a:r>
              <a:rPr lang="hr-HR" sz="2400" b="1" kern="0" cap="small" dirty="0">
                <a:solidFill>
                  <a:srgbClr val="000000"/>
                </a:solidFill>
                <a:latin typeface="Arial"/>
              </a:rPr>
              <a:t>Područja s </a:t>
            </a:r>
            <a:r>
              <a:rPr lang="hr-HR" sz="2400" b="1" kern="0" cap="small" dirty="0" smtClean="0">
                <a:solidFill>
                  <a:srgbClr val="000000"/>
                </a:solidFill>
                <a:latin typeface="Arial"/>
              </a:rPr>
              <a:t>ograničenjima – integrirana karta</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1484784"/>
            <a:ext cx="5136572" cy="504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664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260648"/>
            <a:ext cx="8229600" cy="1008112"/>
          </a:xfrm>
        </p:spPr>
        <p:txBody>
          <a:bodyPr>
            <a:normAutofit/>
          </a:bodyPr>
          <a:lstStyle/>
          <a:p>
            <a:r>
              <a:rPr lang="hr-HR" sz="2400" b="1" kern="0" cap="small" dirty="0">
                <a:solidFill>
                  <a:srgbClr val="000000"/>
                </a:solidFill>
                <a:latin typeface="Arial"/>
              </a:rPr>
              <a:t>mjera </a:t>
            </a:r>
            <a:r>
              <a:rPr lang="hr-HR" sz="2400" b="1" kern="0" cap="small" dirty="0" smtClean="0">
                <a:solidFill>
                  <a:srgbClr val="000000"/>
                </a:solidFill>
                <a:latin typeface="Arial"/>
              </a:rPr>
              <a:t>11 </a:t>
            </a:r>
            <a:r>
              <a:rPr lang="hr-HR" sz="2400" b="1" kern="0" cap="small" dirty="0">
                <a:solidFill>
                  <a:srgbClr val="000000"/>
                </a:solidFill>
                <a:latin typeface="Arial"/>
              </a:rPr>
              <a:t>„ekološki uzgoj”</a:t>
            </a:r>
            <a:endParaRPr lang="en-US" sz="2400" b="1" kern="0" cap="small" dirty="0">
              <a:solidFill>
                <a:srgbClr val="000000"/>
              </a:solidFill>
              <a:latin typeface="Arial"/>
            </a:endParaRPr>
          </a:p>
        </p:txBody>
      </p:sp>
      <p:sp>
        <p:nvSpPr>
          <p:cNvPr id="3" name="Rezervirano mjesto sadržaja 2"/>
          <p:cNvSpPr>
            <a:spLocks noGrp="1"/>
          </p:cNvSpPr>
          <p:nvPr>
            <p:ph idx="1"/>
          </p:nvPr>
        </p:nvSpPr>
        <p:spPr/>
        <p:txBody>
          <a:bodyPr>
            <a:normAutofit fontScale="62500" lnSpcReduction="20000"/>
          </a:bodyPr>
          <a:lstStyle/>
          <a:p>
            <a:pPr lvl="0"/>
            <a:r>
              <a:rPr lang="hr-HR" sz="3800" dirty="0" smtClean="0">
                <a:solidFill>
                  <a:schemeClr val="tx1"/>
                </a:solidFill>
              </a:rPr>
              <a:t>Podmjere</a:t>
            </a:r>
            <a:r>
              <a:rPr lang="hr-HR" sz="3800" dirty="0">
                <a:solidFill>
                  <a:schemeClr val="tx1"/>
                </a:solidFill>
              </a:rPr>
              <a:t>:</a:t>
            </a:r>
          </a:p>
          <a:p>
            <a:pPr marL="0" lvl="0" indent="0">
              <a:buNone/>
            </a:pPr>
            <a:r>
              <a:rPr lang="hr-HR" b="1" dirty="0" smtClean="0">
                <a:solidFill>
                  <a:schemeClr val="tx1"/>
                </a:solidFill>
              </a:rPr>
              <a:t>11.1</a:t>
            </a:r>
            <a:r>
              <a:rPr lang="hr-HR" dirty="0">
                <a:solidFill>
                  <a:schemeClr val="tx1"/>
                </a:solidFill>
              </a:rPr>
              <a:t>. </a:t>
            </a:r>
            <a:r>
              <a:rPr lang="pl-PL" dirty="0">
                <a:solidFill>
                  <a:schemeClr val="tx1"/>
                </a:solidFill>
              </a:rPr>
              <a:t>Plaćanja za prijelaz na ekološke poljoprivredne prakse i </a:t>
            </a:r>
            <a:r>
              <a:rPr lang="pl-PL" dirty="0" smtClean="0">
                <a:solidFill>
                  <a:schemeClr val="tx1"/>
                </a:solidFill>
              </a:rPr>
              <a:t>metode - </a:t>
            </a:r>
            <a:r>
              <a:rPr lang="pl-PL" b="1" dirty="0" smtClean="0">
                <a:solidFill>
                  <a:schemeClr val="tx1"/>
                </a:solidFill>
              </a:rPr>
              <a:t>EKOP</a:t>
            </a:r>
          </a:p>
          <a:p>
            <a:r>
              <a:rPr lang="hr-HR" dirty="0" smtClean="0">
                <a:solidFill>
                  <a:schemeClr val="tx1"/>
                </a:solidFill>
              </a:rPr>
              <a:t>Oranične kulture: 289,82 + 20% = </a:t>
            </a:r>
            <a:r>
              <a:rPr lang="hr-HR" b="1" dirty="0" smtClean="0">
                <a:solidFill>
                  <a:schemeClr val="tx1"/>
                </a:solidFill>
              </a:rPr>
              <a:t>347,78 €/ha</a:t>
            </a:r>
          </a:p>
          <a:p>
            <a:r>
              <a:rPr lang="hr-HR" dirty="0" smtClean="0">
                <a:solidFill>
                  <a:schemeClr val="tx1"/>
                </a:solidFill>
              </a:rPr>
              <a:t>Povrće</a:t>
            </a:r>
            <a:r>
              <a:rPr lang="hr-HR" dirty="0">
                <a:solidFill>
                  <a:schemeClr val="tx1"/>
                </a:solidFill>
              </a:rPr>
              <a:t>: </a:t>
            </a:r>
            <a:r>
              <a:rPr lang="hr-HR" dirty="0" smtClean="0">
                <a:solidFill>
                  <a:schemeClr val="tx1"/>
                </a:solidFill>
              </a:rPr>
              <a:t>480,78 </a:t>
            </a:r>
            <a:r>
              <a:rPr lang="hr-HR" dirty="0">
                <a:solidFill>
                  <a:schemeClr val="tx1"/>
                </a:solidFill>
              </a:rPr>
              <a:t>+ 20% = </a:t>
            </a:r>
            <a:r>
              <a:rPr lang="hr-HR" b="1" dirty="0">
                <a:solidFill>
                  <a:schemeClr val="tx1"/>
                </a:solidFill>
              </a:rPr>
              <a:t>576,94 €/ha</a:t>
            </a:r>
          </a:p>
          <a:p>
            <a:r>
              <a:rPr lang="hr-HR" dirty="0">
                <a:solidFill>
                  <a:schemeClr val="tx1"/>
                </a:solidFill>
              </a:rPr>
              <a:t>Višegodišnji nasadi: </a:t>
            </a:r>
            <a:r>
              <a:rPr lang="hr-HR" dirty="0" smtClean="0">
                <a:solidFill>
                  <a:schemeClr val="tx1"/>
                </a:solidFill>
              </a:rPr>
              <a:t>723,48 </a:t>
            </a:r>
            <a:r>
              <a:rPr lang="hr-HR" dirty="0">
                <a:solidFill>
                  <a:schemeClr val="tx1"/>
                </a:solidFill>
              </a:rPr>
              <a:t>+ 20% = </a:t>
            </a:r>
            <a:r>
              <a:rPr lang="hr-HR" b="1" dirty="0">
                <a:solidFill>
                  <a:schemeClr val="tx1"/>
                </a:solidFill>
              </a:rPr>
              <a:t>868,18 €/ha</a:t>
            </a:r>
          </a:p>
          <a:p>
            <a:r>
              <a:rPr lang="hr-HR" dirty="0">
                <a:solidFill>
                  <a:schemeClr val="tx1"/>
                </a:solidFill>
              </a:rPr>
              <a:t>Trajni travnjaci: 258,28 +20% = </a:t>
            </a:r>
            <a:r>
              <a:rPr lang="hr-HR" b="1" dirty="0">
                <a:solidFill>
                  <a:schemeClr val="tx1"/>
                </a:solidFill>
              </a:rPr>
              <a:t>309,94 €/ha</a:t>
            </a:r>
          </a:p>
          <a:p>
            <a:pPr marL="0" lvl="0" indent="0" algn="just" eaLnBrk="0" fontAlgn="base" hangingPunct="0">
              <a:lnSpc>
                <a:spcPct val="90000"/>
              </a:lnSpc>
              <a:spcAft>
                <a:spcPct val="0"/>
              </a:spcAft>
              <a:buClr>
                <a:srgbClr val="004000"/>
              </a:buClr>
              <a:buNone/>
            </a:pPr>
            <a:endParaRPr lang="hr-HR" sz="1800" dirty="0">
              <a:solidFill>
                <a:schemeClr val="tx1"/>
              </a:solidFill>
              <a:latin typeface="Arial" panose="020B0604020202020204" pitchFamily="34" charset="0"/>
              <a:cs typeface="Arial" panose="020B0604020202020204" pitchFamily="34" charset="0"/>
            </a:endParaRPr>
          </a:p>
          <a:p>
            <a:pPr marL="0" lvl="0" indent="0" algn="just" eaLnBrk="0" fontAlgn="base" hangingPunct="0">
              <a:lnSpc>
                <a:spcPct val="90000"/>
              </a:lnSpc>
              <a:spcAft>
                <a:spcPct val="0"/>
              </a:spcAft>
              <a:buClr>
                <a:srgbClr val="004000"/>
              </a:buClr>
              <a:buNone/>
            </a:pPr>
            <a:endParaRPr lang="hr-HR" sz="1800" dirty="0">
              <a:solidFill>
                <a:schemeClr val="tx1"/>
              </a:solidFill>
              <a:latin typeface="Arial" panose="020B0604020202020204" pitchFamily="34" charset="0"/>
              <a:cs typeface="Arial" panose="020B0604020202020204" pitchFamily="34" charset="0"/>
            </a:endParaRPr>
          </a:p>
          <a:p>
            <a:pPr marL="0" indent="0" fontAlgn="base">
              <a:spcAft>
                <a:spcPct val="0"/>
              </a:spcAft>
              <a:buClr>
                <a:srgbClr val="004000"/>
              </a:buClr>
              <a:buNone/>
            </a:pPr>
            <a:r>
              <a:rPr lang="en-US" b="1" dirty="0" smtClean="0">
                <a:solidFill>
                  <a:schemeClr val="tx1"/>
                </a:solidFill>
              </a:rPr>
              <a:t>11.2</a:t>
            </a:r>
            <a:r>
              <a:rPr lang="en-US" b="1" dirty="0">
                <a:solidFill>
                  <a:schemeClr val="tx1"/>
                </a:solidFill>
              </a:rPr>
              <a:t>.</a:t>
            </a:r>
            <a:r>
              <a:rPr lang="hr-HR" b="1" dirty="0">
                <a:solidFill>
                  <a:schemeClr val="tx1"/>
                </a:solidFill>
              </a:rPr>
              <a:t> </a:t>
            </a:r>
            <a:r>
              <a:rPr lang="hr-HR" dirty="0" smtClean="0">
                <a:solidFill>
                  <a:schemeClr val="tx1"/>
                </a:solidFill>
              </a:rPr>
              <a:t>Plaćanja za održavanje ekoloških poljoprivrednih praksi i metoda – </a:t>
            </a:r>
            <a:r>
              <a:rPr lang="hr-HR" b="1" dirty="0" smtClean="0">
                <a:solidFill>
                  <a:schemeClr val="tx1"/>
                </a:solidFill>
              </a:rPr>
              <a:t>EKO</a:t>
            </a:r>
          </a:p>
          <a:p>
            <a:pPr fontAlgn="base">
              <a:spcAft>
                <a:spcPct val="0"/>
              </a:spcAft>
              <a:buClr>
                <a:srgbClr val="004000"/>
              </a:buClr>
            </a:pPr>
            <a:r>
              <a:rPr lang="hr-HR" sz="3000" dirty="0" smtClean="0">
                <a:solidFill>
                  <a:schemeClr val="tx1"/>
                </a:solidFill>
              </a:rPr>
              <a:t>Oranične kulture: </a:t>
            </a:r>
            <a:r>
              <a:rPr lang="hr-HR" sz="3000" b="1" dirty="0" smtClean="0">
                <a:solidFill>
                  <a:schemeClr val="tx1"/>
                </a:solidFill>
              </a:rPr>
              <a:t>289,82 €/ha</a:t>
            </a:r>
          </a:p>
          <a:p>
            <a:pPr lvl="0" fontAlgn="base">
              <a:spcAft>
                <a:spcPct val="0"/>
              </a:spcAft>
              <a:buClr>
                <a:srgbClr val="004000"/>
              </a:buClr>
            </a:pPr>
            <a:r>
              <a:rPr lang="hr-HR" sz="3100" dirty="0" smtClean="0">
                <a:solidFill>
                  <a:schemeClr val="tx1"/>
                </a:solidFill>
              </a:rPr>
              <a:t>Povrće: </a:t>
            </a:r>
            <a:r>
              <a:rPr lang="hr-HR" sz="3100" b="1" dirty="0" smtClean="0">
                <a:solidFill>
                  <a:schemeClr val="tx1"/>
                </a:solidFill>
              </a:rPr>
              <a:t>480,78 €/ha</a:t>
            </a:r>
          </a:p>
          <a:p>
            <a:pPr lvl="0" fontAlgn="base">
              <a:spcAft>
                <a:spcPct val="0"/>
              </a:spcAft>
              <a:buClr>
                <a:srgbClr val="004000"/>
              </a:buClr>
            </a:pPr>
            <a:r>
              <a:rPr lang="hr-HR" sz="3100" dirty="0" smtClean="0">
                <a:solidFill>
                  <a:schemeClr val="tx1"/>
                </a:solidFill>
              </a:rPr>
              <a:t>Višegodišnji nasadi: </a:t>
            </a:r>
            <a:r>
              <a:rPr lang="hr-HR" sz="3100" b="1" dirty="0" smtClean="0">
                <a:solidFill>
                  <a:schemeClr val="tx1"/>
                </a:solidFill>
              </a:rPr>
              <a:t>723,48 €/ha </a:t>
            </a:r>
          </a:p>
          <a:p>
            <a:pPr lvl="0" fontAlgn="base">
              <a:spcAft>
                <a:spcPct val="0"/>
              </a:spcAft>
              <a:buClr>
                <a:srgbClr val="004000"/>
              </a:buClr>
            </a:pPr>
            <a:r>
              <a:rPr lang="hr-HR" sz="3100" dirty="0" smtClean="0">
                <a:solidFill>
                  <a:schemeClr val="tx1"/>
                </a:solidFill>
              </a:rPr>
              <a:t>Trajni travnjaci: </a:t>
            </a:r>
            <a:r>
              <a:rPr lang="hr-HR" sz="3100" b="1" dirty="0" smtClean="0">
                <a:solidFill>
                  <a:schemeClr val="tx1"/>
                </a:solidFill>
              </a:rPr>
              <a:t>258,28 €/ha</a:t>
            </a:r>
          </a:p>
          <a:p>
            <a:pPr marL="0" lvl="0" indent="0" algn="just" eaLnBrk="0" fontAlgn="base" hangingPunct="0">
              <a:lnSpc>
                <a:spcPct val="90000"/>
              </a:lnSpc>
              <a:spcAft>
                <a:spcPct val="0"/>
              </a:spcAft>
              <a:buClr>
                <a:srgbClr val="004000"/>
              </a:buClr>
              <a:buNone/>
            </a:pPr>
            <a:r>
              <a:rPr lang="hr-HR" sz="1800" dirty="0" smtClean="0">
                <a:solidFill>
                  <a:schemeClr val="tx1"/>
                </a:solidFill>
                <a:latin typeface="Arial" panose="020B0604020202020204" pitchFamily="34" charset="0"/>
                <a:cs typeface="Arial" panose="020B0604020202020204" pitchFamily="34" charset="0"/>
              </a:rPr>
              <a:t>	 </a:t>
            </a:r>
          </a:p>
          <a:p>
            <a:pPr marL="0" indent="0">
              <a:buNone/>
            </a:pPr>
            <a:endParaRPr lang="en-US" dirty="0">
              <a:solidFill>
                <a:schemeClr val="tx1"/>
              </a:solidFill>
            </a:endParaRPr>
          </a:p>
        </p:txBody>
      </p:sp>
    </p:spTree>
    <p:extLst>
      <p:ext uri="{BB962C8B-B14F-4D97-AF65-F5344CB8AC3E}">
        <p14:creationId xmlns:p14="http://schemas.microsoft.com/office/powerpoint/2010/main" val="683839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332656"/>
            <a:ext cx="8229600" cy="1080120"/>
          </a:xfrm>
        </p:spPr>
        <p:txBody>
          <a:bodyPr>
            <a:normAutofit/>
          </a:bodyPr>
          <a:lstStyle/>
          <a:p>
            <a:r>
              <a:rPr lang="hr-HR" sz="2000" b="1" dirty="0" smtClean="0">
                <a:solidFill>
                  <a:schemeClr val="tx1"/>
                </a:solidFill>
                <a:latin typeface="Arial" panose="020B0604020202020204" pitchFamily="34" charset="0"/>
                <a:cs typeface="Arial" panose="020B0604020202020204" pitchFamily="34" charset="0"/>
              </a:rPr>
              <a:t>CILJ</a:t>
            </a:r>
            <a:r>
              <a:rPr lang="hr-HR" sz="2000" b="1" dirty="0" smtClean="0">
                <a:solidFill>
                  <a:schemeClr val="tx1"/>
                </a:solidFill>
              </a:rPr>
              <a:t> MJERE</a:t>
            </a:r>
            <a:endParaRPr lang="hr-HR" sz="2000" b="1" dirty="0">
              <a:solidFill>
                <a:schemeClr val="tx1"/>
              </a:solidFill>
            </a:endParaRPr>
          </a:p>
        </p:txBody>
      </p:sp>
      <p:sp>
        <p:nvSpPr>
          <p:cNvPr id="3" name="Rezervirano mjesto sadržaja 2"/>
          <p:cNvSpPr>
            <a:spLocks noGrp="1"/>
          </p:cNvSpPr>
          <p:nvPr>
            <p:ph idx="1"/>
          </p:nvPr>
        </p:nvSpPr>
        <p:spPr/>
        <p:txBody>
          <a:bodyPr>
            <a:normAutofit/>
          </a:bodyPr>
          <a:lstStyle/>
          <a:p>
            <a:pPr lvl="0" algn="just"/>
            <a:r>
              <a:rPr lang="hr-HR" sz="2200" dirty="0">
                <a:solidFill>
                  <a:schemeClr val="tx1"/>
                </a:solidFill>
              </a:rPr>
              <a:t>Povećanje površina pod ekološkom proizvodnjom uključivanjem novih ekoloških proizvođača, ali i zadržavanjem postojećih proizvođača u sustavu proizvodnje </a:t>
            </a:r>
          </a:p>
          <a:p>
            <a:pPr lvl="0" algn="just"/>
            <a:r>
              <a:rPr lang="hr-HR" sz="2200" dirty="0" smtClean="0">
                <a:solidFill>
                  <a:schemeClr val="tx1"/>
                </a:solidFill>
              </a:rPr>
              <a:t>Korištenje okolišno prihvatljivih metoda uzgoja koje nemaju negativan utjecaj na tlo, zrak, vodu i bioraznolikost</a:t>
            </a:r>
          </a:p>
          <a:p>
            <a:pPr lvl="0" algn="just"/>
            <a:r>
              <a:rPr lang="hr-HR" sz="2200" dirty="0" smtClean="0">
                <a:solidFill>
                  <a:schemeClr val="tx1"/>
                </a:solidFill>
              </a:rPr>
              <a:t>Umanje </a:t>
            </a:r>
            <a:r>
              <a:rPr lang="hr-HR" sz="2200" dirty="0">
                <a:solidFill>
                  <a:schemeClr val="tx1"/>
                </a:solidFill>
              </a:rPr>
              <a:t>negativnog učinka konvencionalne poljoprivrede </a:t>
            </a:r>
            <a:r>
              <a:rPr lang="vi-VN" sz="2200" dirty="0">
                <a:solidFill>
                  <a:schemeClr val="tx1"/>
                </a:solidFill>
              </a:rPr>
              <a:t>na okoliš</a:t>
            </a:r>
            <a:r>
              <a:rPr lang="hr-HR" sz="2200" dirty="0">
                <a:solidFill>
                  <a:schemeClr val="tx1"/>
                </a:solidFill>
              </a:rPr>
              <a:t> uz </a:t>
            </a:r>
            <a:r>
              <a:rPr lang="hr-HR" altLang="sr-Latn-RS" sz="2200" dirty="0">
                <a:solidFill>
                  <a:schemeClr val="tx1"/>
                </a:solidFill>
              </a:rPr>
              <a:t>proizvodnju zdrave hrane  </a:t>
            </a:r>
          </a:p>
          <a:p>
            <a:pPr lvl="0" algn="just"/>
            <a:r>
              <a:rPr lang="hr-HR" altLang="sr-Latn-RS" sz="2200" dirty="0">
                <a:solidFill>
                  <a:schemeClr val="tx1"/>
                </a:solidFill>
              </a:rPr>
              <a:t>Povećanje </a:t>
            </a:r>
            <a:r>
              <a:rPr lang="hr-HR" altLang="sr-Latn-RS" sz="2200" dirty="0" smtClean="0">
                <a:solidFill>
                  <a:schemeClr val="tx1"/>
                </a:solidFill>
              </a:rPr>
              <a:t>bioraznolikosti </a:t>
            </a:r>
            <a:r>
              <a:rPr lang="hr-HR" altLang="sr-Latn-RS" sz="2200" dirty="0">
                <a:solidFill>
                  <a:schemeClr val="tx1"/>
                </a:solidFill>
              </a:rPr>
              <a:t>i očuvanje genetskih resursa u poljoprivredi </a:t>
            </a:r>
          </a:p>
          <a:p>
            <a:pPr lvl="0"/>
            <a:endParaRPr lang="hr-HR" altLang="sr-Latn-RS" sz="2200" dirty="0" smtClean="0">
              <a:solidFill>
                <a:schemeClr val="tx1"/>
              </a:solidFill>
              <a:latin typeface="Arial" panose="020B0604020202020204" pitchFamily="34" charset="0"/>
              <a:cs typeface="Arial" panose="020B0604020202020204" pitchFamily="34" charset="0"/>
            </a:endParaRPr>
          </a:p>
          <a:p>
            <a:endParaRPr lang="hr-HR" dirty="0">
              <a:solidFill>
                <a:schemeClr val="tx1"/>
              </a:solidFill>
            </a:endParaRPr>
          </a:p>
        </p:txBody>
      </p:sp>
    </p:spTree>
    <p:extLst>
      <p:ext uri="{BB962C8B-B14F-4D97-AF65-F5344CB8AC3E}">
        <p14:creationId xmlns:p14="http://schemas.microsoft.com/office/powerpoint/2010/main" val="846294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325220"/>
            <a:ext cx="8229600" cy="1008112"/>
          </a:xfrm>
        </p:spPr>
        <p:txBody>
          <a:bodyPr/>
          <a:lstStyle/>
          <a:p>
            <a:r>
              <a:rPr lang="hr-HR" sz="2000" b="1" dirty="0" smtClean="0">
                <a:solidFill>
                  <a:prstClr val="black"/>
                </a:solidFill>
                <a:latin typeface="Arial" panose="020B0604020202020204" pitchFamily="34" charset="0"/>
                <a:cs typeface="Arial" panose="020B0604020202020204" pitchFamily="34" charset="0"/>
              </a:rPr>
              <a:t>POTPORA</a:t>
            </a:r>
            <a:endParaRPr lang="hr-H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960" y="1556792"/>
            <a:ext cx="2376263"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Ravni poveznik sa strelicom 4"/>
          <p:cNvCxnSpPr/>
          <p:nvPr/>
        </p:nvCxnSpPr>
        <p:spPr>
          <a:xfrm>
            <a:off x="3421933" y="1916832"/>
            <a:ext cx="1440160" cy="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398" y="1304057"/>
            <a:ext cx="240188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14350" y="2636911"/>
            <a:ext cx="8113713" cy="7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1" y="3095625"/>
            <a:ext cx="2545482"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257" y="2887663"/>
            <a:ext cx="412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209" y="4009002"/>
            <a:ext cx="4127500"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9909" y="5229200"/>
            <a:ext cx="3987800"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62" y="4941168"/>
            <a:ext cx="2798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Ravni poveznik sa strelicom 15"/>
          <p:cNvCxnSpPr>
            <a:stCxn id="1029" idx="3"/>
            <a:endCxn id="1030" idx="1"/>
          </p:cNvCxnSpPr>
          <p:nvPr/>
        </p:nvCxnSpPr>
        <p:spPr>
          <a:xfrm>
            <a:off x="3059833" y="3430588"/>
            <a:ext cx="1225424" cy="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Ravni poveznik sa strelicom 18"/>
          <p:cNvCxnSpPr/>
          <p:nvPr/>
        </p:nvCxnSpPr>
        <p:spPr>
          <a:xfrm>
            <a:off x="3059833" y="3501008"/>
            <a:ext cx="1340376" cy="86409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8934" y="3739330"/>
            <a:ext cx="14509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226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332656"/>
            <a:ext cx="8229600" cy="1296144"/>
          </a:xfrm>
        </p:spPr>
        <p:txBody>
          <a:bodyPr>
            <a:normAutofit/>
          </a:bodyPr>
          <a:lstStyle/>
          <a:p>
            <a:r>
              <a:rPr lang="hr-HR" sz="2000" b="1" dirty="0" smtClean="0">
                <a:solidFill>
                  <a:schemeClr val="tx1"/>
                </a:solidFill>
                <a:latin typeface="Arial" panose="020B0604020202020204" pitchFamily="34" charset="0"/>
                <a:cs typeface="Arial" panose="020B0604020202020204" pitchFamily="34" charset="0"/>
              </a:rPr>
              <a:t>POTPORA</a:t>
            </a:r>
            <a:endParaRPr lang="hr-HR" sz="2000" dirty="0"/>
          </a:p>
        </p:txBody>
      </p:sp>
      <p:sp>
        <p:nvSpPr>
          <p:cNvPr id="3" name="Rezervirano mjesto sadržaja 2"/>
          <p:cNvSpPr>
            <a:spLocks noGrp="1"/>
          </p:cNvSpPr>
          <p:nvPr>
            <p:ph idx="1"/>
          </p:nvPr>
        </p:nvSpPr>
        <p:spPr/>
        <p:txBody>
          <a:bodyPr>
            <a:normAutofit/>
          </a:bodyPr>
          <a:lstStyle/>
          <a:p>
            <a:pPr algn="just"/>
            <a:r>
              <a:rPr lang="hr-HR" sz="2000" dirty="0">
                <a:solidFill>
                  <a:schemeClr val="tx1"/>
                </a:solidFill>
              </a:rPr>
              <a:t>Potpora se isplaćuje kao naknada za gubitak prihoda i dodatnih troškova </a:t>
            </a:r>
            <a:r>
              <a:rPr lang="hr-HR" sz="2000" dirty="0" smtClean="0">
                <a:solidFill>
                  <a:schemeClr val="tx1"/>
                </a:solidFill>
              </a:rPr>
              <a:t>nastalih zbog pridržavanja </a:t>
            </a:r>
            <a:r>
              <a:rPr lang="hr-HR" sz="2000" dirty="0">
                <a:solidFill>
                  <a:schemeClr val="tx1"/>
                </a:solidFill>
              </a:rPr>
              <a:t>posebnih uvjeta koji nadilaze obvezne zakonske zahtjeve i uobičajenu poljoprivrednu praksu</a:t>
            </a:r>
          </a:p>
          <a:p>
            <a:pPr marL="0" indent="0" algn="just">
              <a:buNone/>
            </a:pPr>
            <a:endParaRPr lang="hr-HR" sz="2000" dirty="0">
              <a:solidFill>
                <a:schemeClr val="tx1"/>
              </a:solidFill>
            </a:endParaRPr>
          </a:p>
          <a:p>
            <a:pPr algn="just"/>
            <a:r>
              <a:rPr lang="hr-HR" sz="2000" dirty="0">
                <a:solidFill>
                  <a:schemeClr val="tx1"/>
                </a:solidFill>
              </a:rPr>
              <a:t>Potpora je izračunata usporedbom prosječne BM za uobičajene poljoprivredne prakse u konvencionalnoj i ekološkoj proizvodnji. U iznos je uračunat i trošak nadzora i certificiranja.</a:t>
            </a:r>
          </a:p>
          <a:p>
            <a:endParaRPr lang="hr-HR" sz="2000" dirty="0"/>
          </a:p>
        </p:txBody>
      </p:sp>
    </p:spTree>
    <p:extLst>
      <p:ext uri="{BB962C8B-B14F-4D97-AF65-F5344CB8AC3E}">
        <p14:creationId xmlns:p14="http://schemas.microsoft.com/office/powerpoint/2010/main" val="969659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76672"/>
            <a:ext cx="8229600" cy="720080"/>
          </a:xfrm>
        </p:spPr>
        <p:txBody>
          <a:bodyPr>
            <a:normAutofit/>
          </a:bodyPr>
          <a:lstStyle/>
          <a:p>
            <a:r>
              <a:rPr lang="hr-HR" sz="1600" b="1" dirty="0">
                <a:solidFill>
                  <a:schemeClr val="tx1"/>
                </a:solidFill>
                <a:latin typeface="Arial" panose="020B0604020202020204" pitchFamily="34" charset="0"/>
                <a:cs typeface="Arial" panose="020B0604020202020204" pitchFamily="34" charset="0"/>
              </a:rPr>
              <a:t>PRELAZAK SA KONVENCIONALNE NA EKOLOŠKU PROIZVODNJU</a:t>
            </a:r>
            <a:endParaRPr lang="hr-HR" sz="1600" dirty="0">
              <a:solidFill>
                <a:schemeClr val="tx1"/>
              </a:solidFill>
            </a:endParaRPr>
          </a:p>
        </p:txBody>
      </p:sp>
      <p:sp>
        <p:nvSpPr>
          <p:cNvPr id="3" name="Rezervirano mjesto sadržaja 2"/>
          <p:cNvSpPr>
            <a:spLocks noGrp="1"/>
          </p:cNvSpPr>
          <p:nvPr>
            <p:ph idx="1"/>
          </p:nvPr>
        </p:nvSpPr>
        <p:spPr/>
        <p:txBody>
          <a:bodyPr>
            <a:normAutofit/>
          </a:bodyPr>
          <a:lstStyle/>
          <a:p>
            <a:pPr lvl="0"/>
            <a:r>
              <a:rPr lang="hr-HR" sz="2000" dirty="0" smtClean="0">
                <a:solidFill>
                  <a:schemeClr val="tx1"/>
                </a:solidFill>
              </a:rPr>
              <a:t>Zatražiti prvi pregled kontrolnog tijela</a:t>
            </a:r>
          </a:p>
          <a:p>
            <a:pPr lvl="0"/>
            <a:r>
              <a:rPr lang="hr-HR" sz="2000" dirty="0" smtClean="0">
                <a:solidFill>
                  <a:schemeClr val="tx1"/>
                </a:solidFill>
              </a:rPr>
              <a:t>Ekološka </a:t>
            </a:r>
            <a:r>
              <a:rPr lang="hr-HR" sz="2000" dirty="0">
                <a:solidFill>
                  <a:schemeClr val="tx1"/>
                </a:solidFill>
              </a:rPr>
              <a:t>proizvodnja se </a:t>
            </a:r>
            <a:r>
              <a:rPr lang="hr-HR" sz="2000" b="1" dirty="0">
                <a:solidFill>
                  <a:schemeClr val="tx1"/>
                </a:solidFill>
              </a:rPr>
              <a:t>mora </a:t>
            </a:r>
            <a:r>
              <a:rPr lang="hr-HR" sz="2000" dirty="0">
                <a:solidFill>
                  <a:schemeClr val="tx1"/>
                </a:solidFill>
              </a:rPr>
              <a:t>provoditi prema odredbama </a:t>
            </a:r>
            <a:endParaRPr lang="hr-HR" sz="2000" dirty="0" smtClean="0">
              <a:solidFill>
                <a:schemeClr val="tx1"/>
              </a:solidFill>
            </a:endParaRPr>
          </a:p>
          <a:p>
            <a:pPr lvl="1"/>
            <a:r>
              <a:rPr lang="hr-HR" sz="2000" dirty="0" smtClean="0">
                <a:solidFill>
                  <a:schemeClr val="tx1"/>
                </a:solidFill>
              </a:rPr>
              <a:t>Uredbe Vijeća (EZ) br. 834/2007 </a:t>
            </a:r>
          </a:p>
          <a:p>
            <a:pPr lvl="1"/>
            <a:r>
              <a:rPr lang="hr-HR" sz="2000" dirty="0" smtClean="0">
                <a:solidFill>
                  <a:schemeClr val="tx1"/>
                </a:solidFill>
              </a:rPr>
              <a:t>Uredbe </a:t>
            </a:r>
            <a:r>
              <a:rPr lang="hr-HR" sz="2000" dirty="0">
                <a:solidFill>
                  <a:schemeClr val="tx1"/>
                </a:solidFill>
              </a:rPr>
              <a:t>Komisije (EZ) br. </a:t>
            </a:r>
            <a:r>
              <a:rPr lang="hr-HR" sz="2000" dirty="0" smtClean="0">
                <a:solidFill>
                  <a:schemeClr val="tx1"/>
                </a:solidFill>
              </a:rPr>
              <a:t>889/2008</a:t>
            </a:r>
          </a:p>
          <a:p>
            <a:pPr lvl="1"/>
            <a:r>
              <a:rPr lang="hr-HR" sz="2000" dirty="0" smtClean="0">
                <a:solidFill>
                  <a:schemeClr val="tx1"/>
                </a:solidFill>
              </a:rPr>
              <a:t>Pravilnika </a:t>
            </a:r>
            <a:r>
              <a:rPr lang="hr-HR" sz="2000" dirty="0">
                <a:solidFill>
                  <a:schemeClr val="tx1"/>
                </a:solidFill>
              </a:rPr>
              <a:t>o ekološkoj proizvodnji (“Narodne novine” br. 86/13) </a:t>
            </a:r>
            <a:endParaRPr lang="hr-HR" sz="2000" dirty="0" smtClean="0">
              <a:solidFill>
                <a:schemeClr val="tx1"/>
              </a:solidFill>
            </a:endParaRPr>
          </a:p>
          <a:p>
            <a:pPr marL="0" lvl="0" indent="0" algn="just">
              <a:buNone/>
            </a:pPr>
            <a:r>
              <a:rPr lang="hr-HR" sz="2000" dirty="0" smtClean="0">
                <a:solidFill>
                  <a:schemeClr val="tx1"/>
                </a:solidFill>
              </a:rPr>
              <a:t>Obvezno </a:t>
            </a:r>
            <a:r>
              <a:rPr lang="hr-HR" sz="2000" dirty="0">
                <a:solidFill>
                  <a:schemeClr val="tx1"/>
                </a:solidFill>
              </a:rPr>
              <a:t>razdoblje prelaska sa konvencionalne na ekološku proizvodnju: </a:t>
            </a:r>
          </a:p>
          <a:p>
            <a:pPr lvl="0" algn="just"/>
            <a:r>
              <a:rPr lang="hr-HR" sz="2000" b="1" dirty="0" smtClean="0">
                <a:solidFill>
                  <a:schemeClr val="tx1"/>
                </a:solidFill>
              </a:rPr>
              <a:t>dvije </a:t>
            </a:r>
            <a:r>
              <a:rPr lang="hr-HR" sz="2000" b="1" dirty="0">
                <a:solidFill>
                  <a:schemeClr val="tx1"/>
                </a:solidFill>
              </a:rPr>
              <a:t>godine za oranice, povrće i pašnjake </a:t>
            </a:r>
          </a:p>
          <a:p>
            <a:pPr lvl="0" algn="just"/>
            <a:r>
              <a:rPr lang="hr-HR" sz="2000" b="1" dirty="0">
                <a:solidFill>
                  <a:schemeClr val="tx1"/>
                </a:solidFill>
              </a:rPr>
              <a:t>tri godine za višegodišnje nasade</a:t>
            </a:r>
            <a:r>
              <a:rPr lang="hr-HR" sz="2000" dirty="0">
                <a:solidFill>
                  <a:schemeClr val="tx1"/>
                </a:solidFill>
              </a:rPr>
              <a:t>, </a:t>
            </a:r>
          </a:p>
          <a:p>
            <a:pPr marL="0" indent="0" algn="just">
              <a:buNone/>
            </a:pPr>
            <a:r>
              <a:rPr lang="hr-HR" sz="1600" dirty="0" smtClean="0">
                <a:solidFill>
                  <a:schemeClr val="tx1"/>
                </a:solidFill>
              </a:rPr>
              <a:t>(</a:t>
            </a:r>
            <a:r>
              <a:rPr lang="hr-HR" sz="1600" dirty="0">
                <a:solidFill>
                  <a:schemeClr val="tx1"/>
                </a:solidFill>
              </a:rPr>
              <a:t>mogućnost skraćivanja prijelaznog razdoblja u skladu sa Uredbom </a:t>
            </a:r>
            <a:r>
              <a:rPr lang="hr-HR" sz="1600" dirty="0" smtClean="0">
                <a:solidFill>
                  <a:schemeClr val="tx1"/>
                </a:solidFill>
              </a:rPr>
              <a:t>Komisije (EZ</a:t>
            </a:r>
            <a:r>
              <a:rPr lang="hr-HR" sz="1600" dirty="0">
                <a:solidFill>
                  <a:schemeClr val="tx1"/>
                </a:solidFill>
              </a:rPr>
              <a:t>) br. </a:t>
            </a:r>
            <a:r>
              <a:rPr lang="hr-HR" sz="1600" dirty="0" smtClean="0">
                <a:solidFill>
                  <a:schemeClr val="tx1"/>
                </a:solidFill>
              </a:rPr>
              <a:t>889/2008)</a:t>
            </a:r>
            <a:endParaRPr lang="hr-HR" sz="1600" dirty="0">
              <a:solidFill>
                <a:schemeClr val="tx1"/>
              </a:solidFill>
            </a:endParaRPr>
          </a:p>
          <a:p>
            <a:pPr marL="0" lvl="0" indent="0" algn="just">
              <a:buNone/>
            </a:pPr>
            <a:r>
              <a:rPr lang="hr-HR" sz="1600" dirty="0">
                <a:solidFill>
                  <a:schemeClr val="tx1"/>
                </a:solidFill>
              </a:rPr>
              <a:t>    </a:t>
            </a:r>
          </a:p>
          <a:p>
            <a:endParaRPr lang="hr-HR" sz="16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985649"/>
            <a:ext cx="19145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5013176"/>
            <a:ext cx="17494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001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04664"/>
            <a:ext cx="8229600" cy="1008112"/>
          </a:xfrm>
        </p:spPr>
        <p:txBody>
          <a:bodyPr>
            <a:normAutofit/>
          </a:bodyPr>
          <a:lstStyle/>
          <a:p>
            <a:r>
              <a:rPr lang="hr-HR" sz="1800" b="1" kern="0" dirty="0" smtClean="0">
                <a:solidFill>
                  <a:srgbClr val="000000"/>
                </a:solidFill>
                <a:latin typeface="Arial" panose="020B0604020202020204" pitchFamily="34" charset="0"/>
                <a:cs typeface="Arial" panose="020B0604020202020204" pitchFamily="34" charset="0"/>
              </a:rPr>
              <a:t>M 11.1. </a:t>
            </a:r>
            <a:r>
              <a:rPr lang="hr-HR" sz="1800" b="1" kern="0" dirty="0" err="1" smtClean="0">
                <a:solidFill>
                  <a:srgbClr val="000000"/>
                </a:solidFill>
                <a:latin typeface="Arial" panose="020B0604020202020204" pitchFamily="34" charset="0"/>
                <a:cs typeface="Arial" panose="020B0604020202020204" pitchFamily="34" charset="0"/>
              </a:rPr>
              <a:t>EKOP</a:t>
            </a:r>
            <a:r>
              <a:rPr lang="hr-HR" sz="1800" b="1" kern="0" dirty="0" smtClean="0">
                <a:solidFill>
                  <a:srgbClr val="000000"/>
                </a:solidFill>
                <a:latin typeface="Arial" panose="020B0604020202020204" pitchFamily="34" charset="0"/>
                <a:cs typeface="Arial" panose="020B0604020202020204" pitchFamily="34" charset="0"/>
              </a:rPr>
              <a:t> - </a:t>
            </a:r>
            <a:r>
              <a:rPr lang="pl-PL" sz="1800" b="1" kern="0" dirty="0" smtClean="0">
                <a:solidFill>
                  <a:srgbClr val="000000"/>
                </a:solidFill>
                <a:latin typeface="Arial" panose="020B0604020202020204" pitchFamily="34" charset="0"/>
                <a:cs typeface="Arial" panose="020B0604020202020204" pitchFamily="34" charset="0"/>
              </a:rPr>
              <a:t>UVJETI </a:t>
            </a:r>
            <a:r>
              <a:rPr lang="pl-PL" sz="1800" b="1" kern="0" dirty="0">
                <a:solidFill>
                  <a:srgbClr val="000000"/>
                </a:solidFill>
                <a:latin typeface="Arial" panose="020B0604020202020204" pitchFamily="34" charset="0"/>
                <a:cs typeface="Arial" panose="020B0604020202020204" pitchFamily="34" charset="0"/>
              </a:rPr>
              <a:t>ZA ULAZAK U SUSTAV </a:t>
            </a:r>
            <a:r>
              <a:rPr lang="pl-PL" sz="1800" b="1" kern="0" dirty="0" smtClean="0">
                <a:solidFill>
                  <a:srgbClr val="000000"/>
                </a:solidFill>
                <a:latin typeface="Arial" panose="020B0604020202020204" pitchFamily="34" charset="0"/>
                <a:cs typeface="Arial" panose="020B0604020202020204" pitchFamily="34" charset="0"/>
              </a:rPr>
              <a:t>POTPORE</a:t>
            </a:r>
            <a:endParaRPr lang="hr-HR" sz="1800" b="1" kern="0" dirty="0">
              <a:solidFill>
                <a:srgbClr val="000000"/>
              </a:solidFill>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p:txBody>
          <a:bodyPr>
            <a:normAutofit/>
          </a:bodyPr>
          <a:lstStyle/>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a:solidFill>
                  <a:srgbClr val="000000"/>
                </a:solidFill>
              </a:rPr>
              <a:t>Površina koja se prijavljuje je ARKOD parcela </a:t>
            </a:r>
            <a:r>
              <a:rPr lang="hr-HR" sz="1600" b="1" kern="0" dirty="0">
                <a:solidFill>
                  <a:srgbClr val="000000"/>
                </a:solidFill>
              </a:rPr>
              <a:t>u cijelosti uključena </a:t>
            </a:r>
            <a:r>
              <a:rPr lang="hr-HR" sz="1600" kern="0" dirty="0">
                <a:solidFill>
                  <a:srgbClr val="000000"/>
                </a:solidFill>
              </a:rPr>
              <a:t>u sustav kontrole ovlaštenog kontrolnog tijela, te je upisana u Upisnik subjekata u ekološkoj proizvodnji kao parcela u </a:t>
            </a:r>
            <a:r>
              <a:rPr lang="hr-HR" sz="1600" kern="0" dirty="0" smtClean="0">
                <a:solidFill>
                  <a:srgbClr val="000000"/>
                </a:solidFill>
              </a:rPr>
              <a:t>prijelazu na ekološki uzgoj</a:t>
            </a:r>
          </a:p>
          <a:p>
            <a:pPr marL="285750" lvl="1" algn="just">
              <a:spcBef>
                <a:spcPts val="0"/>
              </a:spcBef>
              <a:buSzPct val="100000"/>
              <a:buFont typeface="Arial" pitchFamily="34"/>
              <a:buChar char="•"/>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vi-VN" sz="1600" kern="0" dirty="0">
                <a:solidFill>
                  <a:srgbClr val="000000"/>
                </a:solidFill>
              </a:rPr>
              <a:t>Korisnik je dužan  tijekom obveznog razdoblja provoditi ekološku proizvodnju </a:t>
            </a:r>
            <a:r>
              <a:rPr lang="vi-VN" sz="1600" b="1" kern="0" dirty="0">
                <a:solidFill>
                  <a:srgbClr val="000000"/>
                </a:solidFill>
              </a:rPr>
              <a:t>na istim površinama </a:t>
            </a:r>
            <a:r>
              <a:rPr lang="vi-VN" sz="1600" kern="0" dirty="0">
                <a:solidFill>
                  <a:srgbClr val="000000"/>
                </a:solidFill>
              </a:rPr>
              <a:t>u skladu s podnesenim zahtjevom za ulazak u sustav potpore </a:t>
            </a:r>
            <a:endParaRPr lang="hr-HR" sz="1600" kern="0" dirty="0" smtClean="0">
              <a:solidFill>
                <a:srgbClr val="000000"/>
              </a:solidFill>
            </a:endParaRPr>
          </a:p>
          <a:p>
            <a:pPr marL="0" lvl="1" indent="0" algn="just">
              <a:spcBef>
                <a:spcPts val="0"/>
              </a:spcBef>
              <a:buSzPct val="100000"/>
              <a:buNone/>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a:solidFill>
                  <a:srgbClr val="000000"/>
                </a:solidFill>
              </a:rPr>
              <a:t>Korisnik preuzima petogodišnju obvezu provođenja </a:t>
            </a:r>
            <a:r>
              <a:rPr lang="hr-HR" sz="1600" kern="0" dirty="0" smtClean="0">
                <a:solidFill>
                  <a:srgbClr val="000000"/>
                </a:solidFill>
              </a:rPr>
              <a:t>M11</a:t>
            </a:r>
            <a:endParaRPr lang="hr-HR" sz="1600" kern="0" dirty="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Agencija </a:t>
            </a:r>
            <a:r>
              <a:rPr lang="hr-HR" sz="1600" kern="0" dirty="0">
                <a:solidFill>
                  <a:srgbClr val="000000"/>
                </a:solidFill>
              </a:rPr>
              <a:t>za plaćanja na temelju podataka iz jedinstvenog zahtjeva donosi Odluku o ulasku u sustav potpore, kojom se utvrđuje obvezna površina za kontrolu koju korisnik mora zadržati tijekom obveznog razdoblja;  </a:t>
            </a:r>
            <a:endParaRPr lang="hr-HR" sz="1600" kern="0" dirty="0" smtClean="0">
              <a:solidFill>
                <a:srgbClr val="000000"/>
              </a:solidFill>
            </a:endParaRPr>
          </a:p>
          <a:p>
            <a:pPr marL="0" lvl="1" indent="0" algn="just">
              <a:spcBef>
                <a:spcPts val="0"/>
              </a:spcBef>
              <a:buSzPct val="100000"/>
              <a:buNone/>
              <a:defRPr sz="1800" b="0" i="0" u="none" strike="noStrike" kern="0" cap="none" spc="0" baseline="0">
                <a:solidFill>
                  <a:srgbClr val="000000"/>
                </a:solidFill>
                <a:uFillTx/>
              </a:defRPr>
            </a:pPr>
            <a:endParaRPr lang="hr-HR" altLang="sr-Latn-RS" sz="1600" kern="0" dirty="0">
              <a:solidFill>
                <a:srgbClr val="000000"/>
              </a:solidFill>
            </a:endParaRPr>
          </a:p>
          <a:p>
            <a:endParaRPr lang="hr-HR" dirty="0"/>
          </a:p>
        </p:txBody>
      </p:sp>
    </p:spTree>
    <p:extLst>
      <p:ext uri="{BB962C8B-B14F-4D97-AF65-F5344CB8AC3E}">
        <p14:creationId xmlns:p14="http://schemas.microsoft.com/office/powerpoint/2010/main" val="280483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1008112"/>
          </a:xfrm>
        </p:spPr>
        <p:txBody>
          <a:bodyPr>
            <a:normAutofit/>
          </a:bodyPr>
          <a:lstStyle/>
          <a:p>
            <a:r>
              <a:rPr lang="hr-HR" sz="1800" b="1" kern="0" dirty="0">
                <a:solidFill>
                  <a:srgbClr val="000000"/>
                </a:solidFill>
                <a:latin typeface="Arial" panose="020B0604020202020204" pitchFamily="34" charset="0"/>
                <a:cs typeface="Arial" panose="020B0604020202020204" pitchFamily="34" charset="0"/>
              </a:rPr>
              <a:t>M 11.1. </a:t>
            </a:r>
            <a:r>
              <a:rPr lang="hr-HR" sz="1800" b="1" kern="0" dirty="0" err="1">
                <a:solidFill>
                  <a:srgbClr val="000000"/>
                </a:solidFill>
                <a:latin typeface="Arial" panose="020B0604020202020204" pitchFamily="34" charset="0"/>
                <a:cs typeface="Arial" panose="020B0604020202020204" pitchFamily="34" charset="0"/>
              </a:rPr>
              <a:t>EKOP</a:t>
            </a:r>
            <a:r>
              <a:rPr lang="hr-HR" sz="1800" b="1" kern="0" dirty="0">
                <a:solidFill>
                  <a:srgbClr val="000000"/>
                </a:solidFill>
                <a:latin typeface="Arial" panose="020B0604020202020204" pitchFamily="34" charset="0"/>
                <a:cs typeface="Arial" panose="020B0604020202020204" pitchFamily="34" charset="0"/>
              </a:rPr>
              <a:t> </a:t>
            </a:r>
            <a:r>
              <a:rPr lang="hr-HR" sz="1800" b="1" kern="0" dirty="0" smtClean="0">
                <a:solidFill>
                  <a:srgbClr val="000000"/>
                </a:solidFill>
                <a:latin typeface="Arial" panose="020B0604020202020204" pitchFamily="34" charset="0"/>
                <a:cs typeface="Arial" panose="020B0604020202020204" pitchFamily="34" charset="0"/>
              </a:rPr>
              <a:t>– </a:t>
            </a:r>
            <a:r>
              <a:rPr lang="pl-PL" sz="1800" b="1" kern="0" dirty="0" smtClean="0">
                <a:solidFill>
                  <a:srgbClr val="000000"/>
                </a:solidFill>
                <a:latin typeface="Arial" panose="020B0604020202020204" pitchFamily="34" charset="0"/>
                <a:cs typeface="Arial" panose="020B0604020202020204" pitchFamily="34" charset="0"/>
              </a:rPr>
              <a:t>OBVEZE </a:t>
            </a:r>
            <a:endParaRPr lang="hr-HR" sz="1600" dirty="0"/>
          </a:p>
        </p:txBody>
      </p:sp>
      <p:sp>
        <p:nvSpPr>
          <p:cNvPr id="3" name="Rezervirano mjesto sadržaja 2"/>
          <p:cNvSpPr>
            <a:spLocks noGrp="1"/>
          </p:cNvSpPr>
          <p:nvPr>
            <p:ph idx="1"/>
          </p:nvPr>
        </p:nvSpPr>
        <p:spPr/>
        <p:txBody>
          <a:bodyPr>
            <a:normAutofit/>
          </a:bodyPr>
          <a:lstStyle/>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a:solidFill>
                  <a:srgbClr val="000000"/>
                </a:solidFill>
              </a:rPr>
              <a:t>Izobrazba 18 sati</a:t>
            </a: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Savjetovanje</a:t>
            </a:r>
            <a:r>
              <a:rPr lang="hr-HR" sz="1600" kern="0" dirty="0">
                <a:solidFill>
                  <a:srgbClr val="000000"/>
                </a:solidFill>
              </a:rPr>
              <a:t>, </a:t>
            </a:r>
            <a:r>
              <a:rPr lang="hr-HR" sz="1600" kern="0" dirty="0" smtClean="0">
                <a:solidFill>
                  <a:srgbClr val="000000"/>
                </a:solidFill>
              </a:rPr>
              <a:t>sudjelovanje na demonstracijskoj aktivnosti 6 sati</a:t>
            </a:r>
            <a:endParaRPr lang="hr-HR" sz="1600" kern="0" dirty="0">
              <a:solidFill>
                <a:srgbClr val="000000"/>
              </a:solidFill>
            </a:endParaRP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endParaRPr lang="hr-HR" sz="1600" kern="0" dirty="0">
              <a:solidFill>
                <a:srgbClr val="000000"/>
              </a:solidFill>
            </a:endParaRP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err="1" smtClean="0">
                <a:solidFill>
                  <a:srgbClr val="000000"/>
                </a:solidFill>
              </a:rPr>
              <a:t>EKOP</a:t>
            </a:r>
            <a:r>
              <a:rPr lang="hr-HR" sz="1600" kern="0" dirty="0" smtClean="0">
                <a:solidFill>
                  <a:srgbClr val="000000"/>
                </a:solidFill>
              </a:rPr>
              <a:t> korisnik mora biti upisan u Upisnik subjekata u ekološkoj proizvodnji prilikom podnošenja zahtjeva</a:t>
            </a:r>
          </a:p>
          <a:p>
            <a:pPr algn="just">
              <a:spcBef>
                <a:spcPts val="0"/>
              </a:spcBef>
              <a:defRPr sz="1800" b="0" i="0" u="none" strike="noStrike" kern="0" cap="none" spc="0" baseline="0">
                <a:solidFill>
                  <a:srgbClr val="000000"/>
                </a:solidFill>
                <a:uFillTx/>
              </a:defRPr>
            </a:pPr>
            <a:r>
              <a:rPr lang="hr-HR" sz="1600" kern="0" dirty="0" smtClean="0">
                <a:solidFill>
                  <a:srgbClr val="000000"/>
                </a:solidFill>
              </a:rPr>
              <a:t>Gnojidba, zaštita bilja i agrotehnika sukladno Uredbi (EZ) 889/2008</a:t>
            </a:r>
            <a:r>
              <a:rPr lang="hr-HR" sz="1600" kern="0" dirty="0">
                <a:solidFill>
                  <a:srgbClr val="000000"/>
                </a:solidFill>
              </a:rPr>
              <a:t> </a:t>
            </a:r>
            <a:r>
              <a:rPr lang="hr-HR" sz="1600" kern="0" dirty="0" smtClean="0">
                <a:solidFill>
                  <a:srgbClr val="000000"/>
                </a:solidFill>
              </a:rPr>
              <a:t>i Uredbi (EZ) 834/2007</a:t>
            </a:r>
            <a:endParaRPr lang="hr-HR" sz="1600" kern="0" dirty="0">
              <a:solidFill>
                <a:srgbClr val="000000"/>
              </a:solidFill>
            </a:endParaRP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Tijekom </a:t>
            </a:r>
            <a:r>
              <a:rPr lang="hr-HR" sz="1600" kern="0" dirty="0">
                <a:solidFill>
                  <a:srgbClr val="000000"/>
                </a:solidFill>
              </a:rPr>
              <a:t>obveznog razdoblja obavljati ekološki uzgoj u prijelazu na ekološke poljoprivredne prakse i metode </a:t>
            </a:r>
            <a:r>
              <a:rPr lang="hr-HR" sz="1600" b="1" kern="0" dirty="0">
                <a:solidFill>
                  <a:srgbClr val="000000"/>
                </a:solidFill>
              </a:rPr>
              <a:t>i nastaviti </a:t>
            </a:r>
            <a:r>
              <a:rPr lang="hr-HR" sz="1600" kern="0" dirty="0">
                <a:solidFill>
                  <a:srgbClr val="000000"/>
                </a:solidFill>
              </a:rPr>
              <a:t>s održavanjem ekoloških poljoprivrednih praksi i metoda na poljoprivrednom zemljištu u sustavu ekološke proizvodnje na najmanje onoliko ha koliko je navedeno u Odluci o ulasku u sustav potpore.</a:t>
            </a: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Provoditi </a:t>
            </a:r>
            <a:r>
              <a:rPr lang="hr-HR" sz="1600" kern="0" dirty="0">
                <a:solidFill>
                  <a:srgbClr val="000000"/>
                </a:solidFill>
              </a:rPr>
              <a:t>mjeru </a:t>
            </a:r>
            <a:r>
              <a:rPr lang="hr-HR" sz="1600" b="1" kern="0" dirty="0">
                <a:solidFill>
                  <a:srgbClr val="000000"/>
                </a:solidFill>
              </a:rPr>
              <a:t>na istim površinama </a:t>
            </a:r>
            <a:r>
              <a:rPr lang="hr-HR" sz="1600" kern="0" dirty="0">
                <a:solidFill>
                  <a:srgbClr val="000000"/>
                </a:solidFill>
              </a:rPr>
              <a:t>u skladu s podnesenim zahtjevom za ulazak u sustav </a:t>
            </a:r>
            <a:r>
              <a:rPr lang="hr-HR" sz="1600" kern="0" dirty="0" smtClean="0">
                <a:solidFill>
                  <a:srgbClr val="000000"/>
                </a:solidFill>
              </a:rPr>
              <a:t>potpore i donesenom Odlukom za ulazak u sustav potpore</a:t>
            </a: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Nakon završetka prijelaznog razdoblja obaveza je </a:t>
            </a:r>
            <a:r>
              <a:rPr lang="hr-HR" sz="1600" b="1" kern="0" dirty="0" smtClean="0">
                <a:solidFill>
                  <a:srgbClr val="000000"/>
                </a:solidFill>
              </a:rPr>
              <a:t>nastaviti ekološku proizvodnju na istim površinama</a:t>
            </a:r>
            <a:r>
              <a:rPr lang="hr-HR" sz="1600" kern="0" dirty="0" smtClean="0">
                <a:solidFill>
                  <a:srgbClr val="000000"/>
                </a:solidFill>
              </a:rPr>
              <a:t> koje su bile navedene u zahtjevu </a:t>
            </a:r>
            <a:endParaRPr lang="hr-HR" sz="1600" kern="0" dirty="0">
              <a:solidFill>
                <a:srgbClr val="000000"/>
              </a:solidFill>
            </a:endParaRP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endParaRPr lang="hr-HR" sz="1600" kern="0" dirty="0">
              <a:solidFill>
                <a:srgbClr val="000000"/>
              </a:solidFill>
            </a:endParaRPr>
          </a:p>
        </p:txBody>
      </p:sp>
    </p:spTree>
    <p:extLst>
      <p:ext uri="{BB962C8B-B14F-4D97-AF65-F5344CB8AC3E}">
        <p14:creationId xmlns:p14="http://schemas.microsoft.com/office/powerpoint/2010/main" val="1489969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04664"/>
            <a:ext cx="8229600" cy="1008112"/>
          </a:xfrm>
        </p:spPr>
        <p:txBody>
          <a:bodyPr>
            <a:normAutofit/>
          </a:bodyPr>
          <a:lstStyle/>
          <a:p>
            <a:r>
              <a:rPr lang="hr-HR" sz="1800" b="1" kern="0" dirty="0" smtClean="0">
                <a:solidFill>
                  <a:srgbClr val="000000"/>
                </a:solidFill>
                <a:latin typeface="Arial" panose="020B0604020202020204" pitchFamily="34" charset="0"/>
                <a:cs typeface="Arial" panose="020B0604020202020204" pitchFamily="34" charset="0"/>
              </a:rPr>
              <a:t>M 11.2. EKO - </a:t>
            </a:r>
            <a:r>
              <a:rPr lang="pl-PL" sz="1800" b="1" kern="0" dirty="0" smtClean="0">
                <a:solidFill>
                  <a:srgbClr val="000000"/>
                </a:solidFill>
                <a:latin typeface="Arial" panose="020B0604020202020204" pitchFamily="34" charset="0"/>
                <a:cs typeface="Arial" panose="020B0604020202020204" pitchFamily="34" charset="0"/>
              </a:rPr>
              <a:t>UVJETI </a:t>
            </a:r>
            <a:r>
              <a:rPr lang="pl-PL" sz="1800" b="1" kern="0" dirty="0">
                <a:solidFill>
                  <a:srgbClr val="000000"/>
                </a:solidFill>
                <a:latin typeface="Arial" panose="020B0604020202020204" pitchFamily="34" charset="0"/>
                <a:cs typeface="Arial" panose="020B0604020202020204" pitchFamily="34" charset="0"/>
              </a:rPr>
              <a:t>ZA ULAZAK U SUSTAV </a:t>
            </a:r>
            <a:r>
              <a:rPr lang="pl-PL" sz="1800" b="1" kern="0" dirty="0" smtClean="0">
                <a:solidFill>
                  <a:srgbClr val="000000"/>
                </a:solidFill>
                <a:latin typeface="Arial" panose="020B0604020202020204" pitchFamily="34" charset="0"/>
                <a:cs typeface="Arial" panose="020B0604020202020204" pitchFamily="34" charset="0"/>
              </a:rPr>
              <a:t>POTPORE</a:t>
            </a:r>
            <a:endParaRPr lang="hr-HR" sz="1800" b="1" kern="0" dirty="0">
              <a:solidFill>
                <a:srgbClr val="000000"/>
              </a:solidFill>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p:txBody>
          <a:bodyPr>
            <a:normAutofit/>
          </a:bodyPr>
          <a:lstStyle/>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a:solidFill>
                  <a:srgbClr val="000000"/>
                </a:solidFill>
              </a:rPr>
              <a:t>Površina koja se prijavljuje je ARKOD parcela </a:t>
            </a:r>
            <a:r>
              <a:rPr lang="hr-HR" sz="1600" b="1" kern="0" dirty="0">
                <a:solidFill>
                  <a:srgbClr val="000000"/>
                </a:solidFill>
              </a:rPr>
              <a:t>u cijelosti uključena </a:t>
            </a:r>
            <a:r>
              <a:rPr lang="hr-HR" sz="1600" kern="0" dirty="0">
                <a:solidFill>
                  <a:srgbClr val="000000"/>
                </a:solidFill>
              </a:rPr>
              <a:t>u sustav kontrole ovlaštenog kontrolnog tijela, te je upisana u Upisnik subjekata u ekološkoj proizvodnji kao parcela u </a:t>
            </a:r>
            <a:r>
              <a:rPr lang="hr-HR" sz="1600" kern="0" dirty="0" smtClean="0">
                <a:solidFill>
                  <a:srgbClr val="000000"/>
                </a:solidFill>
              </a:rPr>
              <a:t>održavanju ekološkog uzgoja</a:t>
            </a:r>
          </a:p>
          <a:p>
            <a:pPr marL="285750" lvl="1" algn="just">
              <a:spcBef>
                <a:spcPts val="0"/>
              </a:spcBef>
              <a:buSzPct val="100000"/>
              <a:buFont typeface="Arial" pitchFamily="34"/>
              <a:buChar char="•"/>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vi-VN" sz="1600" kern="0" dirty="0">
                <a:solidFill>
                  <a:srgbClr val="000000"/>
                </a:solidFill>
              </a:rPr>
              <a:t>Korisnik je dužan  tijekom obveznog razdoblja provoditi ekološku proizvodnju </a:t>
            </a:r>
            <a:r>
              <a:rPr lang="vi-VN" sz="1600" b="1" kern="0" dirty="0">
                <a:solidFill>
                  <a:srgbClr val="000000"/>
                </a:solidFill>
              </a:rPr>
              <a:t>na </a:t>
            </a:r>
            <a:r>
              <a:rPr lang="vi-VN" sz="1600" b="1" kern="0" dirty="0" smtClean="0">
                <a:solidFill>
                  <a:srgbClr val="000000"/>
                </a:solidFill>
              </a:rPr>
              <a:t>ist</a:t>
            </a:r>
            <a:r>
              <a:rPr lang="hr-HR" sz="1600" b="1" kern="0" dirty="0" smtClean="0">
                <a:solidFill>
                  <a:srgbClr val="000000"/>
                </a:solidFill>
              </a:rPr>
              <a:t>om</a:t>
            </a:r>
            <a:r>
              <a:rPr lang="vi-VN" sz="1600" b="1" kern="0" dirty="0" smtClean="0">
                <a:solidFill>
                  <a:srgbClr val="000000"/>
                </a:solidFill>
              </a:rPr>
              <a:t> </a:t>
            </a:r>
            <a:r>
              <a:rPr lang="hr-HR" sz="1600" b="1" kern="0" dirty="0" smtClean="0">
                <a:solidFill>
                  <a:srgbClr val="000000"/>
                </a:solidFill>
              </a:rPr>
              <a:t>broju hektara </a:t>
            </a:r>
            <a:r>
              <a:rPr lang="vi-VN" sz="1600" kern="0" dirty="0" smtClean="0">
                <a:solidFill>
                  <a:srgbClr val="000000"/>
                </a:solidFill>
              </a:rPr>
              <a:t>u </a:t>
            </a:r>
            <a:r>
              <a:rPr lang="vi-VN" sz="1600" kern="0" dirty="0">
                <a:solidFill>
                  <a:srgbClr val="000000"/>
                </a:solidFill>
              </a:rPr>
              <a:t>skladu s podnesenim zahtjevom za ulazak u sustav potpore </a:t>
            </a:r>
            <a:endParaRPr lang="hr-HR" sz="1600" kern="0" dirty="0" smtClean="0">
              <a:solidFill>
                <a:srgbClr val="000000"/>
              </a:solidFill>
            </a:endParaRPr>
          </a:p>
          <a:p>
            <a:pPr marL="0" lvl="1" indent="0" algn="just">
              <a:spcBef>
                <a:spcPts val="0"/>
              </a:spcBef>
              <a:buSzPct val="100000"/>
              <a:buNone/>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a:solidFill>
                  <a:srgbClr val="000000"/>
                </a:solidFill>
              </a:rPr>
              <a:t>Korisnik preuzima petogodišnju obvezu provođenja </a:t>
            </a:r>
            <a:r>
              <a:rPr lang="hr-HR" sz="1600" kern="0" dirty="0" smtClean="0">
                <a:solidFill>
                  <a:srgbClr val="000000"/>
                </a:solidFill>
              </a:rPr>
              <a:t>M11</a:t>
            </a:r>
            <a:endParaRPr lang="hr-HR" sz="1600" kern="0" dirty="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endParaRPr lang="hr-HR" sz="1600" kern="0" dirty="0" smtClean="0">
              <a:solidFill>
                <a:srgbClr val="000000"/>
              </a:solidFill>
            </a:endParaRPr>
          </a:p>
          <a:p>
            <a:pPr marL="285750" lvl="1" algn="just">
              <a:spcBef>
                <a:spcPts val="0"/>
              </a:spcBef>
              <a:buSzPct val="100000"/>
              <a:buFont typeface="Arial" pitchFamily="34"/>
              <a:buChar char="•"/>
              <a:defRPr sz="1800" b="0" i="0" u="none" strike="noStrike" kern="0" cap="none" spc="0" baseline="0">
                <a:solidFill>
                  <a:srgbClr val="000000"/>
                </a:solidFill>
                <a:uFillTx/>
              </a:defRPr>
            </a:pPr>
            <a:r>
              <a:rPr lang="hr-HR" sz="1600" kern="0" dirty="0" smtClean="0">
                <a:solidFill>
                  <a:srgbClr val="000000"/>
                </a:solidFill>
              </a:rPr>
              <a:t>Agencija </a:t>
            </a:r>
            <a:r>
              <a:rPr lang="hr-HR" sz="1600" kern="0" dirty="0">
                <a:solidFill>
                  <a:srgbClr val="000000"/>
                </a:solidFill>
              </a:rPr>
              <a:t>za plaćanja na temelju podataka iz jedinstvenog zahtjeva donosi Odluku o ulasku u sustav potpore, kojom se utvrđuje obvezna površina za kontrolu koju korisnik mora zadržati tijekom obveznog razdoblja;  </a:t>
            </a:r>
            <a:endParaRPr lang="hr-HR" sz="1600" kern="0" dirty="0" smtClean="0">
              <a:solidFill>
                <a:srgbClr val="000000"/>
              </a:solidFill>
            </a:endParaRPr>
          </a:p>
          <a:p>
            <a:pPr marL="0" lvl="1" indent="0" algn="just">
              <a:spcBef>
                <a:spcPts val="0"/>
              </a:spcBef>
              <a:buSzPct val="100000"/>
              <a:buNone/>
              <a:defRPr sz="1800" b="0" i="0" u="none" strike="noStrike" kern="0" cap="none" spc="0" baseline="0">
                <a:solidFill>
                  <a:srgbClr val="000000"/>
                </a:solidFill>
                <a:uFillTx/>
              </a:defRPr>
            </a:pPr>
            <a:endParaRPr lang="hr-HR" altLang="sr-Latn-RS" sz="1600" kern="0" dirty="0">
              <a:solidFill>
                <a:srgbClr val="000000"/>
              </a:solidFill>
            </a:endParaRPr>
          </a:p>
          <a:p>
            <a:endParaRPr lang="hr-HR" dirty="0"/>
          </a:p>
        </p:txBody>
      </p:sp>
    </p:spTree>
    <p:extLst>
      <p:ext uri="{BB962C8B-B14F-4D97-AF65-F5344CB8AC3E}">
        <p14:creationId xmlns:p14="http://schemas.microsoft.com/office/powerpoint/2010/main" val="303738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936104"/>
          </a:xfrm>
        </p:spPr>
        <p:txBody>
          <a:bodyPr>
            <a:normAutofit/>
          </a:bodyPr>
          <a:lstStyle/>
          <a:p>
            <a:pPr algn="l"/>
            <a:r>
              <a:rPr lang="hr-HR" sz="2400" b="1" kern="0" cap="small" dirty="0">
                <a:solidFill>
                  <a:srgbClr val="000000"/>
                </a:solidFill>
                <a:latin typeface="Arial"/>
              </a:rPr>
              <a:t>Pravna osnova </a:t>
            </a:r>
            <a:r>
              <a:rPr lang="hr-HR" sz="2400" b="1" kern="0" cap="small" dirty="0" smtClean="0">
                <a:solidFill>
                  <a:srgbClr val="000000"/>
                </a:solidFill>
                <a:latin typeface="Arial"/>
              </a:rPr>
              <a:t>za </a:t>
            </a:r>
            <a:r>
              <a:rPr lang="hr-HR" sz="2400" b="1" kern="0" cap="small" dirty="0" err="1" smtClean="0">
                <a:solidFill>
                  <a:srgbClr val="000000"/>
                </a:solidFill>
                <a:latin typeface="Arial"/>
              </a:rPr>
              <a:t>PRR</a:t>
            </a:r>
            <a:endParaRPr lang="en-US" sz="2400" dirty="0"/>
          </a:p>
        </p:txBody>
      </p:sp>
      <p:sp>
        <p:nvSpPr>
          <p:cNvPr id="3" name="Rezervirano mjesto sadržaja 2"/>
          <p:cNvSpPr>
            <a:spLocks noGrp="1"/>
          </p:cNvSpPr>
          <p:nvPr>
            <p:ph idx="1"/>
          </p:nvPr>
        </p:nvSpPr>
        <p:spPr/>
        <p:txBody>
          <a:bodyPr>
            <a:normAutofit fontScale="92500" lnSpcReduction="20000"/>
          </a:bodyPr>
          <a:lstStyle/>
          <a:p>
            <a:pPr lvl="0" algn="just" eaLnBrk="0" fontAlgn="base" hangingPunct="0">
              <a:spcAft>
                <a:spcPct val="0"/>
              </a:spcAft>
              <a:buClr>
                <a:srgbClr val="004000"/>
              </a:buClr>
              <a:defRPr/>
            </a:pPr>
            <a:r>
              <a:rPr lang="hr-HR" sz="1600" kern="0" dirty="0" smtClean="0">
                <a:solidFill>
                  <a:srgbClr val="000000"/>
                </a:solidFill>
              </a:rPr>
              <a:t>Uredba (EU) br. </a:t>
            </a:r>
            <a:r>
              <a:rPr lang="hr-HR" sz="1600" b="1" kern="0" dirty="0" smtClean="0">
                <a:solidFill>
                  <a:srgbClr val="000000"/>
                </a:solidFill>
              </a:rPr>
              <a:t>1305/2013</a:t>
            </a:r>
            <a:r>
              <a:rPr lang="hr-HR" sz="1600" kern="0" dirty="0" smtClean="0">
                <a:solidFill>
                  <a:srgbClr val="000000"/>
                </a:solidFill>
              </a:rPr>
              <a:t> Europskog Parlamenta i Vijeća od 17. prosinca 2013. o potpori ruralnom razvoju iz Europskog poljoprivrednog fonda za ruralni razvoj (</a:t>
            </a:r>
            <a:r>
              <a:rPr lang="hr-HR" sz="1600" kern="0" dirty="0" err="1" smtClean="0">
                <a:solidFill>
                  <a:srgbClr val="000000"/>
                </a:solidFill>
              </a:rPr>
              <a:t>EPFRR</a:t>
            </a:r>
            <a:r>
              <a:rPr lang="hr-HR" sz="1600" kern="0" dirty="0" smtClean="0">
                <a:solidFill>
                  <a:srgbClr val="000000"/>
                </a:solidFill>
              </a:rPr>
              <a:t>) i stavljanju izvan snage Uredbe Vijeća (EZ) br. 1698/2005</a:t>
            </a:r>
          </a:p>
          <a:p>
            <a:pPr marL="0" lvl="0" indent="0" algn="just" eaLnBrk="0" fontAlgn="base" hangingPunct="0">
              <a:spcAft>
                <a:spcPct val="0"/>
              </a:spcAft>
              <a:buClr>
                <a:srgbClr val="004000"/>
              </a:buClr>
              <a:buNone/>
              <a:defRPr/>
            </a:pPr>
            <a:r>
              <a:rPr lang="hr-HR" sz="1600" kern="0" dirty="0" smtClean="0">
                <a:solidFill>
                  <a:srgbClr val="000000"/>
                </a:solidFill>
              </a:rPr>
              <a:t> </a:t>
            </a:r>
          </a:p>
          <a:p>
            <a:pPr algn="just" eaLnBrk="0" fontAlgn="base" hangingPunct="0">
              <a:spcAft>
                <a:spcPct val="0"/>
              </a:spcAft>
              <a:buClr>
                <a:srgbClr val="004000"/>
              </a:buClr>
              <a:defRPr/>
            </a:pPr>
            <a:r>
              <a:rPr lang="hr-HR" sz="1600" kern="0" dirty="0">
                <a:solidFill>
                  <a:srgbClr val="000000"/>
                </a:solidFill>
              </a:rPr>
              <a:t>Uredba (EU) br. 1306/2013 Europskog parlamenta i Vijeća od 17. prosinca 2013. o financiranju, upravljanju i nadzoru zajedničke poljoprivredne politike i o stavljanju izvan snage uredaba Vijeća (EEZ) br. 352/78, (EZ) br. 165/94, (EZ) br. 2799/98, (EZ) br. 814/2000, (EZ) br. 1290/2005 i (EZ) 485/2008</a:t>
            </a:r>
          </a:p>
          <a:p>
            <a:pPr lvl="0" algn="just" eaLnBrk="0" fontAlgn="base" hangingPunct="0">
              <a:spcAft>
                <a:spcPct val="0"/>
              </a:spcAft>
              <a:buClr>
                <a:srgbClr val="004000"/>
              </a:buClr>
              <a:buFont typeface="Wingdings" pitchFamily="2" charset="2"/>
              <a:buChar char="§"/>
              <a:defRPr/>
            </a:pPr>
            <a:endParaRPr lang="hr-HR" sz="1600" kern="0" dirty="0">
              <a:solidFill>
                <a:srgbClr val="000000"/>
              </a:solidFill>
            </a:endParaRPr>
          </a:p>
          <a:p>
            <a:pPr algn="just" eaLnBrk="0" fontAlgn="base" hangingPunct="0">
              <a:spcAft>
                <a:spcPct val="0"/>
              </a:spcAft>
              <a:buClr>
                <a:srgbClr val="004000"/>
              </a:buClr>
              <a:defRPr/>
            </a:pPr>
            <a:r>
              <a:rPr lang="hr-HR" sz="1600" kern="0" dirty="0">
                <a:solidFill>
                  <a:srgbClr val="000000"/>
                </a:solidFill>
              </a:rPr>
              <a:t>Uredba (EU) br. 1307/2013 Europskog parlamenta i Vijeća od 17. prosinca 2013. o utvrđivanju pravila za izravna plaćanja poljoprivrednicima u programima potpore u okviru zajedničke poljoprivredne politike i o stavljanju izvan snage Uredbe Vijeća (EZ) br. 637/2008 i Uredbe Vijeća (EZ) br. 73/2009 </a:t>
            </a:r>
          </a:p>
          <a:p>
            <a:pPr marL="0" lvl="0" indent="0" algn="just" eaLnBrk="0" fontAlgn="base" hangingPunct="0">
              <a:spcAft>
                <a:spcPct val="0"/>
              </a:spcAft>
              <a:buClr>
                <a:srgbClr val="004000"/>
              </a:buClr>
              <a:buNone/>
              <a:defRPr/>
            </a:pPr>
            <a:endParaRPr lang="hr-HR" sz="1600" kern="0" dirty="0">
              <a:solidFill>
                <a:srgbClr val="000000"/>
              </a:solidFill>
            </a:endParaRPr>
          </a:p>
          <a:p>
            <a:pPr algn="just" eaLnBrk="0" fontAlgn="base" hangingPunct="0">
              <a:spcAft>
                <a:spcPct val="0"/>
              </a:spcAft>
              <a:buClr>
                <a:srgbClr val="004000"/>
              </a:buClr>
              <a:defRPr/>
            </a:pPr>
            <a:r>
              <a:rPr lang="hr-HR" sz="1600" kern="0" dirty="0">
                <a:solidFill>
                  <a:srgbClr val="000000"/>
                </a:solidFill>
              </a:rPr>
              <a:t>Delegirane i provedbene uredbe</a:t>
            </a:r>
          </a:p>
          <a:p>
            <a:pPr marL="0" lvl="0" indent="0" algn="just" eaLnBrk="0" fontAlgn="base" hangingPunct="0">
              <a:spcAft>
                <a:spcPct val="0"/>
              </a:spcAft>
              <a:buClr>
                <a:srgbClr val="004000"/>
              </a:buClr>
              <a:buNone/>
              <a:defRPr/>
            </a:pPr>
            <a:endParaRPr lang="hr-HR" sz="1600" kern="0" dirty="0">
              <a:solidFill>
                <a:srgbClr val="000000"/>
              </a:solidFill>
            </a:endParaRPr>
          </a:p>
          <a:p>
            <a:pPr algn="just" eaLnBrk="0" fontAlgn="base" hangingPunct="0">
              <a:spcAft>
                <a:spcPct val="0"/>
              </a:spcAft>
              <a:buClr>
                <a:srgbClr val="004000"/>
              </a:buClr>
              <a:defRPr/>
            </a:pPr>
            <a:r>
              <a:rPr lang="hr-HR" sz="1600" kern="0" dirty="0">
                <a:solidFill>
                  <a:srgbClr val="000000"/>
                </a:solidFill>
              </a:rPr>
              <a:t>Zakon o poljoprivredi („Narodne novine“  br. 30/2015)</a:t>
            </a:r>
          </a:p>
          <a:p>
            <a:pPr marL="0" lvl="0" indent="0" algn="just" eaLnBrk="0" fontAlgn="base" hangingPunct="0">
              <a:spcAft>
                <a:spcPct val="0"/>
              </a:spcAft>
              <a:buClr>
                <a:srgbClr val="004000"/>
              </a:buClr>
              <a:buNone/>
              <a:defRPr/>
            </a:pPr>
            <a:endParaRPr lang="hr-HR" sz="1600" kern="0" dirty="0">
              <a:solidFill>
                <a:srgbClr val="000000"/>
              </a:solidFill>
            </a:endParaRPr>
          </a:p>
          <a:p>
            <a:pPr algn="just" eaLnBrk="0" fontAlgn="base" hangingPunct="0">
              <a:spcAft>
                <a:spcPct val="0"/>
              </a:spcAft>
              <a:buClr>
                <a:srgbClr val="004000"/>
              </a:buClr>
              <a:defRPr/>
            </a:pPr>
            <a:r>
              <a:rPr lang="hr-HR" sz="1600" kern="0" dirty="0">
                <a:solidFill>
                  <a:srgbClr val="000000"/>
                </a:solidFill>
              </a:rPr>
              <a:t>Pravilnik o provedbi izravne potpore poljoprivredi i </a:t>
            </a:r>
            <a:r>
              <a:rPr lang="hr-HR" sz="1600" kern="0" dirty="0" err="1">
                <a:solidFill>
                  <a:srgbClr val="000000"/>
                </a:solidFill>
              </a:rPr>
              <a:t>IAKS</a:t>
            </a:r>
            <a:r>
              <a:rPr lang="hr-HR" sz="1600" kern="0" dirty="0">
                <a:solidFill>
                  <a:srgbClr val="000000"/>
                </a:solidFill>
              </a:rPr>
              <a:t> mjera ruralnog </a:t>
            </a:r>
            <a:r>
              <a:rPr lang="hr-HR" sz="1600" kern="0" dirty="0" smtClean="0">
                <a:solidFill>
                  <a:srgbClr val="000000"/>
                </a:solidFill>
              </a:rPr>
              <a:t>razvoja  </a:t>
            </a:r>
            <a:r>
              <a:rPr lang="hr-HR" sz="1600" kern="0" dirty="0">
                <a:solidFill>
                  <a:srgbClr val="000000"/>
                </a:solidFill>
              </a:rPr>
              <a:t>( „Narodne novine“ br. 35/2015, 53/15, </a:t>
            </a:r>
            <a:r>
              <a:rPr lang="hr-HR" sz="1600" kern="0" dirty="0" smtClean="0">
                <a:solidFill>
                  <a:srgbClr val="000000"/>
                </a:solidFill>
              </a:rPr>
              <a:t>69/15, 101/15)</a:t>
            </a:r>
            <a:endParaRPr lang="hr-HR" sz="1600" kern="0" dirty="0">
              <a:solidFill>
                <a:srgbClr val="000000"/>
              </a:solidFill>
            </a:endParaRPr>
          </a:p>
          <a:p>
            <a:pPr marL="0" lvl="0" indent="0" algn="just" eaLnBrk="0" fontAlgn="base" hangingPunct="0">
              <a:spcAft>
                <a:spcPct val="0"/>
              </a:spcAft>
              <a:buClr>
                <a:srgbClr val="004000"/>
              </a:buClr>
              <a:buNone/>
              <a:defRPr/>
            </a:pPr>
            <a:endParaRPr lang="hr-HR" sz="1600" kern="0" dirty="0" smtClean="0">
              <a:solidFill>
                <a:srgbClr val="000000"/>
              </a:solidFill>
              <a:latin typeface="Arial"/>
              <a:cs typeface="+mn-cs"/>
            </a:endParaRPr>
          </a:p>
          <a:p>
            <a:pPr marL="0" lvl="0" indent="0" algn="just" eaLnBrk="0" fontAlgn="base" hangingPunct="0">
              <a:spcAft>
                <a:spcPct val="0"/>
              </a:spcAft>
              <a:buClr>
                <a:srgbClr val="004000"/>
              </a:buClr>
              <a:buNone/>
              <a:defRPr/>
            </a:pPr>
            <a:endParaRPr lang="hr-HR" sz="1600" kern="0" dirty="0" smtClean="0">
              <a:solidFill>
                <a:srgbClr val="000000"/>
              </a:solidFill>
              <a:latin typeface="Arial"/>
              <a:cs typeface="+mn-cs"/>
            </a:endParaRPr>
          </a:p>
          <a:p>
            <a:pPr marL="0" lvl="0" indent="0" algn="just" eaLnBrk="0" fontAlgn="base" hangingPunct="0">
              <a:spcAft>
                <a:spcPct val="0"/>
              </a:spcAft>
              <a:buClr>
                <a:srgbClr val="004000"/>
              </a:buClr>
              <a:buNone/>
              <a:defRPr/>
            </a:pPr>
            <a:endParaRPr lang="hr-HR" sz="1600" kern="0" dirty="0" smtClean="0">
              <a:solidFill>
                <a:srgbClr val="000000"/>
              </a:solidFill>
              <a:latin typeface="Arial"/>
              <a:cs typeface="+mn-cs"/>
            </a:endParaRPr>
          </a:p>
          <a:p>
            <a:pPr marL="0" lvl="0" indent="0" algn="just" eaLnBrk="0" fontAlgn="base" hangingPunct="0">
              <a:spcAft>
                <a:spcPct val="0"/>
              </a:spcAft>
              <a:buClr>
                <a:srgbClr val="004000"/>
              </a:buClr>
              <a:buNone/>
              <a:defRPr/>
            </a:pPr>
            <a:endParaRPr lang="hr-HR" sz="1600" kern="0" dirty="0" smtClean="0">
              <a:solidFill>
                <a:srgbClr val="000000"/>
              </a:solidFill>
              <a:latin typeface="Arial"/>
              <a:cs typeface="+mn-cs"/>
            </a:endParaRPr>
          </a:p>
          <a:p>
            <a:endParaRPr lang="hr-HR" dirty="0"/>
          </a:p>
        </p:txBody>
      </p:sp>
    </p:spTree>
    <p:extLst>
      <p:ext uri="{BB962C8B-B14F-4D97-AF65-F5344CB8AC3E}">
        <p14:creationId xmlns:p14="http://schemas.microsoft.com/office/powerpoint/2010/main" val="1332297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1008112"/>
          </a:xfrm>
        </p:spPr>
        <p:txBody>
          <a:bodyPr>
            <a:normAutofit/>
          </a:bodyPr>
          <a:lstStyle/>
          <a:p>
            <a:r>
              <a:rPr lang="hr-HR" sz="1800" b="1" kern="0" dirty="0">
                <a:solidFill>
                  <a:srgbClr val="000000"/>
                </a:solidFill>
                <a:latin typeface="Arial" panose="020B0604020202020204" pitchFamily="34" charset="0"/>
                <a:cs typeface="Arial" panose="020B0604020202020204" pitchFamily="34" charset="0"/>
              </a:rPr>
              <a:t>M </a:t>
            </a:r>
            <a:r>
              <a:rPr lang="hr-HR" sz="1800" b="1" kern="0" dirty="0" smtClean="0">
                <a:solidFill>
                  <a:srgbClr val="000000"/>
                </a:solidFill>
                <a:latin typeface="Arial" panose="020B0604020202020204" pitchFamily="34" charset="0"/>
                <a:cs typeface="Arial" panose="020B0604020202020204" pitchFamily="34" charset="0"/>
              </a:rPr>
              <a:t>11.2. EKO – </a:t>
            </a:r>
            <a:r>
              <a:rPr lang="pl-PL" sz="1800" b="1" kern="0" dirty="0" smtClean="0">
                <a:solidFill>
                  <a:srgbClr val="000000"/>
                </a:solidFill>
                <a:latin typeface="Arial" panose="020B0604020202020204" pitchFamily="34" charset="0"/>
                <a:cs typeface="Arial" panose="020B0604020202020204" pitchFamily="34" charset="0"/>
              </a:rPr>
              <a:t>OBVEZE </a:t>
            </a:r>
            <a:endParaRPr lang="hr-HR" sz="1600" dirty="0"/>
          </a:p>
        </p:txBody>
      </p:sp>
      <p:sp>
        <p:nvSpPr>
          <p:cNvPr id="3" name="Rezervirano mjesto sadržaja 2"/>
          <p:cNvSpPr>
            <a:spLocks noGrp="1"/>
          </p:cNvSpPr>
          <p:nvPr>
            <p:ph idx="1"/>
          </p:nvPr>
        </p:nvSpPr>
        <p:spPr/>
        <p:txBody>
          <a:bodyPr>
            <a:normAutofit/>
          </a:bodyPr>
          <a:lstStyle/>
          <a:p>
            <a:pPr marL="342900" lvl="1" indent="-342900"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800" kern="0" dirty="0">
                <a:solidFill>
                  <a:srgbClr val="000000"/>
                </a:solidFill>
              </a:rPr>
              <a:t>Izobrazba, savjetovanje, sudjelovanje na demonstracijskoj aktivnosti 6 sati</a:t>
            </a:r>
          </a:p>
          <a:p>
            <a:pPr marL="342900" lvl="1" indent="-342900" algn="just">
              <a:lnSpc>
                <a:spcPct val="120000"/>
              </a:lnSpc>
              <a:spcBef>
                <a:spcPts val="0"/>
              </a:spcBef>
              <a:buSzPct val="100000"/>
              <a:buFont typeface="Arial" pitchFamily="34"/>
              <a:buChar char="•"/>
              <a:defRPr sz="1800" b="0" i="0" u="none" strike="noStrike" kern="0" cap="none" spc="0" baseline="0">
                <a:solidFill>
                  <a:srgbClr val="000000"/>
                </a:solidFill>
                <a:uFillTx/>
              </a:defRPr>
            </a:pPr>
            <a:endParaRPr lang="hr-HR" sz="1800" kern="0" dirty="0">
              <a:solidFill>
                <a:srgbClr val="000000"/>
              </a:solidFill>
            </a:endParaRPr>
          </a:p>
          <a:p>
            <a:pPr marL="342900" lvl="1" indent="-342900"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800" kern="0" dirty="0">
                <a:solidFill>
                  <a:srgbClr val="000000"/>
                </a:solidFill>
              </a:rPr>
              <a:t>EKO korisnik mora biti upisan u Upisnik subjekata u ekološkoj proizvodnji prilikom podnošenja zahtjeva</a:t>
            </a:r>
          </a:p>
          <a:p>
            <a:pPr algn="just">
              <a:spcBef>
                <a:spcPts val="0"/>
              </a:spcBef>
              <a:defRPr sz="1800" b="0" i="0" u="none" strike="noStrike" kern="0" cap="none" spc="0" baseline="0">
                <a:solidFill>
                  <a:srgbClr val="000000"/>
                </a:solidFill>
                <a:uFillTx/>
              </a:defRPr>
            </a:pPr>
            <a:r>
              <a:rPr lang="hr-HR" sz="1800" kern="0" dirty="0">
                <a:solidFill>
                  <a:srgbClr val="000000"/>
                </a:solidFill>
              </a:rPr>
              <a:t>Gnojidba, zaštita bilja i agrotehnika sukladno Uredbi (EZ) 889/2008 i Uredbi (EZ) 834/2007</a:t>
            </a:r>
          </a:p>
          <a:p>
            <a:pPr marL="342900" lvl="1" indent="-342900" algn="just">
              <a:lnSpc>
                <a:spcPct val="120000"/>
              </a:lnSpc>
              <a:spcBef>
                <a:spcPts val="0"/>
              </a:spcBef>
              <a:buSzPct val="100000"/>
              <a:buFont typeface="Arial" pitchFamily="34"/>
              <a:buChar char="•"/>
              <a:defRPr sz="1800" b="0" i="0" u="none" strike="noStrike" kern="0" cap="none" spc="0" baseline="0">
                <a:solidFill>
                  <a:srgbClr val="000000"/>
                </a:solidFill>
                <a:uFillTx/>
              </a:defRPr>
            </a:pPr>
            <a:r>
              <a:rPr lang="hr-HR" sz="1800" kern="0" dirty="0">
                <a:solidFill>
                  <a:srgbClr val="000000"/>
                </a:solidFill>
              </a:rPr>
              <a:t>Tijekom obveznog razdoblja obavljati ekološki uzgoj na poljoprivrednom zemljištu u sustavu ekološke proizvodnje na najmanje onoliko ha koliko je navedeno u Odluci o ulasku u sustav potpore.</a:t>
            </a:r>
          </a:p>
          <a:p>
            <a:pPr marL="285750" lvl="1" algn="just">
              <a:lnSpc>
                <a:spcPct val="120000"/>
              </a:lnSpc>
              <a:spcBef>
                <a:spcPts val="0"/>
              </a:spcBef>
              <a:buSzPct val="100000"/>
              <a:buFont typeface="Arial" pitchFamily="34"/>
              <a:buChar char="•"/>
              <a:defRPr sz="1800" b="0" i="0" u="none" strike="noStrike" kern="0" cap="none" spc="0" baseline="0">
                <a:solidFill>
                  <a:srgbClr val="000000"/>
                </a:solidFill>
                <a:uFillTx/>
              </a:defRPr>
            </a:pPr>
            <a:endParaRPr lang="hr-HR" sz="2000" kern="0" dirty="0">
              <a:solidFill>
                <a:srgbClr val="000000"/>
              </a:solidFill>
            </a:endParaRPr>
          </a:p>
        </p:txBody>
      </p:sp>
    </p:spTree>
    <p:extLst>
      <p:ext uri="{BB962C8B-B14F-4D97-AF65-F5344CB8AC3E}">
        <p14:creationId xmlns:p14="http://schemas.microsoft.com/office/powerpoint/2010/main" val="1076109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76672"/>
            <a:ext cx="8229600" cy="1008112"/>
          </a:xfrm>
        </p:spPr>
        <p:txBody>
          <a:bodyPr/>
          <a:lstStyle/>
          <a:p>
            <a:r>
              <a:rPr lang="hr-HR" sz="2400" b="1" kern="0" cap="small" dirty="0">
                <a:solidFill>
                  <a:srgbClr val="000000"/>
                </a:solidFill>
                <a:latin typeface="Arial"/>
              </a:rPr>
              <a:t>Mjera </a:t>
            </a:r>
            <a:r>
              <a:rPr lang="hr-HR" sz="2400" b="1" kern="0" cap="small" dirty="0" smtClean="0">
                <a:solidFill>
                  <a:srgbClr val="000000"/>
                </a:solidFill>
                <a:latin typeface="Arial"/>
              </a:rPr>
              <a:t>10 poljoprivreda, okoliš i klimatske promjene</a:t>
            </a:r>
            <a:endParaRPr lang="en-US" dirty="0"/>
          </a:p>
        </p:txBody>
      </p:sp>
      <p:sp>
        <p:nvSpPr>
          <p:cNvPr id="3" name="Rezervirano mjesto sadržaja 2"/>
          <p:cNvSpPr>
            <a:spLocks noGrp="1"/>
          </p:cNvSpPr>
          <p:nvPr>
            <p:ph idx="1"/>
          </p:nvPr>
        </p:nvSpPr>
        <p:spPr/>
        <p:txBody>
          <a:bodyPr/>
          <a:lstStyle/>
          <a:p>
            <a:pPr marL="0" lvl="0" indent="0" eaLnBrk="0" fontAlgn="base" hangingPunct="0">
              <a:spcAft>
                <a:spcPct val="0"/>
              </a:spcAft>
              <a:buClr>
                <a:srgbClr val="004000"/>
              </a:buClr>
              <a:buNone/>
              <a:defRPr/>
            </a:pPr>
            <a:r>
              <a:rPr lang="hr-HR" sz="1600" b="1" kern="0" dirty="0">
                <a:solidFill>
                  <a:srgbClr val="000000"/>
                </a:solidFill>
                <a:latin typeface="Arial" panose="020B0604020202020204" pitchFamily="34" charset="0"/>
                <a:cs typeface="Arial" panose="020B0604020202020204" pitchFamily="34" charset="0"/>
              </a:rPr>
              <a:t>Mjera Poljoprivreda, okoliš i klimatske promjene sastoji se od 2 podmjere:</a:t>
            </a:r>
          </a:p>
          <a:p>
            <a:pPr marL="0" lvl="0" indent="0" eaLnBrk="0" fontAlgn="base" hangingPunct="0">
              <a:spcAft>
                <a:spcPct val="0"/>
              </a:spcAft>
              <a:buClr>
                <a:srgbClr val="004000"/>
              </a:buClr>
              <a:buNone/>
              <a:defRPr/>
            </a:pPr>
            <a:endParaRPr lang="hr-HR" sz="1600" kern="0" dirty="0">
              <a:solidFill>
                <a:srgbClr val="000000"/>
              </a:solidFill>
              <a:latin typeface="Arial" panose="020B0604020202020204" pitchFamily="34" charset="0"/>
              <a:cs typeface="Arial" panose="020B0604020202020204" pitchFamily="34" charset="0"/>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 Plaćanja obveza povezanih s poljoprivrednom, okolišem i klimatskim promjenama</a:t>
            </a:r>
          </a:p>
          <a:p>
            <a:pPr marL="0" lvl="0" indent="0" eaLnBrk="0" fontAlgn="base" hangingPunct="0">
              <a:spcAft>
                <a:spcPct val="0"/>
              </a:spcAft>
              <a:buClr>
                <a:srgbClr val="004000"/>
              </a:buClr>
              <a:buNone/>
              <a:defRPr/>
            </a:pPr>
            <a:endParaRPr lang="hr-HR" sz="1600" kern="0" dirty="0">
              <a:solidFill>
                <a:srgbClr val="000000"/>
              </a:solidFill>
              <a:latin typeface="Arial" panose="020B0604020202020204" pitchFamily="34" charset="0"/>
              <a:cs typeface="Arial" panose="020B0604020202020204" pitchFamily="34" charset="0"/>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10.2. Potpora za očuvanje i održivu uporabu i razvoj genetskih resursa u poljoprivredi</a:t>
            </a:r>
          </a:p>
          <a:p>
            <a:pPr lvl="0"/>
            <a:endParaRPr lang="hr-HR" sz="1600" dirty="0">
              <a:solidFill>
                <a:srgbClr val="4F81BD">
                  <a:lumMod val="50000"/>
                </a:srgbClr>
              </a:solidFill>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005064"/>
            <a:ext cx="3389313"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679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76672"/>
            <a:ext cx="8229600" cy="1008112"/>
          </a:xfrm>
        </p:spPr>
        <p:txBody>
          <a:bodyPr>
            <a:noAutofit/>
          </a:bodyPr>
          <a:lstStyle/>
          <a:p>
            <a:r>
              <a:rPr lang="hr-HR" sz="2500" b="1" kern="0" cap="small" dirty="0" err="1">
                <a:solidFill>
                  <a:srgbClr val="000000"/>
                </a:solidFill>
                <a:latin typeface="Arial"/>
              </a:rPr>
              <a:t>Podmjera</a:t>
            </a:r>
            <a:r>
              <a:rPr lang="hr-HR" sz="2500" b="1" kern="0" cap="small" dirty="0">
                <a:solidFill>
                  <a:srgbClr val="000000"/>
                </a:solidFill>
                <a:latin typeface="Arial"/>
              </a:rPr>
              <a:t> 10.1.  Plaćanje za poljoprivredno-okolišne i klimatske obveze</a:t>
            </a:r>
            <a:r>
              <a:rPr lang="hr-HR" sz="2800" b="1" kern="0" cap="small" dirty="0">
                <a:solidFill>
                  <a:srgbClr val="000000"/>
                </a:solidFill>
                <a:latin typeface="Arial"/>
              </a:rPr>
              <a:t/>
            </a:r>
            <a:br>
              <a:rPr lang="hr-HR" sz="2800" b="1" kern="0" cap="small" dirty="0">
                <a:solidFill>
                  <a:srgbClr val="000000"/>
                </a:solidFill>
                <a:latin typeface="Arial"/>
              </a:rPr>
            </a:br>
            <a:endParaRPr lang="hr-HR" sz="2800" dirty="0"/>
          </a:p>
        </p:txBody>
      </p:sp>
      <p:sp>
        <p:nvSpPr>
          <p:cNvPr id="3" name="Rezervirano mjesto sadržaja 2"/>
          <p:cNvSpPr>
            <a:spLocks noGrp="1"/>
          </p:cNvSpPr>
          <p:nvPr>
            <p:ph idx="1"/>
          </p:nvPr>
        </p:nvSpPr>
        <p:spPr/>
        <p:txBody>
          <a:bodyPr>
            <a:normAutofit/>
          </a:bodyPr>
          <a:lstStyle/>
          <a:p>
            <a:pPr lvl="0" eaLnBrk="0" fontAlgn="base" hangingPunct="0">
              <a:spcAft>
                <a:spcPct val="0"/>
              </a:spcAft>
              <a:buClr>
                <a:srgbClr val="004000"/>
              </a:buClr>
              <a:buFont typeface="Wingdings" pitchFamily="2" charset="2"/>
              <a:buChar char="§"/>
              <a:defRPr/>
            </a:pPr>
            <a:r>
              <a:rPr lang="hr-HR" sz="1600" b="1" kern="0" dirty="0">
                <a:solidFill>
                  <a:srgbClr val="000000"/>
                </a:solidFill>
                <a:latin typeface="Arial" panose="020B0604020202020204" pitchFamily="34" charset="0"/>
                <a:cs typeface="Arial" panose="020B0604020202020204" pitchFamily="34" charset="0"/>
              </a:rPr>
              <a:t>Plaćanja obveza povezanih s poljoprivrednom, okolišem i klimatskim promjenama sastoji se od 9 tipova operacija:</a:t>
            </a:r>
            <a:endParaRPr lang="hr-HR" sz="1600" kern="0" dirty="0">
              <a:solidFill>
                <a:srgbClr val="000000"/>
              </a:solidFill>
              <a:latin typeface="Arial" panose="020B0604020202020204" pitchFamily="34" charset="0"/>
              <a:cs typeface="Arial" panose="020B0604020202020204" pitchFamily="34" charset="0"/>
            </a:endParaRPr>
          </a:p>
          <a:p>
            <a:pPr marL="0" lvl="0" indent="0" eaLnBrk="0" fontAlgn="base" hangingPunct="0">
              <a:spcAft>
                <a:spcPct val="0"/>
              </a:spcAft>
              <a:buClr>
                <a:srgbClr val="004000"/>
              </a:buClr>
              <a:buNone/>
              <a:defRPr/>
            </a:pPr>
            <a:endParaRPr lang="hr-HR" sz="1600" kern="0" dirty="0">
              <a:solidFill>
                <a:srgbClr val="000000"/>
              </a:solidFill>
              <a:latin typeface="Arial" panose="020B0604020202020204" pitchFamily="34" charset="0"/>
              <a:cs typeface="Arial" panose="020B0604020202020204" pitchFamily="34" charset="0"/>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10.1.1.  Obrada tla i sjetva na terenu s nagibom za oranične jednogodišnje kulture</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10.1.2.  Zatravnjivane trajnih nasada</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10.1.3.  Očuvanje travnjaka velike prirodne vrijednosti </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10.1.4.  Pilot mjera za zaštitu kosca (</a:t>
            </a:r>
            <a:r>
              <a:rPr lang="hr-HR" sz="1600" i="1" kern="0" dirty="0" err="1">
                <a:solidFill>
                  <a:srgbClr val="000000"/>
                </a:solidFill>
                <a:latin typeface="Arial" panose="020B0604020202020204" pitchFamily="34" charset="0"/>
                <a:cs typeface="Arial" panose="020B0604020202020204" pitchFamily="34" charset="0"/>
              </a:rPr>
              <a:t>Crex</a:t>
            </a:r>
            <a:r>
              <a:rPr lang="hr-HR" sz="1600" i="1" kern="0" dirty="0">
                <a:solidFill>
                  <a:srgbClr val="000000"/>
                </a:solidFill>
                <a:latin typeface="Arial" panose="020B0604020202020204" pitchFamily="34" charset="0"/>
                <a:cs typeface="Arial" panose="020B0604020202020204" pitchFamily="34" charset="0"/>
              </a:rPr>
              <a:t> </a:t>
            </a:r>
            <a:r>
              <a:rPr lang="hr-HR" sz="1600" i="1" kern="0" dirty="0" err="1">
                <a:solidFill>
                  <a:srgbClr val="000000"/>
                </a:solidFill>
                <a:latin typeface="Arial" panose="020B0604020202020204" pitchFamily="34" charset="0"/>
                <a:cs typeface="Arial" panose="020B0604020202020204" pitchFamily="34" charset="0"/>
              </a:rPr>
              <a:t>crex</a:t>
            </a:r>
            <a:r>
              <a:rPr lang="hr-HR" sz="1600" kern="0" dirty="0">
                <a:solidFill>
                  <a:srgbClr val="000000"/>
                </a:solidFill>
                <a:latin typeface="Arial" panose="020B0604020202020204" pitchFamily="34" charset="0"/>
                <a:cs typeface="Arial" panose="020B0604020202020204" pitchFamily="34" charset="0"/>
              </a:rPr>
              <a:t>)</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10.1.5.  Pilot mjera za zaštitu leptira</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10.1.6.  Uspostava poljskih traka </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10.1.7.  Održavanje ekstenzivnih voćnjaka </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10.1.8.  Održavanje ekstenzivnih maslinika</a:t>
            </a: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10.1.9.  Očuvanje ugroženih izvornih i zaštićenih pasmina domaćih </a:t>
            </a:r>
            <a:r>
              <a:rPr lang="hr-HR" sz="1600" kern="0" dirty="0" smtClean="0">
                <a:solidFill>
                  <a:srgbClr val="000000"/>
                </a:solidFill>
                <a:latin typeface="Arial" panose="020B0604020202020204" pitchFamily="34" charset="0"/>
                <a:cs typeface="Arial" panose="020B0604020202020204" pitchFamily="34" charset="0"/>
              </a:rPr>
              <a:t>životinja</a:t>
            </a:r>
          </a:p>
          <a:p>
            <a:pPr lvl="0" eaLnBrk="0" fontAlgn="base" hangingPunct="0">
              <a:spcAft>
                <a:spcPct val="0"/>
              </a:spcAft>
              <a:buClr>
                <a:srgbClr val="004000"/>
              </a:buClr>
              <a:buFont typeface="Wingdings" pitchFamily="2" charset="2"/>
              <a:buChar char="§"/>
              <a:defRPr/>
            </a:pPr>
            <a:endParaRPr lang="hr-HR" sz="1600" kern="0" dirty="0">
              <a:solidFill>
                <a:srgbClr val="000000"/>
              </a:solidFill>
              <a:latin typeface="Arial" panose="020B0604020202020204" pitchFamily="34" charset="0"/>
              <a:cs typeface="Arial" panose="020B0604020202020204" pitchFamily="34" charset="0"/>
            </a:endParaRPr>
          </a:p>
          <a:p>
            <a:r>
              <a:rPr lang="hr-HR" sz="2000" b="1" dirty="0" smtClean="0"/>
              <a:t>Korisnici su:  poljoprivrednici i grupe poljoprivrednika sukladno Zakonu o poljoprivredi, upisani u Upisnik poljoprivrednika.</a:t>
            </a:r>
            <a:endParaRPr lang="hr-HR" sz="2000" b="1" dirty="0"/>
          </a:p>
        </p:txBody>
      </p:sp>
    </p:spTree>
    <p:extLst>
      <p:ext uri="{BB962C8B-B14F-4D97-AF65-F5344CB8AC3E}">
        <p14:creationId xmlns:p14="http://schemas.microsoft.com/office/powerpoint/2010/main" val="1325133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936104"/>
          </a:xfrm>
        </p:spPr>
        <p:txBody>
          <a:bodyPr>
            <a:normAutofit fontScale="90000"/>
          </a:bodyPr>
          <a:lstStyle/>
          <a:p>
            <a:r>
              <a:rPr lang="hr-HR" sz="2800" b="1" kern="0" cap="small" dirty="0" err="1">
                <a:solidFill>
                  <a:srgbClr val="000000"/>
                </a:solidFill>
                <a:latin typeface="Arial"/>
              </a:rPr>
              <a:t>Podmjera</a:t>
            </a:r>
            <a:r>
              <a:rPr lang="hr-HR" sz="2800" b="1" kern="0" cap="small" dirty="0">
                <a:solidFill>
                  <a:srgbClr val="000000"/>
                </a:solidFill>
                <a:latin typeface="Arial"/>
              </a:rPr>
              <a:t> 10.2. Potpora očuvanju genetskih resursa u poljoprivredi</a:t>
            </a:r>
            <a:endParaRPr lang="hr-HR" dirty="0"/>
          </a:p>
        </p:txBody>
      </p:sp>
      <p:sp>
        <p:nvSpPr>
          <p:cNvPr id="3" name="Rezervirano mjesto sadržaja 2"/>
          <p:cNvSpPr>
            <a:spLocks noGrp="1"/>
          </p:cNvSpPr>
          <p:nvPr>
            <p:ph idx="1"/>
          </p:nvPr>
        </p:nvSpPr>
        <p:spPr/>
        <p:txBody>
          <a:bodyPr>
            <a:normAutofit/>
          </a:bodyPr>
          <a:lstStyle/>
          <a:p>
            <a:pPr lvl="0" eaLnBrk="0" fontAlgn="base" hangingPunct="0">
              <a:spcAft>
                <a:spcPct val="0"/>
              </a:spcAft>
              <a:buClr>
                <a:srgbClr val="004000"/>
              </a:buClr>
              <a:buFont typeface="Wingdings" pitchFamily="2" charset="2"/>
              <a:buChar char="§"/>
              <a:defRPr/>
            </a:pPr>
            <a:r>
              <a:rPr lang="hr-HR" sz="1600" b="1" kern="0" dirty="0">
                <a:solidFill>
                  <a:srgbClr val="000000"/>
                </a:solidFill>
                <a:latin typeface="Arial" panose="020B0604020202020204" pitchFamily="34" charset="0"/>
                <a:cs typeface="Arial" panose="020B0604020202020204" pitchFamily="34" charset="0"/>
              </a:rPr>
              <a:t>Plaćanja za očuvanje i održivu uporabu i razvoj genetskih resursa u poljoprivredi sastoji se od 1 tipa operacije:</a:t>
            </a:r>
            <a:endParaRPr lang="hr-HR" sz="1600" kern="0" dirty="0">
              <a:solidFill>
                <a:srgbClr val="000000"/>
              </a:solidFill>
              <a:latin typeface="Arial" panose="020B0604020202020204" pitchFamily="34" charset="0"/>
              <a:cs typeface="Arial" panose="020B0604020202020204" pitchFamily="34" charset="0"/>
            </a:endParaRPr>
          </a:p>
          <a:p>
            <a:pPr marL="0" lvl="0" indent="0" eaLnBrk="0" fontAlgn="base" hangingPunct="0">
              <a:spcAft>
                <a:spcPct val="0"/>
              </a:spcAft>
              <a:buClr>
                <a:srgbClr val="004000"/>
              </a:buClr>
              <a:buNone/>
              <a:defRPr/>
            </a:pPr>
            <a:endParaRPr lang="hr-HR" sz="1600" kern="0" dirty="0">
              <a:solidFill>
                <a:srgbClr val="000000"/>
              </a:solidFill>
              <a:latin typeface="Arial" panose="020B0604020202020204" pitchFamily="34" charset="0"/>
              <a:cs typeface="Arial" panose="020B0604020202020204" pitchFamily="34" charset="0"/>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latin typeface="Arial" panose="020B0604020202020204" pitchFamily="34" charset="0"/>
                <a:cs typeface="Arial" panose="020B0604020202020204" pitchFamily="34" charset="0"/>
              </a:rPr>
              <a:t>10.2.1. Očuvanje, održivo korištenje i razvoj genetskih resursa u poljoprivredi</a:t>
            </a:r>
          </a:p>
          <a:p>
            <a:pPr lvl="0" eaLnBrk="0" fontAlgn="base" hangingPunct="0">
              <a:spcAft>
                <a:spcPct val="0"/>
              </a:spcAft>
              <a:buClr>
                <a:srgbClr val="008000">
                  <a:lumMod val="50000"/>
                </a:srgbClr>
              </a:buClr>
              <a:buFont typeface="Wingdings" pitchFamily="2" charset="2"/>
              <a:buChar char="§"/>
              <a:defRPr/>
            </a:pPr>
            <a:endParaRPr lang="hr-HR" sz="1600" kern="0" dirty="0">
              <a:solidFill>
                <a:srgbClr val="000000"/>
              </a:solidFill>
              <a:latin typeface="Arial" panose="020B0604020202020204" pitchFamily="34" charset="0"/>
              <a:cs typeface="Arial" panose="020B0604020202020204" pitchFamily="34" charset="0"/>
            </a:endParaRPr>
          </a:p>
          <a:p>
            <a:pPr marL="0" indent="0">
              <a:buNone/>
            </a:pPr>
            <a:r>
              <a:rPr lang="hr-HR" sz="2000" b="1" dirty="0" smtClean="0">
                <a:latin typeface="Arial" panose="020B0604020202020204" pitchFamily="34" charset="0"/>
                <a:cs typeface="Arial" panose="020B0604020202020204" pitchFamily="34" charset="0"/>
              </a:rPr>
              <a:t>Korisnici su:  javne ustanove koje obavljaju djelatnost očuvanja biljnog ili životinjskog genetskog materijala.</a:t>
            </a:r>
            <a:endParaRPr lang="hr-H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9754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332656"/>
            <a:ext cx="8229600" cy="1008112"/>
          </a:xfrm>
        </p:spPr>
        <p:txBody>
          <a:bodyPr>
            <a:normAutofit/>
          </a:bodyPr>
          <a:lstStyle/>
          <a:p>
            <a:r>
              <a:rPr lang="hr-HR" sz="2400" b="1" kern="0" cap="small" dirty="0" smtClean="0">
                <a:solidFill>
                  <a:srgbClr val="000000"/>
                </a:solidFill>
                <a:latin typeface="Arial"/>
              </a:rPr>
              <a:t>Zajednička poljoprivredna politika i okoliš</a:t>
            </a:r>
            <a:endParaRPr lang="en-US" sz="2400" b="1" kern="0" cap="small" dirty="0">
              <a:solidFill>
                <a:srgbClr val="000000"/>
              </a:solidFill>
              <a:latin typeface="Arial"/>
            </a:endParaRPr>
          </a:p>
        </p:txBody>
      </p:sp>
      <p:sp>
        <p:nvSpPr>
          <p:cNvPr id="3" name="Rezervirano mjesto sadržaja 2"/>
          <p:cNvSpPr>
            <a:spLocks noGrp="1"/>
          </p:cNvSpPr>
          <p:nvPr>
            <p:ph idx="1"/>
          </p:nvPr>
        </p:nvSpPr>
        <p:spPr/>
        <p:txBody>
          <a:bodyPr>
            <a:normAutofit/>
          </a:bodyPr>
          <a:lstStyle/>
          <a:p>
            <a:r>
              <a:rPr lang="hr-HR" sz="2200" dirty="0" smtClean="0">
                <a:solidFill>
                  <a:schemeClr val="tx1"/>
                </a:solidFill>
              </a:rPr>
              <a:t>Poljoprivredno okolišna mjera </a:t>
            </a:r>
            <a:r>
              <a:rPr lang="vi-VN" sz="2200" dirty="0" smtClean="0">
                <a:solidFill>
                  <a:schemeClr val="tx1"/>
                </a:solidFill>
              </a:rPr>
              <a:t> </a:t>
            </a:r>
            <a:r>
              <a:rPr lang="vi-VN" sz="2200" dirty="0">
                <a:solidFill>
                  <a:schemeClr val="tx1"/>
                </a:solidFill>
              </a:rPr>
              <a:t>je jedan od najvažnijih mehanizama unutar ZPP za očuvanje okoliša i smanjenje negativnog utjecaja </a:t>
            </a:r>
            <a:r>
              <a:rPr lang="hr-HR" sz="2200" dirty="0" smtClean="0">
                <a:solidFill>
                  <a:schemeClr val="tx1"/>
                </a:solidFill>
              </a:rPr>
              <a:t>poljoprivrede </a:t>
            </a:r>
          </a:p>
          <a:p>
            <a:r>
              <a:rPr lang="vi-VN" sz="2200" dirty="0" smtClean="0">
                <a:solidFill>
                  <a:schemeClr val="tx1"/>
                </a:solidFill>
              </a:rPr>
              <a:t>Započelo </a:t>
            </a:r>
            <a:r>
              <a:rPr lang="vi-VN" sz="2200" dirty="0">
                <a:solidFill>
                  <a:schemeClr val="tx1"/>
                </a:solidFill>
              </a:rPr>
              <a:t>se 1985 kroz Uredbu 797/85 o poboljšanju efikasnosti poljoprivrednih struktura, zatim nova Uredba 1991, ugrađeno u Uredbu za RR </a:t>
            </a:r>
            <a:r>
              <a:rPr lang="vi-VN" sz="2200" dirty="0" smtClean="0">
                <a:solidFill>
                  <a:schemeClr val="tx1"/>
                </a:solidFill>
              </a:rPr>
              <a:t>1999</a:t>
            </a:r>
            <a:r>
              <a:rPr lang="hr-HR" sz="2200" dirty="0" smtClean="0">
                <a:solidFill>
                  <a:schemeClr val="tx1"/>
                </a:solidFill>
              </a:rPr>
              <a:t>, </a:t>
            </a:r>
            <a:r>
              <a:rPr lang="vi-VN" sz="2200" dirty="0" smtClean="0">
                <a:solidFill>
                  <a:schemeClr val="tx1"/>
                </a:solidFill>
              </a:rPr>
              <a:t> </a:t>
            </a:r>
            <a:r>
              <a:rPr lang="vi-VN" sz="2200" dirty="0">
                <a:solidFill>
                  <a:schemeClr val="tx1"/>
                </a:solidFill>
              </a:rPr>
              <a:t>i dalje ostaje </a:t>
            </a:r>
            <a:r>
              <a:rPr lang="vi-VN" sz="2200" dirty="0" smtClean="0">
                <a:solidFill>
                  <a:schemeClr val="tx1"/>
                </a:solidFill>
              </a:rPr>
              <a:t>kao</a:t>
            </a:r>
            <a:r>
              <a:rPr lang="hr-HR" sz="2200" dirty="0" smtClean="0">
                <a:solidFill>
                  <a:schemeClr val="tx1"/>
                </a:solidFill>
              </a:rPr>
              <a:t> </a:t>
            </a:r>
            <a:r>
              <a:rPr lang="hr-HR" sz="2200" b="1" dirty="0" smtClean="0">
                <a:solidFill>
                  <a:schemeClr val="tx1"/>
                </a:solidFill>
              </a:rPr>
              <a:t>obavezna</a:t>
            </a:r>
            <a:r>
              <a:rPr lang="vi-VN" sz="2200" dirty="0" smtClean="0">
                <a:solidFill>
                  <a:schemeClr val="tx1"/>
                </a:solidFill>
              </a:rPr>
              <a:t> mjera</a:t>
            </a:r>
            <a:r>
              <a:rPr lang="hr-HR" sz="2200" dirty="0" smtClean="0">
                <a:solidFill>
                  <a:schemeClr val="tx1"/>
                </a:solidFill>
              </a:rPr>
              <a:t> za države članice</a:t>
            </a:r>
            <a:endParaRPr lang="vi-VN" sz="2200" dirty="0">
              <a:solidFill>
                <a:schemeClr val="tx1"/>
              </a:solidFill>
            </a:endParaRPr>
          </a:p>
          <a:p>
            <a:r>
              <a:rPr lang="vi-VN" sz="2200" dirty="0">
                <a:solidFill>
                  <a:schemeClr val="tx1"/>
                </a:solidFill>
              </a:rPr>
              <a:t>2003</a:t>
            </a:r>
            <a:r>
              <a:rPr lang="hr-HR" sz="2200" dirty="0">
                <a:solidFill>
                  <a:schemeClr val="tx1"/>
                </a:solidFill>
              </a:rPr>
              <a:t>.</a:t>
            </a:r>
            <a:r>
              <a:rPr lang="vi-VN" sz="2200" dirty="0">
                <a:solidFill>
                  <a:schemeClr val="tx1"/>
                </a:solidFill>
              </a:rPr>
              <a:t> </a:t>
            </a:r>
            <a:r>
              <a:rPr lang="hr-HR" sz="2200" dirty="0" smtClean="0">
                <a:solidFill>
                  <a:schemeClr val="tx1"/>
                </a:solidFill>
              </a:rPr>
              <a:t>r</a:t>
            </a:r>
            <a:r>
              <a:rPr lang="vi-VN" sz="2200" dirty="0" smtClean="0">
                <a:solidFill>
                  <a:schemeClr val="tx1"/>
                </a:solidFill>
              </a:rPr>
              <a:t>eforma</a:t>
            </a:r>
            <a:r>
              <a:rPr lang="hr-HR" sz="2200" dirty="0" smtClean="0">
                <a:solidFill>
                  <a:schemeClr val="tx1"/>
                </a:solidFill>
              </a:rPr>
              <a:t> </a:t>
            </a:r>
            <a:r>
              <a:rPr lang="vi-VN" sz="2200" dirty="0" smtClean="0">
                <a:solidFill>
                  <a:schemeClr val="tx1"/>
                </a:solidFill>
              </a:rPr>
              <a:t>ZPP  </a:t>
            </a:r>
            <a:r>
              <a:rPr lang="hr-HR" sz="2200" dirty="0" smtClean="0">
                <a:solidFill>
                  <a:schemeClr val="tx1"/>
                </a:solidFill>
              </a:rPr>
              <a:t>uvela </a:t>
            </a:r>
            <a:r>
              <a:rPr lang="vi-VN" sz="2200" dirty="0">
                <a:solidFill>
                  <a:schemeClr val="tx1"/>
                </a:solidFill>
              </a:rPr>
              <a:t>obvezu </a:t>
            </a:r>
            <a:r>
              <a:rPr lang="hr-HR" sz="2200" dirty="0">
                <a:solidFill>
                  <a:schemeClr val="tx1"/>
                </a:solidFill>
              </a:rPr>
              <a:t>poštivanja višestruke sukladnosti</a:t>
            </a:r>
            <a:r>
              <a:rPr lang="vi-VN" sz="2200" dirty="0">
                <a:solidFill>
                  <a:schemeClr val="tx1"/>
                </a:solidFill>
              </a:rPr>
              <a:t> – minimum kojeg se moraju pridržavati korisnici potpora kako bi se očuvao okoliš. </a:t>
            </a:r>
            <a:endParaRPr lang="hr-HR" sz="2200" dirty="0" smtClean="0">
              <a:solidFill>
                <a:schemeClr val="tx1"/>
              </a:solidFill>
            </a:endParaRPr>
          </a:p>
          <a:p>
            <a:r>
              <a:rPr lang="hr-HR" sz="2200" dirty="0" smtClean="0">
                <a:solidFill>
                  <a:schemeClr val="tx1"/>
                </a:solidFill>
              </a:rPr>
              <a:t>Poljoprivredno okolišna mjera je nadogradnja </a:t>
            </a:r>
            <a:endParaRPr lang="vi-VN" sz="2200" dirty="0">
              <a:solidFill>
                <a:schemeClr val="tx1"/>
              </a:solidFill>
            </a:endParaRPr>
          </a:p>
          <a:p>
            <a:endParaRPr lang="en-US" dirty="0"/>
          </a:p>
        </p:txBody>
      </p:sp>
    </p:spTree>
    <p:extLst>
      <p:ext uri="{BB962C8B-B14F-4D97-AF65-F5344CB8AC3E}">
        <p14:creationId xmlns:p14="http://schemas.microsoft.com/office/powerpoint/2010/main" val="3261337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76672"/>
            <a:ext cx="8229600" cy="1008112"/>
          </a:xfrm>
        </p:spPr>
        <p:txBody>
          <a:bodyPr>
            <a:normAutofit/>
          </a:bodyPr>
          <a:lstStyle/>
          <a:p>
            <a:pPr marL="342900" lvl="0" indent="-342900">
              <a:spcBef>
                <a:spcPct val="20000"/>
              </a:spcBef>
            </a:pPr>
            <a:r>
              <a:rPr lang="hr-HR" sz="2400" b="1" kern="0" cap="small" dirty="0" smtClean="0">
                <a:solidFill>
                  <a:srgbClr val="000000"/>
                </a:solidFill>
                <a:latin typeface="Arial"/>
                <a:ea typeface="+mn-ea"/>
                <a:cs typeface="Times New Roman" panose="02020603050405020304" pitchFamily="18" charset="0"/>
              </a:rPr>
              <a:t>Utjecaj poljoprivrede na okoliš-klimu</a:t>
            </a:r>
            <a:endParaRPr lang="en-US" sz="3200" dirty="0">
              <a:solidFill>
                <a:srgbClr val="4F81BD">
                  <a:lumMod val="50000"/>
                </a:srgbClr>
              </a:solidFill>
              <a:latin typeface="Times New Roman" panose="02020603050405020304" pitchFamily="18" charset="0"/>
              <a:ea typeface="+mn-ea"/>
              <a:cs typeface="Times New Roman" panose="02020603050405020304" pitchFamily="18" charset="0"/>
            </a:endParaRPr>
          </a:p>
        </p:txBody>
      </p:sp>
      <p:sp>
        <p:nvSpPr>
          <p:cNvPr id="3" name="Rezervirano mjesto sadržaja 2"/>
          <p:cNvSpPr>
            <a:spLocks noGrp="1"/>
          </p:cNvSpPr>
          <p:nvPr>
            <p:ph idx="1"/>
          </p:nvPr>
        </p:nvSpPr>
        <p:spPr/>
        <p:txBody>
          <a:bodyPr>
            <a:normAutofit/>
          </a:bodyPr>
          <a:lstStyle/>
          <a:p>
            <a:pPr marL="0" lvl="0" indent="0" algn="ctr">
              <a:buNone/>
            </a:pPr>
            <a:r>
              <a:rPr lang="hr-HR" sz="2000" b="1" dirty="0">
                <a:solidFill>
                  <a:schemeClr val="tx1"/>
                </a:solidFill>
              </a:rPr>
              <a:t>Pola površina EU čini poljoprivredno zemljište</a:t>
            </a:r>
          </a:p>
          <a:p>
            <a:pPr marL="0" lvl="0" indent="0" algn="ctr">
              <a:buNone/>
            </a:pPr>
            <a:r>
              <a:rPr lang="hr-HR" sz="2000" b="1" dirty="0">
                <a:solidFill>
                  <a:schemeClr val="tx1"/>
                </a:solidFill>
              </a:rPr>
              <a:t>Poljoprivrednici upravljaju glavnim </a:t>
            </a:r>
            <a:r>
              <a:rPr lang="hr-HR" sz="2000" b="1" dirty="0" smtClean="0">
                <a:solidFill>
                  <a:schemeClr val="tx1"/>
                </a:solidFill>
              </a:rPr>
              <a:t>resursima</a:t>
            </a:r>
          </a:p>
          <a:p>
            <a:r>
              <a:rPr lang="hr-HR" sz="2000" dirty="0" smtClean="0">
                <a:solidFill>
                  <a:schemeClr val="tx1"/>
                </a:solidFill>
              </a:rPr>
              <a:t>Utjecaj ovisi o proizvodnim metodama (intenzivna-ekstenzivna poljoprivreda, konvencionalna-okolišno prihvatljiva)</a:t>
            </a:r>
          </a:p>
          <a:p>
            <a:pPr lvl="1"/>
            <a:r>
              <a:rPr lang="hr-HR" sz="2000" dirty="0" smtClean="0">
                <a:solidFill>
                  <a:schemeClr val="tx1"/>
                </a:solidFill>
              </a:rPr>
              <a:t>Intenzifikacija – povećano korištenje gnojiva, </a:t>
            </a:r>
            <a:r>
              <a:rPr lang="hr-HR" sz="2000" dirty="0" err="1" smtClean="0">
                <a:solidFill>
                  <a:schemeClr val="tx1"/>
                </a:solidFill>
              </a:rPr>
              <a:t>SZB</a:t>
            </a:r>
            <a:r>
              <a:rPr lang="hr-HR" sz="2000" dirty="0" smtClean="0">
                <a:solidFill>
                  <a:schemeClr val="tx1"/>
                </a:solidFill>
              </a:rPr>
              <a:t>, specijalizacija (monokultura), </a:t>
            </a:r>
          </a:p>
          <a:p>
            <a:pPr lvl="1"/>
            <a:r>
              <a:rPr lang="hr-HR" sz="2000" dirty="0" smtClean="0">
                <a:solidFill>
                  <a:schemeClr val="tx1"/>
                </a:solidFill>
              </a:rPr>
              <a:t>Napuštanje zemlje –  nestanak livada i oranica (zarastanje), nestanak staništa, promjena krajobraza</a:t>
            </a:r>
          </a:p>
          <a:p>
            <a:pPr lvl="1"/>
            <a:r>
              <a:rPr lang="hr-HR" sz="2000" dirty="0" smtClean="0">
                <a:solidFill>
                  <a:schemeClr val="tx1"/>
                </a:solidFill>
              </a:rPr>
              <a:t>Monokultura, nestanak staništa – smanjena bioraznolikost i genetski potencijal</a:t>
            </a:r>
          </a:p>
          <a:p>
            <a:r>
              <a:rPr lang="hr-HR" sz="2000" dirty="0" smtClean="0">
                <a:solidFill>
                  <a:schemeClr val="tx1"/>
                </a:solidFill>
              </a:rPr>
              <a:t>Lokalno i globalno – povezano</a:t>
            </a:r>
          </a:p>
          <a:p>
            <a:r>
              <a:rPr lang="vi-VN" sz="2000" dirty="0" smtClean="0">
                <a:solidFill>
                  <a:schemeClr val="tx1"/>
                </a:solidFill>
              </a:rPr>
              <a:t>Zdrava </a:t>
            </a:r>
            <a:r>
              <a:rPr lang="vi-VN" sz="2000" dirty="0">
                <a:solidFill>
                  <a:schemeClr val="tx1"/>
                </a:solidFill>
              </a:rPr>
              <a:t>i održiva poljoprivreda je nezamisliva bez zdravog okoliša</a:t>
            </a:r>
          </a:p>
          <a:p>
            <a:endParaRPr lang="hr-HR" sz="2000" dirty="0" smtClean="0">
              <a:solidFill>
                <a:schemeClr val="tx1"/>
              </a:solidFill>
            </a:endParaRPr>
          </a:p>
          <a:p>
            <a:endParaRPr lang="hr-HR" sz="2000" dirty="0" smtClean="0">
              <a:solidFill>
                <a:srgbClr val="4F81BD">
                  <a:lumMod val="50000"/>
                </a:srgbClr>
              </a:solidFill>
            </a:endParaRPr>
          </a:p>
          <a:p>
            <a:pPr marL="0" indent="0">
              <a:buNone/>
            </a:pPr>
            <a:endParaRPr lang="hr-HR" sz="1600" dirty="0" smtClean="0">
              <a:solidFill>
                <a:srgbClr val="4F81BD">
                  <a:lumMod val="50000"/>
                </a:srgbClr>
              </a:solidFill>
            </a:endParaRPr>
          </a:p>
        </p:txBody>
      </p:sp>
    </p:spTree>
    <p:extLst>
      <p:ext uri="{BB962C8B-B14F-4D97-AF65-F5344CB8AC3E}">
        <p14:creationId xmlns:p14="http://schemas.microsoft.com/office/powerpoint/2010/main" val="2647128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8229600" cy="1008112"/>
          </a:xfrm>
        </p:spPr>
        <p:txBody>
          <a:bodyPr/>
          <a:lstStyle/>
          <a:p>
            <a:r>
              <a:rPr lang="hr-HR" sz="2400" b="1" kern="0" cap="small" dirty="0">
                <a:solidFill>
                  <a:srgbClr val="000000"/>
                </a:solidFill>
                <a:latin typeface="Arial"/>
                <a:cs typeface="Times New Roman" panose="02020603050405020304" pitchFamily="18" charset="0"/>
              </a:rPr>
              <a:t>Utjecaj poljoprivrede na okoliš-klimu</a:t>
            </a:r>
            <a:endParaRPr lang="en-US" dirty="0"/>
          </a:p>
        </p:txBody>
      </p:sp>
      <p:sp>
        <p:nvSpPr>
          <p:cNvPr id="3" name="Rezervirano mjesto sadržaja 2"/>
          <p:cNvSpPr>
            <a:spLocks noGrp="1"/>
          </p:cNvSpPr>
          <p:nvPr>
            <p:ph idx="1"/>
          </p:nvPr>
        </p:nvSpPr>
        <p:spPr/>
        <p:txBody>
          <a:bodyPr/>
          <a:lstStyle/>
          <a:p>
            <a:pPr lvl="0"/>
            <a:r>
              <a:rPr lang="hr-HR" sz="2000" dirty="0">
                <a:solidFill>
                  <a:schemeClr val="tx1"/>
                </a:solidFill>
              </a:rPr>
              <a:t>Zagađenje vode, tla  i zraka – gnojiva, pesticidi, gorivo</a:t>
            </a:r>
          </a:p>
          <a:p>
            <a:pPr lvl="0"/>
            <a:r>
              <a:rPr lang="hr-HR" sz="2000" dirty="0">
                <a:solidFill>
                  <a:schemeClr val="tx1"/>
                </a:solidFill>
              </a:rPr>
              <a:t>Osiromašeno tlo – manje organske tvari i hranjiva</a:t>
            </a:r>
          </a:p>
          <a:p>
            <a:pPr lvl="0"/>
            <a:r>
              <a:rPr lang="hr-HR" sz="2000" dirty="0">
                <a:solidFill>
                  <a:schemeClr val="tx1"/>
                </a:solidFill>
              </a:rPr>
              <a:t>Sabijeno tlo</a:t>
            </a:r>
          </a:p>
          <a:p>
            <a:pPr lvl="0"/>
            <a:r>
              <a:rPr lang="hr-HR" sz="2000" dirty="0">
                <a:solidFill>
                  <a:schemeClr val="tx1"/>
                </a:solidFill>
              </a:rPr>
              <a:t>Erozija tla</a:t>
            </a:r>
          </a:p>
          <a:p>
            <a:pPr lvl="0"/>
            <a:r>
              <a:rPr lang="hr-HR" sz="2000" dirty="0">
                <a:solidFill>
                  <a:schemeClr val="tx1"/>
                </a:solidFill>
              </a:rPr>
              <a:t>Gubitak bioraznolikosti i staništa</a:t>
            </a:r>
          </a:p>
          <a:p>
            <a:pPr lvl="0"/>
            <a:r>
              <a:rPr lang="hr-HR" sz="2000" dirty="0">
                <a:solidFill>
                  <a:schemeClr val="tx1"/>
                </a:solidFill>
              </a:rPr>
              <a:t>Zdravlje ljudi</a:t>
            </a:r>
          </a:p>
          <a:p>
            <a:pPr lvl="0"/>
            <a:r>
              <a:rPr lang="hr-HR" sz="2000" dirty="0" smtClean="0">
                <a:solidFill>
                  <a:schemeClr val="tx1"/>
                </a:solidFill>
              </a:rPr>
              <a:t>Ispuštanje stakleničkih plinova  - klimatske promjene</a:t>
            </a:r>
          </a:p>
          <a:p>
            <a:endParaRPr lang="en-US" dirty="0">
              <a:solidFill>
                <a:schemeClr val="tx1"/>
              </a:solidFill>
            </a:endParaRPr>
          </a:p>
        </p:txBody>
      </p:sp>
    </p:spTree>
    <p:extLst>
      <p:ext uri="{BB962C8B-B14F-4D97-AF65-F5344CB8AC3E}">
        <p14:creationId xmlns:p14="http://schemas.microsoft.com/office/powerpoint/2010/main" val="1721273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04664"/>
            <a:ext cx="8229600" cy="1008112"/>
          </a:xfrm>
        </p:spPr>
        <p:txBody>
          <a:bodyPr/>
          <a:lstStyle/>
          <a:p>
            <a:r>
              <a:rPr lang="hr-HR" sz="2400" b="1" kern="0" cap="small" dirty="0">
                <a:solidFill>
                  <a:srgbClr val="000000"/>
                </a:solidFill>
                <a:latin typeface="Arial"/>
              </a:rPr>
              <a:t>Poljoprivreda – okoliš - klima</a:t>
            </a:r>
            <a:endParaRPr lang="hr-HR" dirty="0"/>
          </a:p>
        </p:txBody>
      </p:sp>
      <p:sp>
        <p:nvSpPr>
          <p:cNvPr id="3" name="Rezervirano mjesto sadržaja 2"/>
          <p:cNvSpPr>
            <a:spLocks noGrp="1"/>
          </p:cNvSpPr>
          <p:nvPr>
            <p:ph idx="1"/>
          </p:nvPr>
        </p:nvSpPr>
        <p:spPr>
          <a:xfrm>
            <a:off x="457200" y="1600200"/>
            <a:ext cx="8229600" cy="5069160"/>
          </a:xfrm>
        </p:spPr>
        <p:txBody>
          <a:bodyPr>
            <a:normAutofit/>
          </a:bodyPr>
          <a:lstStyle/>
          <a:p>
            <a:pPr lvl="0"/>
            <a:r>
              <a:rPr lang="vi-VN" sz="2000" dirty="0">
                <a:solidFill>
                  <a:schemeClr val="tx1"/>
                </a:solidFill>
              </a:rPr>
              <a:t>Okoliš - sve živo i neživo što nas okružuje, izvor svega što nam omogućuje život</a:t>
            </a:r>
          </a:p>
          <a:p>
            <a:r>
              <a:rPr lang="hr-HR" sz="2000" dirty="0" smtClean="0">
                <a:solidFill>
                  <a:schemeClr val="tx1"/>
                </a:solidFill>
              </a:rPr>
              <a:t>Ekosustav </a:t>
            </a:r>
            <a:r>
              <a:rPr lang="hr-HR" sz="2000" dirty="0">
                <a:solidFill>
                  <a:schemeClr val="tx1"/>
                </a:solidFill>
              </a:rPr>
              <a:t>-  dio okoliša u kojoj zajednički funkcioniraju ljudi, biljke, mikroorganizmi i životinje </a:t>
            </a:r>
            <a:r>
              <a:rPr lang="hr-HR" sz="2000" dirty="0" smtClean="0">
                <a:solidFill>
                  <a:schemeClr val="tx1"/>
                </a:solidFill>
              </a:rPr>
              <a:t>uključujući i neživu okolinu </a:t>
            </a:r>
            <a:r>
              <a:rPr lang="hr-HR" sz="2000" dirty="0">
                <a:solidFill>
                  <a:schemeClr val="tx1"/>
                </a:solidFill>
              </a:rPr>
              <a:t>(klima i tlo</a:t>
            </a:r>
            <a:r>
              <a:rPr lang="hr-HR" sz="2000" dirty="0" smtClean="0">
                <a:solidFill>
                  <a:schemeClr val="tx1"/>
                </a:solidFill>
              </a:rPr>
              <a:t>)</a:t>
            </a:r>
            <a:endParaRPr lang="hr-HR" sz="2000" dirty="0">
              <a:solidFill>
                <a:schemeClr val="tx1"/>
              </a:solidFill>
            </a:endParaRPr>
          </a:p>
          <a:p>
            <a:pPr marL="0" indent="0">
              <a:buNone/>
            </a:pPr>
            <a:r>
              <a:rPr lang="hr-HR" sz="2000" dirty="0">
                <a:solidFill>
                  <a:schemeClr val="tx1"/>
                </a:solidFill>
              </a:rPr>
              <a:t>Usluge ekosustava – ovisimo o </a:t>
            </a:r>
            <a:r>
              <a:rPr lang="hr-HR" sz="2000" dirty="0" smtClean="0">
                <a:solidFill>
                  <a:schemeClr val="tx1"/>
                </a:solidFill>
              </a:rPr>
              <a:t>njima</a:t>
            </a:r>
          </a:p>
          <a:p>
            <a:pPr marL="0" indent="0">
              <a:buNone/>
            </a:pPr>
            <a:endParaRPr lang="hr-HR" sz="2000" dirty="0">
              <a:solidFill>
                <a:schemeClr val="tx1"/>
              </a:solidFill>
            </a:endParaRPr>
          </a:p>
          <a:p>
            <a:pPr marL="0" indent="0">
              <a:buNone/>
            </a:pPr>
            <a:endParaRPr lang="hr-HR" sz="2000" dirty="0">
              <a:solidFill>
                <a:schemeClr val="tx1"/>
              </a:solidFill>
            </a:endParaRPr>
          </a:p>
          <a:p>
            <a:endParaRPr lang="hr-HR" sz="2000" dirty="0">
              <a:solidFill>
                <a:schemeClr val="tx1"/>
              </a:solidFill>
            </a:endParaRPr>
          </a:p>
          <a:p>
            <a:pPr marL="0" indent="0">
              <a:buNone/>
            </a:pPr>
            <a:endParaRPr lang="hr-HR" sz="2000" dirty="0" smtClean="0">
              <a:solidFill>
                <a:schemeClr val="tx1"/>
              </a:solidFill>
            </a:endParaRPr>
          </a:p>
          <a:p>
            <a:pPr marL="0" indent="0">
              <a:buNone/>
            </a:pPr>
            <a:endParaRPr lang="hr-HR" sz="2000" dirty="0">
              <a:solidFill>
                <a:schemeClr val="tx1"/>
              </a:solidFill>
            </a:endParaRPr>
          </a:p>
          <a:p>
            <a:pPr marL="0" indent="0">
              <a:buNone/>
            </a:pPr>
            <a:endParaRPr lang="hr-HR" sz="2000" dirty="0" smtClean="0">
              <a:solidFill>
                <a:schemeClr val="tx1"/>
              </a:solidFill>
            </a:endParaRPr>
          </a:p>
          <a:p>
            <a:pPr marL="0" indent="0">
              <a:buNone/>
            </a:pPr>
            <a:endParaRPr lang="hr-HR" sz="2000" dirty="0">
              <a:solidFill>
                <a:schemeClr val="tx1"/>
              </a:solidFill>
            </a:endParaRPr>
          </a:p>
          <a:p>
            <a:pPr marL="0" indent="0">
              <a:buNone/>
            </a:pPr>
            <a:endParaRPr lang="hr-HR" sz="2000" dirty="0" smtClean="0"/>
          </a:p>
          <a:p>
            <a:pPr marL="0" indent="0">
              <a:buNone/>
            </a:pPr>
            <a:endParaRPr lang="hr-HR" sz="2000" dirty="0"/>
          </a:p>
          <a:p>
            <a:pPr marL="0" indent="0">
              <a:buNone/>
            </a:pPr>
            <a:endParaRPr lang="hr-HR" sz="20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29" y="3525723"/>
            <a:ext cx="6106892" cy="179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741" y="5973141"/>
            <a:ext cx="7559259" cy="87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620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404664"/>
            <a:ext cx="8229600" cy="1008112"/>
          </a:xfrm>
        </p:spPr>
        <p:txBody>
          <a:bodyPr/>
          <a:lstStyle/>
          <a:p>
            <a:r>
              <a:rPr lang="hr-HR" sz="2400" b="1" kern="0" cap="small" dirty="0">
                <a:solidFill>
                  <a:srgbClr val="000000"/>
                </a:solidFill>
                <a:latin typeface="Arial"/>
              </a:rPr>
              <a:t>Poljoprivreda – okoliš - klima</a:t>
            </a:r>
            <a:endParaRPr lang="hr-HR" dirty="0"/>
          </a:p>
        </p:txBody>
      </p:sp>
      <p:sp>
        <p:nvSpPr>
          <p:cNvPr id="3" name="Rezervirano mjesto sadržaja 2"/>
          <p:cNvSpPr>
            <a:spLocks noGrp="1"/>
          </p:cNvSpPr>
          <p:nvPr>
            <p:ph idx="1"/>
          </p:nvPr>
        </p:nvSpPr>
        <p:spPr>
          <a:xfrm>
            <a:off x="323528" y="1700808"/>
            <a:ext cx="8229600" cy="4525963"/>
          </a:xfrm>
        </p:spPr>
        <p:txBody>
          <a:bodyPr>
            <a:normAutofit lnSpcReduction="10000"/>
          </a:bodyPr>
          <a:lstStyle/>
          <a:p>
            <a:pPr marL="0" indent="0">
              <a:buNone/>
            </a:pPr>
            <a:r>
              <a:rPr lang="hr-HR" sz="2000" dirty="0">
                <a:solidFill>
                  <a:schemeClr val="tx1"/>
                </a:solidFill>
              </a:rPr>
              <a:t>Bioraznolikost je raznolikost </a:t>
            </a:r>
            <a:r>
              <a:rPr lang="hr-HR" sz="2000" dirty="0" smtClean="0">
                <a:solidFill>
                  <a:schemeClr val="tx1"/>
                </a:solidFill>
              </a:rPr>
              <a:t>života, bogatstvo prirode:</a:t>
            </a:r>
            <a:endParaRPr lang="hr-HR" sz="2000" dirty="0">
              <a:solidFill>
                <a:schemeClr val="tx1"/>
              </a:solidFill>
            </a:endParaRPr>
          </a:p>
          <a:p>
            <a:r>
              <a:rPr lang="hr-HR" sz="2000" dirty="0" smtClean="0">
                <a:solidFill>
                  <a:schemeClr val="tx1"/>
                </a:solidFill>
              </a:rPr>
              <a:t>Na </a:t>
            </a:r>
            <a:r>
              <a:rPr lang="hr-HR" sz="2000" dirty="0">
                <a:solidFill>
                  <a:schemeClr val="tx1"/>
                </a:solidFill>
              </a:rPr>
              <a:t>razini vrsta – brojnost jedne zajednice</a:t>
            </a:r>
          </a:p>
          <a:p>
            <a:r>
              <a:rPr lang="hr-HR" sz="2000" dirty="0" smtClean="0">
                <a:solidFill>
                  <a:schemeClr val="tx1"/>
                </a:solidFill>
              </a:rPr>
              <a:t>Na </a:t>
            </a:r>
            <a:r>
              <a:rPr lang="hr-HR" sz="2000" dirty="0">
                <a:solidFill>
                  <a:schemeClr val="tx1"/>
                </a:solidFill>
              </a:rPr>
              <a:t>razini genetike – raznolikost </a:t>
            </a:r>
            <a:r>
              <a:rPr lang="hr-HR" sz="2000" dirty="0" smtClean="0">
                <a:solidFill>
                  <a:schemeClr val="tx1"/>
                </a:solidFill>
              </a:rPr>
              <a:t>gena </a:t>
            </a:r>
            <a:r>
              <a:rPr lang="hr-HR" sz="2000" dirty="0">
                <a:solidFill>
                  <a:schemeClr val="tx1"/>
                </a:solidFill>
              </a:rPr>
              <a:t>unutar </a:t>
            </a:r>
            <a:r>
              <a:rPr lang="hr-HR" sz="2000" dirty="0" smtClean="0">
                <a:solidFill>
                  <a:schemeClr val="tx1"/>
                </a:solidFill>
              </a:rPr>
              <a:t>vrste</a:t>
            </a:r>
            <a:endParaRPr lang="hr-HR" sz="2000" dirty="0">
              <a:solidFill>
                <a:schemeClr val="tx1"/>
              </a:solidFill>
            </a:endParaRPr>
          </a:p>
          <a:p>
            <a:r>
              <a:rPr lang="hr-HR" sz="2000" dirty="0" smtClean="0">
                <a:solidFill>
                  <a:schemeClr val="tx1"/>
                </a:solidFill>
              </a:rPr>
              <a:t>Na </a:t>
            </a:r>
            <a:r>
              <a:rPr lang="hr-HR" sz="2000" dirty="0">
                <a:solidFill>
                  <a:schemeClr val="tx1"/>
                </a:solidFill>
              </a:rPr>
              <a:t>razini ekosustava -  tipovi ekosustava povezani za neki </a:t>
            </a:r>
            <a:r>
              <a:rPr lang="hr-HR" sz="2000" dirty="0" smtClean="0">
                <a:solidFill>
                  <a:schemeClr val="tx1"/>
                </a:solidFill>
              </a:rPr>
              <a:t>krajobraz</a:t>
            </a:r>
          </a:p>
          <a:p>
            <a:endParaRPr lang="hr-HR" sz="2000" dirty="0">
              <a:solidFill>
                <a:schemeClr val="tx1"/>
              </a:solidFill>
            </a:endParaRPr>
          </a:p>
          <a:p>
            <a:pPr marL="0" indent="0">
              <a:buNone/>
            </a:pPr>
            <a:r>
              <a:rPr lang="hr-HR" sz="2000" dirty="0">
                <a:solidFill>
                  <a:schemeClr val="tx1"/>
                </a:solidFill>
              </a:rPr>
              <a:t>Bioraznolikost i klimatske </a:t>
            </a:r>
            <a:r>
              <a:rPr lang="hr-HR" sz="2000" dirty="0" smtClean="0">
                <a:solidFill>
                  <a:schemeClr val="tx1"/>
                </a:solidFill>
              </a:rPr>
              <a:t>promjene</a:t>
            </a:r>
          </a:p>
          <a:p>
            <a:r>
              <a:rPr lang="hr-HR" sz="2000" dirty="0">
                <a:solidFill>
                  <a:schemeClr val="tx1"/>
                </a:solidFill>
              </a:rPr>
              <a:t>Poljoprivreda direktno ovisi o klimatskim uvjetima </a:t>
            </a:r>
            <a:r>
              <a:rPr lang="hr-HR" sz="2000" dirty="0" smtClean="0">
                <a:solidFill>
                  <a:schemeClr val="tx1"/>
                </a:solidFill>
              </a:rPr>
              <a:t>- količina sunčeve svjetlosti, temperatura, oborine</a:t>
            </a:r>
          </a:p>
          <a:p>
            <a:r>
              <a:rPr lang="hr-HR" sz="2000" dirty="0" smtClean="0">
                <a:solidFill>
                  <a:schemeClr val="tx1"/>
                </a:solidFill>
              </a:rPr>
              <a:t>Mala promjena klimatskih uvjeta – prijetnja sigurnosti proizvodnje hrane</a:t>
            </a:r>
          </a:p>
          <a:p>
            <a:r>
              <a:rPr lang="hr-HR" sz="2000" dirty="0" smtClean="0">
                <a:solidFill>
                  <a:schemeClr val="tx1"/>
                </a:solidFill>
              </a:rPr>
              <a:t>Brzina klimatskih promjena nadilazi sposobnost prilagodbe biljaka i životinja novim uvjetima</a:t>
            </a:r>
          </a:p>
          <a:p>
            <a:r>
              <a:rPr lang="hr-HR" sz="2000" dirty="0" smtClean="0">
                <a:solidFill>
                  <a:schemeClr val="tx1"/>
                </a:solidFill>
              </a:rPr>
              <a:t>Nepoljoprivredno bilje ili životinje koje nemaju ekonomsku vrijednost – veliki genetski potencijal</a:t>
            </a:r>
            <a:endParaRPr lang="hr-HR" sz="2000" dirty="0">
              <a:solidFill>
                <a:schemeClr val="tx1"/>
              </a:solidFill>
            </a:endParaRPr>
          </a:p>
        </p:txBody>
      </p:sp>
    </p:spTree>
    <p:extLst>
      <p:ext uri="{BB962C8B-B14F-4D97-AF65-F5344CB8AC3E}">
        <p14:creationId xmlns:p14="http://schemas.microsoft.com/office/powerpoint/2010/main" val="7891092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32656"/>
            <a:ext cx="382905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branka.palcic\Desktop\0522_mz_farming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2492896"/>
            <a:ext cx="6696744" cy="387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7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332656"/>
            <a:ext cx="8229600" cy="1008112"/>
          </a:xfrm>
        </p:spPr>
        <p:txBody>
          <a:bodyPr>
            <a:normAutofit/>
          </a:bodyPr>
          <a:lstStyle/>
          <a:p>
            <a:r>
              <a:rPr lang="hr-HR" sz="2400" b="1" kern="0" cap="small" dirty="0" err="1">
                <a:solidFill>
                  <a:srgbClr val="000000"/>
                </a:solidFill>
                <a:latin typeface="Arial"/>
              </a:rPr>
              <a:t>Iaks</a:t>
            </a:r>
            <a:r>
              <a:rPr lang="hr-HR" dirty="0">
                <a:solidFill>
                  <a:prstClr val="white"/>
                </a:solidFill>
              </a:rPr>
              <a:t> </a:t>
            </a:r>
            <a:r>
              <a:rPr lang="hr-HR" sz="2400" b="1" kern="0" cap="small" dirty="0">
                <a:solidFill>
                  <a:srgbClr val="000000"/>
                </a:solidFill>
                <a:latin typeface="Arial"/>
              </a:rPr>
              <a:t>mjere</a:t>
            </a:r>
            <a:endParaRPr lang="hr-HR" sz="2800" dirty="0"/>
          </a:p>
        </p:txBody>
      </p:sp>
      <p:sp>
        <p:nvSpPr>
          <p:cNvPr id="3" name="Rezervirano mjesto sadržaja 2"/>
          <p:cNvSpPr>
            <a:spLocks noGrp="1"/>
          </p:cNvSpPr>
          <p:nvPr>
            <p:ph idx="1"/>
          </p:nvPr>
        </p:nvSpPr>
        <p:spPr/>
        <p:txBody>
          <a:bodyPr/>
          <a:lstStyle/>
          <a:p>
            <a:pPr marL="0" lvl="0" indent="0" eaLnBrk="0" fontAlgn="base" hangingPunct="0">
              <a:spcAft>
                <a:spcPct val="0"/>
              </a:spcAft>
              <a:buClr>
                <a:srgbClr val="004000"/>
              </a:buClr>
              <a:buNone/>
              <a:defRPr/>
            </a:pPr>
            <a:endParaRPr lang="hr-HR" altLang="sr-Latn-RS" sz="1500" kern="0" dirty="0">
              <a:solidFill>
                <a:srgbClr val="000000"/>
              </a:solidFill>
              <a:latin typeface="Arial"/>
              <a:cs typeface="+mn-cs"/>
            </a:endParaRPr>
          </a:p>
          <a:p>
            <a:pPr marL="0" lvl="0" indent="0" eaLnBrk="0" fontAlgn="base" hangingPunct="0">
              <a:spcAft>
                <a:spcPct val="0"/>
              </a:spcAft>
              <a:buClr>
                <a:srgbClr val="004000"/>
              </a:buClr>
              <a:buNone/>
              <a:defRPr/>
            </a:pPr>
            <a:endParaRPr lang="hr-HR" altLang="sr-Latn-RS" sz="1500" kern="0" dirty="0">
              <a:solidFill>
                <a:srgbClr val="000000"/>
              </a:solidFill>
              <a:latin typeface="Arial"/>
              <a:cs typeface="+mn-cs"/>
            </a:endParaRPr>
          </a:p>
          <a:p>
            <a:r>
              <a:rPr lang="hr-HR" altLang="sr-Latn-RS" sz="1800" kern="0" dirty="0" smtClean="0">
                <a:solidFill>
                  <a:srgbClr val="000000"/>
                </a:solidFill>
              </a:rPr>
              <a:t>Zahtjev </a:t>
            </a:r>
            <a:r>
              <a:rPr lang="hr-HR" altLang="sr-Latn-RS" sz="1800" kern="0" dirty="0">
                <a:solidFill>
                  <a:srgbClr val="000000"/>
                </a:solidFill>
              </a:rPr>
              <a:t>za potporu se podnosi na jedinstvenom zahtjevu na kome se podnosi i zahtjev za potporu za izravna plaćanja Agenciji za plaćanja u poljoprivredi, ribarstvu i ruralnom razvoju</a:t>
            </a:r>
            <a:endParaRPr lang="hr-HR" sz="1800" kern="0" dirty="0">
              <a:solidFill>
                <a:srgbClr val="000000"/>
              </a:solidFill>
            </a:endParaRPr>
          </a:p>
          <a:p>
            <a:pPr lvl="0"/>
            <a:r>
              <a:rPr lang="hr-HR" sz="1800" kern="0" dirty="0" smtClean="0">
                <a:solidFill>
                  <a:srgbClr val="000000"/>
                </a:solidFill>
              </a:rPr>
              <a:t>zemljište </a:t>
            </a:r>
            <a:r>
              <a:rPr lang="hr-HR" sz="1800" kern="0" dirty="0">
                <a:solidFill>
                  <a:srgbClr val="000000"/>
                </a:solidFill>
              </a:rPr>
              <a:t>upisano u ARKOD, domaće životinje upisane u Jedinstveni registar domaćih životinja (JRDŽ).</a:t>
            </a:r>
          </a:p>
          <a:p>
            <a:pPr lvl="0"/>
            <a:r>
              <a:rPr lang="hr-HR" sz="1800" kern="0" dirty="0">
                <a:solidFill>
                  <a:srgbClr val="000000"/>
                </a:solidFill>
              </a:rPr>
              <a:t>površina gospodarstva iznosi minimalno 0,5 ha, a minimalna površina ARKOD parcele mora biti 0,05 ha, s izuzetkom za operaciju Uspostava poljskih traka (1ha),</a:t>
            </a:r>
          </a:p>
          <a:p>
            <a:pPr lvl="0"/>
            <a:r>
              <a:rPr lang="hr-HR" sz="1800" kern="0" dirty="0">
                <a:solidFill>
                  <a:srgbClr val="000000"/>
                </a:solidFill>
              </a:rPr>
              <a:t>Ugar, cvijeće i ukrasno bilje nije prihvatljivo za </a:t>
            </a:r>
            <a:r>
              <a:rPr lang="hr-HR" sz="1800" kern="0" dirty="0" smtClean="0">
                <a:solidFill>
                  <a:srgbClr val="000000"/>
                </a:solidFill>
              </a:rPr>
              <a:t>potporu kod M10 i M11</a:t>
            </a:r>
          </a:p>
        </p:txBody>
      </p:sp>
    </p:spTree>
    <p:extLst>
      <p:ext uri="{BB962C8B-B14F-4D97-AF65-F5344CB8AC3E}">
        <p14:creationId xmlns:p14="http://schemas.microsoft.com/office/powerpoint/2010/main" val="1171823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pic>
        <p:nvPicPr>
          <p:cNvPr id="5122" name="Picture 2" descr="C:\Users\branka.palcic\Desktop\1eb615b3-9c87-4724-b29f-8fb24679035a-2060x123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14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ranka.palcic\Desktop\developmentlan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0080" y="1600200"/>
            <a:ext cx="694383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92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dirty="0"/>
          </a:p>
        </p:txBody>
      </p:sp>
      <p:pic>
        <p:nvPicPr>
          <p:cNvPr id="2050" name="Picture 2" descr="C:\Users\branka.palcic\Desktop\the-beauty-of-organic-farming-1024x47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70534"/>
            <a:ext cx="8229600" cy="37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83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87624" y="260648"/>
            <a:ext cx="7653536" cy="1152128"/>
          </a:xfrm>
        </p:spPr>
        <p:txBody>
          <a:bodyPr>
            <a:normAutofit/>
          </a:bodyPr>
          <a:lstStyle/>
          <a:p>
            <a:r>
              <a:rPr lang="hr-HR" sz="2400" b="1" kern="0" cap="small" dirty="0">
                <a:solidFill>
                  <a:srgbClr val="000000"/>
                </a:solidFill>
                <a:latin typeface="Arial"/>
              </a:rPr>
              <a:t>Važnost provedbe ove mjere </a:t>
            </a:r>
          </a:p>
        </p:txBody>
      </p:sp>
      <p:sp>
        <p:nvSpPr>
          <p:cNvPr id="3" name="Rezervirano mjesto sadržaja 2"/>
          <p:cNvSpPr>
            <a:spLocks noGrp="1"/>
          </p:cNvSpPr>
          <p:nvPr>
            <p:ph idx="1"/>
          </p:nvPr>
        </p:nvSpPr>
        <p:spPr>
          <a:xfrm>
            <a:off x="616540" y="1412776"/>
            <a:ext cx="8229600" cy="4525963"/>
          </a:xfrm>
        </p:spPr>
        <p:txBody>
          <a:bodyPr>
            <a:normAutofit/>
          </a:bodyPr>
          <a:lstStyle/>
          <a:p>
            <a:pPr marL="0" indent="0" algn="just">
              <a:buNone/>
            </a:pPr>
            <a:endParaRPr lang="hr-HR" sz="1600" dirty="0" smtClean="0">
              <a:latin typeface="Arial" panose="020B0604020202020204" pitchFamily="34" charset="0"/>
              <a:cs typeface="Arial" panose="020B0604020202020204" pitchFamily="34" charset="0"/>
            </a:endParaRPr>
          </a:p>
          <a:p>
            <a:pPr marL="0" indent="0">
              <a:buNone/>
            </a:pPr>
            <a:r>
              <a:rPr lang="hr-HR" sz="1600" dirty="0" smtClean="0">
                <a:solidFill>
                  <a:schemeClr val="tx1"/>
                </a:solidFill>
              </a:rPr>
              <a:t>Uloga korisnika u provedbi ove mjere iznimno je važna u postizanju nekih od sljedećih učinaka:</a:t>
            </a:r>
          </a:p>
          <a:p>
            <a:pPr lvl="1">
              <a:buFont typeface="Arial" panose="020B0604020202020204" pitchFamily="34" charset="0"/>
              <a:buChar char="•"/>
            </a:pPr>
            <a:r>
              <a:rPr lang="hr-HR" sz="1600" dirty="0" smtClean="0">
                <a:solidFill>
                  <a:schemeClr val="tx1"/>
                </a:solidFill>
              </a:rPr>
              <a:t>Poboljšanje svojstava i plodnosti tla,</a:t>
            </a:r>
          </a:p>
          <a:p>
            <a:pPr lvl="1">
              <a:buFont typeface="Arial" panose="020B0604020202020204" pitchFamily="34" charset="0"/>
              <a:buChar char="•"/>
            </a:pPr>
            <a:r>
              <a:rPr lang="hr-HR" sz="1600" dirty="0" smtClean="0">
                <a:solidFill>
                  <a:schemeClr val="tx1"/>
                </a:solidFill>
              </a:rPr>
              <a:t>Očuvanje bioraznolikosti, krajobraza te prirodnih staništa,</a:t>
            </a:r>
          </a:p>
          <a:p>
            <a:pPr lvl="1">
              <a:buFont typeface="Arial" panose="020B0604020202020204" pitchFamily="34" charset="0"/>
              <a:buChar char="•"/>
            </a:pPr>
            <a:r>
              <a:rPr lang="hr-HR" sz="1600" dirty="0" smtClean="0">
                <a:solidFill>
                  <a:schemeClr val="tx1"/>
                </a:solidFill>
              </a:rPr>
              <a:t>Očuvanje genetskih resursa,</a:t>
            </a:r>
          </a:p>
          <a:p>
            <a:pPr lvl="1">
              <a:buFont typeface="Arial" panose="020B0604020202020204" pitchFamily="34" charset="0"/>
              <a:buChar char="•"/>
            </a:pPr>
            <a:r>
              <a:rPr lang="hr-HR" sz="1600" dirty="0" smtClean="0">
                <a:solidFill>
                  <a:schemeClr val="tx1"/>
                </a:solidFill>
              </a:rPr>
              <a:t>Smanjeno onečišćenje tla i </a:t>
            </a:r>
            <a:r>
              <a:rPr lang="hr-HR" sz="1600" dirty="0" err="1" smtClean="0">
                <a:solidFill>
                  <a:schemeClr val="tx1"/>
                </a:solidFill>
              </a:rPr>
              <a:t>vodotokova</a:t>
            </a:r>
            <a:r>
              <a:rPr lang="hr-HR" sz="1600" dirty="0" smtClean="0">
                <a:solidFill>
                  <a:schemeClr val="tx1"/>
                </a:solidFill>
              </a:rPr>
              <a:t>,</a:t>
            </a:r>
          </a:p>
          <a:p>
            <a:pPr lvl="1">
              <a:buFont typeface="Arial" panose="020B0604020202020204" pitchFamily="34" charset="0"/>
              <a:buChar char="•"/>
            </a:pPr>
            <a:r>
              <a:rPr lang="hr-HR" sz="1600" dirty="0" smtClean="0">
                <a:solidFill>
                  <a:schemeClr val="tx1"/>
                </a:solidFill>
              </a:rPr>
              <a:t>Očuvanje ekstenzivne (tradicionalne) poljoprivredne proizvodnje,</a:t>
            </a:r>
          </a:p>
          <a:p>
            <a:pPr lvl="1">
              <a:buFont typeface="Arial" panose="020B0604020202020204" pitchFamily="34" charset="0"/>
              <a:buChar char="•"/>
            </a:pPr>
            <a:r>
              <a:rPr lang="hr-HR" sz="1600" dirty="0" smtClean="0">
                <a:solidFill>
                  <a:schemeClr val="tx1"/>
                </a:solidFill>
              </a:rPr>
              <a:t>Smanjenje emisije stakleničkih plinova,</a:t>
            </a:r>
          </a:p>
          <a:p>
            <a:pPr lvl="1"/>
            <a:endParaRPr lang="hr-HR" sz="1200" dirty="0" smtClean="0"/>
          </a:p>
          <a:p>
            <a:pPr lvl="1"/>
            <a:endParaRPr lang="hr-HR" sz="12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933056"/>
            <a:ext cx="22764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254942"/>
            <a:ext cx="2286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994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936104"/>
          </a:xfrm>
        </p:spPr>
        <p:txBody>
          <a:bodyPr>
            <a:normAutofit/>
          </a:bodyPr>
          <a:lstStyle/>
          <a:p>
            <a:r>
              <a:rPr lang="hr-HR" sz="2500" b="1" kern="0" cap="small" dirty="0">
                <a:solidFill>
                  <a:srgbClr val="000000"/>
                </a:solidFill>
                <a:latin typeface="Arial"/>
              </a:rPr>
              <a:t>CILJ MJERE</a:t>
            </a:r>
          </a:p>
        </p:txBody>
      </p:sp>
      <p:sp>
        <p:nvSpPr>
          <p:cNvPr id="3" name="Rezervirano mjesto sadržaja 2"/>
          <p:cNvSpPr>
            <a:spLocks noGrp="1"/>
          </p:cNvSpPr>
          <p:nvPr>
            <p:ph idx="1"/>
          </p:nvPr>
        </p:nvSpPr>
        <p:spPr>
          <a:xfrm>
            <a:off x="457200" y="1412776"/>
            <a:ext cx="8229600" cy="5112568"/>
          </a:xfrm>
        </p:spPr>
        <p:txBody>
          <a:bodyPr>
            <a:normAutofit/>
          </a:bodyPr>
          <a:lstStyle/>
          <a:p>
            <a:pPr marL="0" indent="0">
              <a:buNone/>
            </a:pPr>
            <a:r>
              <a:rPr lang="hr-HR" altLang="sr-Latn-RS" sz="1600" dirty="0" smtClean="0">
                <a:solidFill>
                  <a:schemeClr val="tx1"/>
                </a:solidFill>
                <a:latin typeface="Arial" panose="020B0604020202020204" pitchFamily="34" charset="0"/>
                <a:cs typeface="Arial" panose="020B0604020202020204" pitchFamily="34" charset="0"/>
              </a:rPr>
              <a:t>Cilj </a:t>
            </a:r>
            <a:r>
              <a:rPr lang="hr-HR" altLang="sr-Latn-RS" sz="1600" dirty="0">
                <a:solidFill>
                  <a:schemeClr val="tx1"/>
                </a:solidFill>
                <a:latin typeface="Arial" panose="020B0604020202020204" pitchFamily="34" charset="0"/>
                <a:cs typeface="Arial" panose="020B0604020202020204" pitchFamily="34" charset="0"/>
              </a:rPr>
              <a:t>mjere je ublažiti negativne učinke </a:t>
            </a:r>
            <a:r>
              <a:rPr lang="hr-HR" altLang="sr-Latn-RS" sz="1600" dirty="0" smtClean="0">
                <a:solidFill>
                  <a:schemeClr val="tx1"/>
                </a:solidFill>
                <a:latin typeface="Arial" panose="020B0604020202020204" pitchFamily="34" charset="0"/>
                <a:cs typeface="Arial" panose="020B0604020202020204" pitchFamily="34" charset="0"/>
              </a:rPr>
              <a:t>poljoprivrede na okoliš, potaknuti </a:t>
            </a:r>
            <a:r>
              <a:rPr lang="hr-HR" altLang="sr-Latn-RS" sz="1600" dirty="0">
                <a:solidFill>
                  <a:schemeClr val="tx1"/>
                </a:solidFill>
                <a:latin typeface="Arial" panose="020B0604020202020204" pitchFamily="34" charset="0"/>
                <a:cs typeface="Arial" panose="020B0604020202020204" pitchFamily="34" charset="0"/>
              </a:rPr>
              <a:t>poljoprivredne prakse koje su korisne za okoliš</a:t>
            </a:r>
            <a:r>
              <a:rPr lang="hr-HR" altLang="sr-Latn-RS" sz="1600" dirty="0" smtClean="0">
                <a:solidFill>
                  <a:schemeClr val="tx1"/>
                </a:solidFill>
                <a:latin typeface="Arial" panose="020B0604020202020204" pitchFamily="34" charset="0"/>
                <a:cs typeface="Arial" panose="020B0604020202020204" pitchFamily="34" charset="0"/>
              </a:rPr>
              <a:t>, očuvati te povećati bioraznolikost i genetske resurse vezane </a:t>
            </a:r>
            <a:r>
              <a:rPr lang="hr-HR" altLang="sr-Latn-RS" sz="1600" dirty="0">
                <a:solidFill>
                  <a:schemeClr val="tx1"/>
                </a:solidFill>
                <a:latin typeface="Arial" panose="020B0604020202020204" pitchFamily="34" charset="0"/>
                <a:cs typeface="Arial" panose="020B0604020202020204" pitchFamily="34" charset="0"/>
              </a:rPr>
              <a:t>uz poljoprivredu</a:t>
            </a:r>
            <a:r>
              <a:rPr lang="hr-HR" altLang="sr-Latn-RS" sz="1600" dirty="0" smtClean="0">
                <a:solidFill>
                  <a:schemeClr val="tx1"/>
                </a:solidFill>
                <a:latin typeface="Arial" panose="020B0604020202020204" pitchFamily="34" charset="0"/>
                <a:cs typeface="Arial" panose="020B0604020202020204" pitchFamily="34" charset="0"/>
              </a:rPr>
              <a:t>. </a:t>
            </a: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600" dirty="0" smtClean="0">
              <a:latin typeface="Arial" panose="020B0604020202020204" pitchFamily="34" charset="0"/>
              <a:cs typeface="Arial" panose="020B0604020202020204" pitchFamily="34" charset="0"/>
            </a:endParaRPr>
          </a:p>
          <a:p>
            <a:pPr marL="0" indent="0">
              <a:buNone/>
            </a:pPr>
            <a:endParaRPr lang="hr-HR" altLang="sr-Latn-RS" sz="1600" dirty="0">
              <a:latin typeface="Arial" panose="020B0604020202020204" pitchFamily="34" charset="0"/>
              <a:cs typeface="Arial" panose="020B0604020202020204" pitchFamily="34" charset="0"/>
            </a:endParaRPr>
          </a:p>
          <a:p>
            <a:pPr marL="0" indent="0">
              <a:buNone/>
            </a:pPr>
            <a:endParaRPr lang="hr-HR" altLang="sr-Latn-RS" sz="1000" dirty="0" smtClean="0">
              <a:latin typeface="Arial" panose="020B0604020202020204" pitchFamily="34" charset="0"/>
              <a:cs typeface="Arial" panose="020B0604020202020204" pitchFamily="34" charset="0"/>
            </a:endParaRPr>
          </a:p>
          <a:p>
            <a:pPr marL="0" indent="0">
              <a:buNone/>
            </a:pPr>
            <a:endParaRPr lang="hr-HR" altLang="sr-Latn-RS" sz="1000" dirty="0">
              <a:latin typeface="Arial" panose="020B0604020202020204" pitchFamily="34" charset="0"/>
              <a:cs typeface="Arial" panose="020B0604020202020204" pitchFamily="34" charset="0"/>
            </a:endParaRPr>
          </a:p>
          <a:p>
            <a:pPr marL="0" indent="0">
              <a:buNone/>
            </a:pPr>
            <a:endParaRPr lang="hr-HR" altLang="sr-Latn-RS" sz="1000" dirty="0" smtClean="0">
              <a:latin typeface="Arial" panose="020B0604020202020204" pitchFamily="34" charset="0"/>
              <a:cs typeface="Arial" panose="020B0604020202020204" pitchFamily="34" charset="0"/>
            </a:endParaRPr>
          </a:p>
          <a:p>
            <a:endParaRPr lang="hr-HR" altLang="sr-Latn-RS" sz="2400" dirty="0"/>
          </a:p>
          <a:p>
            <a:pPr marL="0" indent="0">
              <a:buNone/>
            </a:pPr>
            <a:endParaRPr lang="hr-HR"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247134"/>
            <a:ext cx="2020164" cy="167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75" y="3284984"/>
            <a:ext cx="171281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352903"/>
            <a:ext cx="2519332" cy="167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762" y="4611743"/>
            <a:ext cx="23050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812" y="3420373"/>
            <a:ext cx="2664296" cy="194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2132856"/>
            <a:ext cx="23717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529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76672"/>
            <a:ext cx="8229600" cy="792088"/>
          </a:xfrm>
        </p:spPr>
        <p:txBody>
          <a:bodyPr>
            <a:normAutofit/>
          </a:bodyPr>
          <a:lstStyle/>
          <a:p>
            <a:r>
              <a:rPr lang="hr-HR" sz="2400" b="1" kern="0" cap="small" dirty="0">
                <a:solidFill>
                  <a:srgbClr val="000000"/>
                </a:solidFill>
                <a:latin typeface="Arial"/>
              </a:rPr>
              <a:t>Čega se svaki korisnik mora pridržavati?</a:t>
            </a:r>
          </a:p>
        </p:txBody>
      </p:sp>
      <p:sp>
        <p:nvSpPr>
          <p:cNvPr id="3" name="Rezervirano mjesto sadržaja 2"/>
          <p:cNvSpPr>
            <a:spLocks noGrp="1"/>
          </p:cNvSpPr>
          <p:nvPr>
            <p:ph idx="1"/>
          </p:nvPr>
        </p:nvSpPr>
        <p:spPr/>
        <p:txBody>
          <a:bodyPr>
            <a:normAutofit/>
          </a:bodyPr>
          <a:lstStyle/>
          <a:p>
            <a:pPr lvl="1">
              <a:buFont typeface="Arial" pitchFamily="34" charset="0"/>
              <a:buChar char="•"/>
            </a:pPr>
            <a:r>
              <a:rPr lang="vi-VN" sz="1900" dirty="0">
                <a:solidFill>
                  <a:schemeClr val="tx1"/>
                </a:solidFill>
              </a:rPr>
              <a:t>Obvezni zakonski zahtjevi („baseline”) označuju obveze koje mora poštivati sv</a:t>
            </a:r>
            <a:r>
              <a:rPr lang="hr-HR" sz="1900" dirty="0">
                <a:solidFill>
                  <a:schemeClr val="tx1"/>
                </a:solidFill>
              </a:rPr>
              <a:t>i korisnici potpora, </a:t>
            </a:r>
            <a:r>
              <a:rPr lang="vi-VN" sz="1900" dirty="0">
                <a:solidFill>
                  <a:schemeClr val="tx1"/>
                </a:solidFill>
              </a:rPr>
              <a:t>između ostaloga</a:t>
            </a:r>
            <a:r>
              <a:rPr lang="hr-HR" sz="1900" dirty="0">
                <a:solidFill>
                  <a:schemeClr val="tx1"/>
                </a:solidFill>
              </a:rPr>
              <a:t>:</a:t>
            </a:r>
            <a:r>
              <a:rPr lang="vi-VN" sz="1900" dirty="0">
                <a:solidFill>
                  <a:schemeClr val="tx1"/>
                </a:solidFill>
              </a:rPr>
              <a:t> </a:t>
            </a:r>
            <a:endParaRPr lang="hr-HR" sz="1900" dirty="0">
              <a:solidFill>
                <a:schemeClr val="tx1"/>
              </a:solidFill>
            </a:endParaRPr>
          </a:p>
          <a:p>
            <a:pPr lvl="1">
              <a:buFont typeface="Wingdings" panose="05000000000000000000" pitchFamily="2" charset="2"/>
              <a:buChar char="ü"/>
            </a:pPr>
            <a:r>
              <a:rPr lang="vi-VN" sz="1900" dirty="0">
                <a:solidFill>
                  <a:schemeClr val="tx1"/>
                </a:solidFill>
              </a:rPr>
              <a:t>poštivanje višestruke sukladnosti, </a:t>
            </a:r>
            <a:endParaRPr lang="hr-HR" sz="1900" dirty="0">
              <a:solidFill>
                <a:schemeClr val="tx1"/>
              </a:solidFill>
            </a:endParaRPr>
          </a:p>
          <a:p>
            <a:pPr lvl="1">
              <a:buFont typeface="Wingdings" panose="05000000000000000000" pitchFamily="2" charset="2"/>
              <a:buChar char="ü"/>
            </a:pPr>
            <a:r>
              <a:rPr lang="hr-HR" sz="1900" dirty="0">
                <a:solidFill>
                  <a:schemeClr val="tx1"/>
                </a:solidFill>
              </a:rPr>
              <a:t>poštivanje minimalnih zahtjeva za </a:t>
            </a:r>
            <a:r>
              <a:rPr lang="vi-VN" sz="1900" dirty="0">
                <a:solidFill>
                  <a:schemeClr val="tx1"/>
                </a:solidFill>
              </a:rPr>
              <a:t>gnojiv</a:t>
            </a:r>
            <a:r>
              <a:rPr lang="hr-HR" sz="1900" dirty="0">
                <a:solidFill>
                  <a:schemeClr val="tx1"/>
                </a:solidFill>
              </a:rPr>
              <a:t>a</a:t>
            </a:r>
            <a:r>
              <a:rPr lang="vi-VN" sz="1900" dirty="0">
                <a:solidFill>
                  <a:schemeClr val="tx1"/>
                </a:solidFill>
              </a:rPr>
              <a:t> i pesticid</a:t>
            </a:r>
            <a:r>
              <a:rPr lang="hr-HR" sz="1900" dirty="0">
                <a:solidFill>
                  <a:schemeClr val="tx1"/>
                </a:solidFill>
              </a:rPr>
              <a:t>e</a:t>
            </a:r>
            <a:r>
              <a:rPr lang="hr-HR" sz="1900" dirty="0" smtClean="0">
                <a:solidFill>
                  <a:schemeClr val="tx1"/>
                </a:solidFill>
              </a:rPr>
              <a:t>,</a:t>
            </a:r>
          </a:p>
          <a:p>
            <a:pPr lvl="1">
              <a:buFont typeface="Wingdings" panose="05000000000000000000" pitchFamily="2" charset="2"/>
              <a:buChar char="ü"/>
            </a:pPr>
            <a:r>
              <a:rPr lang="hr-HR" sz="1900" dirty="0">
                <a:solidFill>
                  <a:schemeClr val="tx1"/>
                </a:solidFill>
              </a:rPr>
              <a:t>p</a:t>
            </a:r>
            <a:r>
              <a:rPr lang="hr-HR" sz="1900" dirty="0" smtClean="0">
                <a:solidFill>
                  <a:schemeClr val="tx1"/>
                </a:solidFill>
              </a:rPr>
              <a:t>oštivanje minimalnih uvjeta za održavanje poljoprivrednih površina u stanju pogodnom za ispašu ili uzgoj</a:t>
            </a:r>
            <a:endParaRPr lang="hr-HR" sz="1900" dirty="0">
              <a:solidFill>
                <a:schemeClr val="tx1"/>
              </a:solidFill>
            </a:endParaRPr>
          </a:p>
          <a:p>
            <a:pPr lvl="1">
              <a:buFont typeface="Wingdings" panose="05000000000000000000" pitchFamily="2" charset="2"/>
              <a:buChar char="ü"/>
            </a:pPr>
            <a:r>
              <a:rPr lang="vi-VN" sz="1900" dirty="0">
                <a:solidFill>
                  <a:schemeClr val="tx1"/>
                </a:solidFill>
              </a:rPr>
              <a:t>uzgoj i držanje životinja </a:t>
            </a:r>
            <a:r>
              <a:rPr lang="hr-HR" sz="1900" dirty="0" smtClean="0">
                <a:solidFill>
                  <a:schemeClr val="tx1"/>
                </a:solidFill>
              </a:rPr>
              <a:t>vodeći brigu o njihovom zdravlju i dobrobiti</a:t>
            </a:r>
          </a:p>
          <a:p>
            <a:pPr marL="457200" lvl="1" indent="0">
              <a:buNone/>
            </a:pPr>
            <a:endParaRPr lang="hr-HR" sz="1900" dirty="0">
              <a:solidFill>
                <a:schemeClr val="tx1"/>
              </a:solidFill>
            </a:endParaRPr>
          </a:p>
          <a:p>
            <a:pPr lvl="1">
              <a:buFont typeface="Arial" pitchFamily="34" charset="0"/>
              <a:buChar char="•"/>
            </a:pPr>
            <a:r>
              <a:rPr lang="hr-HR" sz="1900" dirty="0">
                <a:solidFill>
                  <a:schemeClr val="tx1"/>
                </a:solidFill>
              </a:rPr>
              <a:t>Obveze iz pojedine operacije – dužni </a:t>
            </a:r>
            <a:r>
              <a:rPr lang="hr-HR" sz="1900" dirty="0" smtClean="0">
                <a:solidFill>
                  <a:schemeClr val="tx1"/>
                </a:solidFill>
              </a:rPr>
              <a:t>su poštivati samo korisnici ove mjere, a osnova su za izračun visine potpore.</a:t>
            </a:r>
          </a:p>
          <a:p>
            <a:pPr marL="457200" lvl="1" indent="0">
              <a:buNone/>
            </a:pPr>
            <a:endParaRPr lang="hr-HR" sz="1900" dirty="0" smtClean="0">
              <a:solidFill>
                <a:schemeClr val="tx1"/>
              </a:solidFill>
            </a:endParaRPr>
          </a:p>
          <a:p>
            <a:pPr marL="457200" lvl="1" indent="0">
              <a:buNone/>
            </a:pPr>
            <a:r>
              <a:rPr lang="hr-HR" sz="1900" dirty="0" smtClean="0">
                <a:solidFill>
                  <a:schemeClr val="tx1"/>
                </a:solidFill>
              </a:rPr>
              <a:t>Zajednička obveza za sve operacije - i</a:t>
            </a:r>
            <a:r>
              <a:rPr lang="hr-HR" altLang="sr-Latn-RS" sz="1900" dirty="0" smtClean="0">
                <a:solidFill>
                  <a:schemeClr val="tx1"/>
                </a:solidFill>
              </a:rPr>
              <a:t>zobrazba </a:t>
            </a:r>
            <a:r>
              <a:rPr lang="hr-HR" altLang="sr-Latn-RS" sz="1900" dirty="0">
                <a:solidFill>
                  <a:schemeClr val="tx1"/>
                </a:solidFill>
              </a:rPr>
              <a:t>i vođenje evidencije o provođenju svih radnji iz operacija </a:t>
            </a:r>
            <a:endParaRPr lang="hr-HR" sz="1900" dirty="0">
              <a:solidFill>
                <a:schemeClr val="tx1"/>
              </a:solidFill>
            </a:endParaRPr>
          </a:p>
          <a:p>
            <a:pPr lvl="2"/>
            <a:endParaRPr lang="hr-HR" sz="1500" dirty="0" smtClean="0"/>
          </a:p>
          <a:p>
            <a:endParaRPr lang="hr-HR" dirty="0"/>
          </a:p>
        </p:txBody>
      </p:sp>
    </p:spTree>
    <p:extLst>
      <p:ext uri="{BB962C8B-B14F-4D97-AF65-F5344CB8AC3E}">
        <p14:creationId xmlns:p14="http://schemas.microsoft.com/office/powerpoint/2010/main" val="3468166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648072"/>
          </a:xfrm>
        </p:spPr>
        <p:txBody>
          <a:bodyPr>
            <a:normAutofit/>
          </a:bodyPr>
          <a:lstStyle/>
          <a:p>
            <a:r>
              <a:rPr lang="hr-HR" sz="2400" b="1" kern="0" cap="small" dirty="0" smtClean="0">
                <a:solidFill>
                  <a:srgbClr val="000000"/>
                </a:solidFill>
                <a:latin typeface="Arial"/>
              </a:rPr>
              <a:t>poljoprivredno okolišno plaćanje</a:t>
            </a:r>
            <a:endParaRPr lang="hr-HR" sz="2400" b="1" kern="0" cap="small" dirty="0">
              <a:solidFill>
                <a:srgbClr val="000000"/>
              </a:solidFill>
              <a:latin typeface="Arial"/>
            </a:endParaRPr>
          </a:p>
        </p:txBody>
      </p:sp>
      <p:grpSp>
        <p:nvGrpSpPr>
          <p:cNvPr id="5" name="Group 20"/>
          <p:cNvGrpSpPr/>
          <p:nvPr/>
        </p:nvGrpSpPr>
        <p:grpSpPr>
          <a:xfrm>
            <a:off x="971601" y="1844824"/>
            <a:ext cx="2156446" cy="4104456"/>
            <a:chOff x="-80467" y="0"/>
            <a:chExt cx="1389887" cy="4674237"/>
          </a:xfrm>
        </p:grpSpPr>
        <p:sp>
          <p:nvSpPr>
            <p:cNvPr id="6" name="Pravokutnik 5"/>
            <p:cNvSpPr/>
            <p:nvPr/>
          </p:nvSpPr>
          <p:spPr>
            <a:xfrm>
              <a:off x="-73154" y="0"/>
              <a:ext cx="1372715" cy="54864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just">
                <a:lnSpc>
                  <a:spcPct val="115000"/>
                </a:lnSpc>
                <a:spcBef>
                  <a:spcPts val="600"/>
                </a:spcBef>
                <a:spcAft>
                  <a:spcPts val="0"/>
                </a:spcAft>
              </a:pPr>
              <a:r>
                <a:rPr lang="hr-HR" sz="900" dirty="0">
                  <a:solidFill>
                    <a:srgbClr val="000000"/>
                  </a:solidFill>
                  <a:effectLst/>
                  <a:latin typeface="Times New Roman"/>
                  <a:ea typeface="Times New Roman"/>
                </a:rPr>
                <a:t>Poljoprivredno okolišno plaćanje</a:t>
              </a:r>
              <a:endParaRPr lang="hr-HR" sz="1200" dirty="0">
                <a:solidFill>
                  <a:srgbClr val="000000"/>
                </a:solidFill>
                <a:effectLst/>
                <a:latin typeface="Times New Roman"/>
                <a:ea typeface="Times New Roman"/>
              </a:endParaRPr>
            </a:p>
          </p:txBody>
        </p:sp>
        <p:sp>
          <p:nvSpPr>
            <p:cNvPr id="7" name="Pravokutnik 6"/>
            <p:cNvSpPr/>
            <p:nvPr/>
          </p:nvSpPr>
          <p:spPr>
            <a:xfrm>
              <a:off x="-80467" y="1175144"/>
              <a:ext cx="1337598" cy="54864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just">
                <a:lnSpc>
                  <a:spcPct val="115000"/>
                </a:lnSpc>
                <a:spcBef>
                  <a:spcPts val="600"/>
                </a:spcBef>
                <a:spcAft>
                  <a:spcPts val="0"/>
                </a:spcAft>
              </a:pPr>
              <a:r>
                <a:rPr lang="hr-HR" sz="900" dirty="0">
                  <a:solidFill>
                    <a:srgbClr val="000000"/>
                  </a:solidFill>
                  <a:effectLst/>
                  <a:latin typeface="Times New Roman"/>
                  <a:ea typeface="Times New Roman"/>
                </a:rPr>
                <a:t>Obavezni zakonski zahtjevi </a:t>
              </a:r>
              <a:endParaRPr lang="hr-HR" sz="1200" dirty="0">
                <a:solidFill>
                  <a:srgbClr val="000000"/>
                </a:solidFill>
                <a:effectLst/>
                <a:latin typeface="Times New Roman"/>
                <a:ea typeface="Times New Roman"/>
              </a:endParaRPr>
            </a:p>
          </p:txBody>
        </p:sp>
        <p:sp>
          <p:nvSpPr>
            <p:cNvPr id="8" name="Pravokutnik 7"/>
            <p:cNvSpPr/>
            <p:nvPr/>
          </p:nvSpPr>
          <p:spPr>
            <a:xfrm>
              <a:off x="-73152" y="4125597"/>
              <a:ext cx="1382572" cy="54864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15000"/>
                </a:lnSpc>
                <a:spcBef>
                  <a:spcPts val="600"/>
                </a:spcBef>
                <a:spcAft>
                  <a:spcPts val="0"/>
                </a:spcAft>
              </a:pPr>
              <a:r>
                <a:rPr lang="hr-HR" sz="900">
                  <a:solidFill>
                    <a:srgbClr val="000000"/>
                  </a:solidFill>
                  <a:effectLst/>
                  <a:latin typeface="Times New Roman"/>
                  <a:ea typeface="Times New Roman"/>
                </a:rPr>
                <a:t>Uobičajena poljoprivredna praksa</a:t>
              </a:r>
              <a:endParaRPr lang="hr-HR" sz="1200">
                <a:solidFill>
                  <a:srgbClr val="000000"/>
                </a:solidFill>
                <a:effectLst/>
                <a:latin typeface="Times New Roman"/>
                <a:ea typeface="Times New Roman"/>
              </a:endParaRPr>
            </a:p>
          </p:txBody>
        </p:sp>
      </p:grpSp>
      <p:sp>
        <p:nvSpPr>
          <p:cNvPr id="11" name="Elipsa 10"/>
          <p:cNvSpPr/>
          <p:nvPr/>
        </p:nvSpPr>
        <p:spPr>
          <a:xfrm rot="10800000" flipV="1">
            <a:off x="4860032" y="2809449"/>
            <a:ext cx="2808312" cy="1051599"/>
          </a:xfrm>
          <a:prstGeom prst="ellipse">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15000"/>
              </a:lnSpc>
              <a:spcBef>
                <a:spcPts val="600"/>
              </a:spcBef>
              <a:spcAft>
                <a:spcPts val="0"/>
              </a:spcAft>
            </a:pPr>
            <a:r>
              <a:rPr lang="hr-HR" sz="1200" dirty="0">
                <a:solidFill>
                  <a:srgbClr val="000000"/>
                </a:solidFill>
                <a:effectLst/>
                <a:latin typeface="Times New Roman"/>
                <a:ea typeface="Times New Roman"/>
              </a:rPr>
              <a:t>Relevantni minimalni zahtjevi za gnojiva i pesticide + ostali nacionalni zahtjevi </a:t>
            </a:r>
          </a:p>
        </p:txBody>
      </p:sp>
      <p:sp>
        <p:nvSpPr>
          <p:cNvPr id="13" name="Elipsa 12"/>
          <p:cNvSpPr/>
          <p:nvPr/>
        </p:nvSpPr>
        <p:spPr>
          <a:xfrm>
            <a:off x="4860032" y="3933056"/>
            <a:ext cx="2808312" cy="648072"/>
          </a:xfrm>
          <a:prstGeom prst="ellipse">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15000"/>
              </a:lnSpc>
              <a:spcBef>
                <a:spcPts val="600"/>
              </a:spcBef>
              <a:spcAft>
                <a:spcPts val="0"/>
              </a:spcAft>
            </a:pPr>
            <a:r>
              <a:rPr lang="hr-HR" sz="1200" dirty="0">
                <a:solidFill>
                  <a:srgbClr val="000000"/>
                </a:solidFill>
                <a:effectLst/>
                <a:latin typeface="Times New Roman"/>
                <a:ea typeface="Times New Roman"/>
              </a:rPr>
              <a:t>Relevantne minimalne aktivnosti </a:t>
            </a:r>
          </a:p>
        </p:txBody>
      </p:sp>
      <p:sp>
        <p:nvSpPr>
          <p:cNvPr id="14" name="Elipsa 13"/>
          <p:cNvSpPr/>
          <p:nvPr/>
        </p:nvSpPr>
        <p:spPr>
          <a:xfrm>
            <a:off x="4860032" y="4725145"/>
            <a:ext cx="2808312" cy="742374"/>
          </a:xfrm>
          <a:prstGeom prst="ellipse">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2095" algn="ctr">
              <a:lnSpc>
                <a:spcPct val="115000"/>
              </a:lnSpc>
              <a:spcBef>
                <a:spcPts val="600"/>
              </a:spcBef>
              <a:spcAft>
                <a:spcPts val="0"/>
              </a:spcAft>
            </a:pPr>
            <a:r>
              <a:rPr lang="hr-HR" sz="1200" dirty="0">
                <a:solidFill>
                  <a:srgbClr val="000000"/>
                </a:solidFill>
                <a:effectLst/>
                <a:latin typeface="Times New Roman"/>
                <a:ea typeface="Times New Roman"/>
              </a:rPr>
              <a:t>Višestruka sukladnost (SMR + GAEC)</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2" y="2435148"/>
            <a:ext cx="6984774" cy="30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046" y="2945808"/>
            <a:ext cx="194801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046" y="3156974"/>
            <a:ext cx="1587970" cy="110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918" y="3268201"/>
            <a:ext cx="1669098" cy="214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076056" y="1663515"/>
            <a:ext cx="2257740" cy="77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35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620688"/>
            <a:ext cx="8229600" cy="864096"/>
          </a:xfrm>
        </p:spPr>
        <p:txBody>
          <a:bodyPr>
            <a:normAutofit fontScale="90000"/>
          </a:bodyPr>
          <a:lstStyle/>
          <a:p>
            <a:r>
              <a:rPr lang="hr-HR" sz="2800" b="1" kern="0" cap="small" dirty="0" smtClean="0">
                <a:solidFill>
                  <a:srgbClr val="000000"/>
                </a:solidFill>
                <a:latin typeface="Arial"/>
              </a:rPr>
              <a:t/>
            </a:r>
            <a:br>
              <a:rPr lang="hr-HR" sz="2800" b="1" kern="0" cap="small" dirty="0" smtClean="0">
                <a:solidFill>
                  <a:srgbClr val="000000"/>
                </a:solidFill>
                <a:latin typeface="Arial"/>
              </a:rPr>
            </a:br>
            <a:r>
              <a:rPr lang="hr-HR" sz="2800" b="1" kern="0" cap="small" dirty="0" smtClean="0">
                <a:solidFill>
                  <a:srgbClr val="000000"/>
                </a:solidFill>
                <a:latin typeface="Arial"/>
              </a:rPr>
              <a:t>10.1.1</a:t>
            </a:r>
            <a:r>
              <a:rPr lang="hr-HR" sz="2800" b="1" kern="0" cap="small" dirty="0">
                <a:solidFill>
                  <a:srgbClr val="000000"/>
                </a:solidFill>
                <a:latin typeface="Arial"/>
              </a:rPr>
              <a:t>.  Obrada tla i sjetva na terenu s nagibom za oranične jednogodišnje kulture</a:t>
            </a:r>
            <a:br>
              <a:rPr lang="hr-HR" sz="2800" b="1" kern="0" cap="small" dirty="0">
                <a:solidFill>
                  <a:srgbClr val="000000"/>
                </a:solidFill>
                <a:latin typeface="Arial"/>
              </a:rPr>
            </a:br>
            <a:endParaRPr lang="hr-HR" dirty="0"/>
          </a:p>
        </p:txBody>
      </p:sp>
      <p:sp>
        <p:nvSpPr>
          <p:cNvPr id="3" name="Rezervirano mjesto sadržaja 2"/>
          <p:cNvSpPr>
            <a:spLocks noGrp="1"/>
          </p:cNvSpPr>
          <p:nvPr>
            <p:ph idx="1"/>
          </p:nvPr>
        </p:nvSpPr>
        <p:spPr/>
        <p:txBody>
          <a:bodyPr/>
          <a:lstStyle/>
          <a:p>
            <a:pPr marL="0" indent="0" eaLnBrk="0" fontAlgn="base" hangingPunct="0">
              <a:spcAft>
                <a:spcPct val="0"/>
              </a:spcAft>
              <a:buClr>
                <a:srgbClr val="004000"/>
              </a:buClr>
              <a:buNone/>
              <a:defRPr/>
            </a:pPr>
            <a:r>
              <a:rPr lang="hr-HR" sz="1600" b="1" dirty="0" smtClean="0">
                <a:solidFill>
                  <a:srgbClr val="000000"/>
                </a:solidFill>
                <a:latin typeface="Times New Roman"/>
                <a:ea typeface="Times New Roman"/>
              </a:rPr>
              <a:t>Obveze iz operacije:</a:t>
            </a:r>
          </a:p>
          <a:p>
            <a:pPr marL="0" indent="0" eaLnBrk="0" fontAlgn="base" hangingPunct="0">
              <a:spcAft>
                <a:spcPct val="0"/>
              </a:spcAft>
              <a:buClr>
                <a:srgbClr val="004000"/>
              </a:buClr>
              <a:buNone/>
              <a:defRPr/>
            </a:pPr>
            <a:endParaRPr lang="hr-HR" sz="1600" dirty="0" smtClean="0">
              <a:solidFill>
                <a:srgbClr val="000000"/>
              </a:solidFill>
              <a:latin typeface="Times New Roman"/>
              <a:ea typeface="Times New Roman"/>
            </a:endParaRPr>
          </a:p>
          <a:p>
            <a:pPr eaLnBrk="0" fontAlgn="base" hangingPunct="0">
              <a:spcAft>
                <a:spcPct val="0"/>
              </a:spcAft>
              <a:buClr>
                <a:srgbClr val="004000"/>
              </a:buClr>
              <a:buFont typeface="Wingdings" pitchFamily="2" charset="2"/>
              <a:buChar char="§"/>
              <a:defRPr/>
            </a:pPr>
            <a:r>
              <a:rPr lang="hr-HR" sz="1600" dirty="0" smtClean="0">
                <a:solidFill>
                  <a:srgbClr val="000000"/>
                </a:solidFill>
                <a:latin typeface="Times New Roman"/>
                <a:ea typeface="Times New Roman"/>
              </a:rPr>
              <a:t>izrada </a:t>
            </a:r>
            <a:r>
              <a:rPr lang="hr-HR" sz="1600" dirty="0">
                <a:solidFill>
                  <a:srgbClr val="000000"/>
                </a:solidFill>
                <a:latin typeface="Times New Roman"/>
                <a:ea typeface="Times New Roman"/>
              </a:rPr>
              <a:t>i provedba petogodišnjeg </a:t>
            </a:r>
            <a:r>
              <a:rPr lang="hr-HR" sz="1600" dirty="0" smtClean="0">
                <a:solidFill>
                  <a:srgbClr val="000000"/>
                </a:solidFill>
                <a:latin typeface="Times New Roman"/>
                <a:ea typeface="Times New Roman"/>
              </a:rPr>
              <a:t>plana </a:t>
            </a:r>
            <a:r>
              <a:rPr lang="hr-HR" sz="1600" dirty="0">
                <a:solidFill>
                  <a:srgbClr val="000000"/>
                </a:solidFill>
                <a:latin typeface="Times New Roman"/>
                <a:ea typeface="Times New Roman"/>
              </a:rPr>
              <a:t>plodoreda s najmanje pet </a:t>
            </a:r>
            <a:r>
              <a:rPr lang="hr-HR" sz="1600" dirty="0" smtClean="0">
                <a:solidFill>
                  <a:srgbClr val="000000"/>
                </a:solidFill>
                <a:latin typeface="Times New Roman"/>
                <a:ea typeface="Times New Roman"/>
              </a:rPr>
              <a:t>usjeva</a:t>
            </a:r>
          </a:p>
          <a:p>
            <a:pPr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obrada i sjetva na oraničnim površina s nagibom od 9-15% provoditi okomito na nagib </a:t>
            </a:r>
            <a:r>
              <a:rPr lang="hr-HR" sz="1600" dirty="0" smtClean="0">
                <a:solidFill>
                  <a:srgbClr val="000000"/>
                </a:solidFill>
                <a:latin typeface="Times New Roman"/>
                <a:ea typeface="Times New Roman"/>
              </a:rPr>
              <a:t>terena</a:t>
            </a:r>
          </a:p>
          <a:p>
            <a:pPr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uspostava najmanje 3 metra široku brazdu na sredini parcele kako bi se spriječilo otjecanje vode</a:t>
            </a:r>
            <a:r>
              <a:rPr lang="hr-HR" sz="16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600" kern="0" dirty="0">
                <a:solidFill>
                  <a:srgbClr val="000000"/>
                </a:solidFill>
              </a:rPr>
              <a:t>v</a:t>
            </a:r>
            <a:r>
              <a:rPr lang="hr-HR" sz="1600" kern="0" dirty="0" smtClean="0">
                <a:solidFill>
                  <a:srgbClr val="000000"/>
                </a:solidFill>
              </a:rPr>
              <a:t>isina </a:t>
            </a:r>
            <a:r>
              <a:rPr lang="hr-HR" sz="1600" kern="0" dirty="0">
                <a:solidFill>
                  <a:srgbClr val="000000"/>
                </a:solidFill>
              </a:rPr>
              <a:t>potpore iznosi 141 EUR/ha. </a:t>
            </a:r>
          </a:p>
          <a:p>
            <a:pPr lvl="0" eaLnBrk="0" fontAlgn="base" hangingPunct="0">
              <a:spcAft>
                <a:spcPct val="0"/>
              </a:spcAft>
              <a:buClr>
                <a:srgbClr val="004000"/>
              </a:buClr>
              <a:buFont typeface="Wingdings" pitchFamily="2" charset="2"/>
              <a:buChar char="§"/>
              <a:defRPr/>
            </a:pPr>
            <a:endParaRPr lang="hr-HR" sz="1600" kern="0" dirty="0">
              <a:solidFill>
                <a:srgbClr val="000000"/>
              </a:solidFill>
              <a:latin typeface="Arial"/>
              <a:cs typeface="+mn-cs"/>
            </a:endParaRPr>
          </a:p>
          <a:p>
            <a:pPr marL="0" indent="0">
              <a:buNone/>
            </a:pPr>
            <a:endParaRPr lang="hr-H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789040"/>
            <a:ext cx="29337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175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2631" y="548680"/>
            <a:ext cx="8229600" cy="1584176"/>
          </a:xfrm>
        </p:spPr>
        <p:txBody>
          <a:bodyPr>
            <a:normAutofit/>
          </a:bodyPr>
          <a:lstStyle/>
          <a:p>
            <a:r>
              <a:rPr lang="hr-HR" sz="2500" b="1" kern="0" cap="small" dirty="0">
                <a:solidFill>
                  <a:srgbClr val="000000"/>
                </a:solidFill>
                <a:latin typeface="Arial"/>
              </a:rPr>
              <a:t>10.1.2.   </a:t>
            </a:r>
            <a:r>
              <a:rPr lang="hr-HR" sz="2500" b="1" kern="0" cap="small" dirty="0" err="1">
                <a:solidFill>
                  <a:srgbClr val="000000"/>
                </a:solidFill>
                <a:latin typeface="Arial"/>
              </a:rPr>
              <a:t>Zatravnjivanje</a:t>
            </a:r>
            <a:r>
              <a:rPr lang="hr-HR" sz="2500" b="1" kern="0" cap="small" dirty="0">
                <a:solidFill>
                  <a:srgbClr val="000000"/>
                </a:solidFill>
                <a:latin typeface="Arial"/>
              </a:rPr>
              <a:t> trajnih nasada</a:t>
            </a:r>
            <a:r>
              <a:rPr lang="hr-HR" sz="3200" b="1" kern="0" cap="small" dirty="0">
                <a:solidFill>
                  <a:srgbClr val="000000"/>
                </a:solidFill>
                <a:latin typeface="Arial"/>
              </a:rPr>
              <a:t/>
            </a:r>
            <a:br>
              <a:rPr lang="hr-HR" sz="3200" b="1" kern="0" cap="small" dirty="0">
                <a:solidFill>
                  <a:srgbClr val="000000"/>
                </a:solidFill>
                <a:latin typeface="Arial"/>
              </a:rPr>
            </a:br>
            <a:endParaRPr lang="hr-HR" dirty="0"/>
          </a:p>
        </p:txBody>
      </p:sp>
      <p:sp>
        <p:nvSpPr>
          <p:cNvPr id="3" name="Rezervirano mjesto sadržaja 2"/>
          <p:cNvSpPr>
            <a:spLocks noGrp="1"/>
          </p:cNvSpPr>
          <p:nvPr>
            <p:ph idx="1"/>
          </p:nvPr>
        </p:nvSpPr>
        <p:spPr/>
        <p:txBody>
          <a:bodyPr/>
          <a:lstStyle/>
          <a:p>
            <a:pPr marL="0" lvl="0" indent="0" algn="just" eaLnBrk="0" fontAlgn="base" hangingPunct="0">
              <a:spcAft>
                <a:spcPct val="0"/>
              </a:spcAft>
              <a:buClr>
                <a:srgbClr val="004000"/>
              </a:buClr>
              <a:buNone/>
              <a:defRPr/>
            </a:pPr>
            <a:r>
              <a:rPr lang="hr-HR" sz="1600" b="1" kern="0" dirty="0">
                <a:solidFill>
                  <a:srgbClr val="000000"/>
                </a:solidFill>
              </a:rPr>
              <a:t>Obveze iz operacije</a:t>
            </a:r>
            <a:r>
              <a:rPr lang="hr-HR" sz="1600" b="1" kern="0" dirty="0" smtClean="0">
                <a:solidFill>
                  <a:srgbClr val="000000"/>
                </a:solidFill>
              </a:rPr>
              <a:t>:</a:t>
            </a:r>
          </a:p>
          <a:p>
            <a:pPr lvl="0" algn="just" eaLnBrk="0" fontAlgn="base" hangingPunct="0">
              <a:spcAft>
                <a:spcPct val="0"/>
              </a:spcAft>
              <a:buClr>
                <a:srgbClr val="004000"/>
              </a:buClr>
              <a:buFont typeface="Wingdings" pitchFamily="2" charset="2"/>
              <a:buChar char="§"/>
              <a:defRPr/>
            </a:pPr>
            <a:r>
              <a:rPr lang="hr-HR" sz="1600" kern="0" dirty="0" smtClean="0">
                <a:solidFill>
                  <a:srgbClr val="000000"/>
                </a:solidFill>
              </a:rPr>
              <a:t>operaciju je </a:t>
            </a:r>
            <a:r>
              <a:rPr lang="hr-HR" sz="1600" kern="0" dirty="0">
                <a:solidFill>
                  <a:srgbClr val="000000"/>
                </a:solidFill>
              </a:rPr>
              <a:t>moguće provoditi na površinama pod trajnim nasadom (voćnjaci i vinogradi) koje su pod nagibom od 9-15%. </a:t>
            </a:r>
            <a:endParaRPr lang="hr-HR" sz="1600" kern="0" dirty="0">
              <a:solidFill>
                <a:srgbClr val="000000"/>
              </a:solidFill>
              <a:latin typeface="Arial"/>
              <a:cs typeface="+mn-cs"/>
            </a:endParaRPr>
          </a:p>
          <a:p>
            <a:pPr lvl="0" algn="just" eaLnBrk="0" fontAlgn="base" hangingPunct="0">
              <a:spcAft>
                <a:spcPct val="0"/>
              </a:spcAft>
              <a:buClr>
                <a:srgbClr val="004000"/>
              </a:buClr>
              <a:buFont typeface="Wingdings" pitchFamily="2" charset="2"/>
              <a:buChar char="§"/>
              <a:defRPr/>
            </a:pPr>
            <a:r>
              <a:rPr lang="hr-HR" sz="1600" dirty="0" smtClean="0">
                <a:solidFill>
                  <a:srgbClr val="000000"/>
                </a:solidFill>
                <a:latin typeface="Times New Roman"/>
                <a:ea typeface="Times New Roman"/>
                <a:cs typeface="Times New Roman"/>
              </a:rPr>
              <a:t>izrada </a:t>
            </a:r>
            <a:r>
              <a:rPr lang="hr-HR" sz="1600" dirty="0">
                <a:solidFill>
                  <a:srgbClr val="000000"/>
                </a:solidFill>
                <a:latin typeface="Times New Roman"/>
                <a:ea typeface="Times New Roman"/>
                <a:cs typeface="Times New Roman"/>
              </a:rPr>
              <a:t>i provedba petogodišnjeg plana gnojidbe poštujući pri tome sadržaj ostatka dušika iz djetelinsko-travnih ili travno-djetelinskih smjesa</a:t>
            </a:r>
            <a:r>
              <a:rPr lang="hr-HR" sz="1600" dirty="0" smtClean="0">
                <a:solidFill>
                  <a:srgbClr val="000000"/>
                </a:solidFill>
                <a:latin typeface="Times New Roman"/>
                <a:ea typeface="Times New Roman"/>
                <a:cs typeface="Times New Roman"/>
              </a:rPr>
              <a:t>.</a:t>
            </a:r>
            <a:endParaRPr lang="hr-HR" sz="1600" kern="0" dirty="0" smtClean="0">
              <a:solidFill>
                <a:srgbClr val="000000"/>
              </a:solidFill>
              <a:latin typeface="Arial"/>
              <a:cs typeface="+mn-cs"/>
            </a:endParaRPr>
          </a:p>
          <a:p>
            <a:pPr algn="just"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cs typeface="Times New Roman"/>
              </a:rPr>
              <a:t>površina između redova unutar trajnog nasada mora biti pokrivena djetelinsko-travnom ili travno-djetelinskom smjesom</a:t>
            </a:r>
            <a:r>
              <a:rPr lang="hr-HR" sz="1600" dirty="0" smtClean="0">
                <a:solidFill>
                  <a:srgbClr val="000000"/>
                </a:solidFill>
                <a:latin typeface="Times New Roman"/>
                <a:ea typeface="Times New Roman"/>
                <a:cs typeface="Times New Roman"/>
              </a:rPr>
              <a:t>.</a:t>
            </a:r>
            <a:endParaRPr lang="hr-HR" sz="16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rPr>
              <a:t>v</a:t>
            </a:r>
            <a:r>
              <a:rPr lang="hr-HR" sz="1600" kern="0" dirty="0" smtClean="0">
                <a:solidFill>
                  <a:srgbClr val="000000"/>
                </a:solidFill>
              </a:rPr>
              <a:t>isina </a:t>
            </a:r>
            <a:r>
              <a:rPr lang="hr-HR" sz="1600" kern="0" dirty="0">
                <a:solidFill>
                  <a:srgbClr val="000000"/>
                </a:solidFill>
              </a:rPr>
              <a:t>potpore iznosi 331 EUR/ha.</a:t>
            </a:r>
          </a:p>
          <a:p>
            <a:pPr marL="0" indent="0">
              <a:buNone/>
            </a:pPr>
            <a:endParaRPr lang="hr-H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172322"/>
            <a:ext cx="24669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189894"/>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19941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3731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1152128"/>
          </a:xfrm>
        </p:spPr>
        <p:txBody>
          <a:bodyPr>
            <a:normAutofit fontScale="90000"/>
          </a:bodyPr>
          <a:lstStyle/>
          <a:p>
            <a:r>
              <a:rPr lang="hr-HR" sz="2800" b="1" kern="0" cap="small" dirty="0">
                <a:solidFill>
                  <a:srgbClr val="000000"/>
                </a:solidFill>
                <a:latin typeface="Arial"/>
              </a:rPr>
              <a:t>10.1.3.   Očuvanje travnjaka velike prirodne vrijednosti </a:t>
            </a:r>
            <a:r>
              <a:rPr lang="hr-HR" sz="3200" b="1" kern="0" cap="small" dirty="0">
                <a:solidFill>
                  <a:srgbClr val="000000"/>
                </a:solidFill>
                <a:latin typeface="Arial"/>
              </a:rPr>
              <a:t/>
            </a:r>
            <a:br>
              <a:rPr lang="hr-HR" sz="3200" b="1" kern="0" cap="small" dirty="0">
                <a:solidFill>
                  <a:srgbClr val="000000"/>
                </a:solidFill>
                <a:latin typeface="Arial"/>
              </a:rPr>
            </a:br>
            <a:endParaRPr lang="hr-HR" dirty="0"/>
          </a:p>
        </p:txBody>
      </p:sp>
      <p:sp>
        <p:nvSpPr>
          <p:cNvPr id="3" name="Rezervirano mjesto sadržaja 2"/>
          <p:cNvSpPr>
            <a:spLocks noGrp="1"/>
          </p:cNvSpPr>
          <p:nvPr>
            <p:ph idx="1"/>
          </p:nvPr>
        </p:nvSpPr>
        <p:spPr>
          <a:xfrm>
            <a:off x="457200" y="1600200"/>
            <a:ext cx="8229600" cy="4781128"/>
          </a:xfrm>
        </p:spPr>
        <p:txBody>
          <a:bodyPr/>
          <a:lstStyle/>
          <a:p>
            <a:pPr marL="0" indent="0" eaLnBrk="0" fontAlgn="base" hangingPunct="0">
              <a:spcAft>
                <a:spcPct val="0"/>
              </a:spcAft>
              <a:buClr>
                <a:srgbClr val="004000"/>
              </a:buClr>
              <a:buNone/>
              <a:defRPr/>
            </a:pPr>
            <a:r>
              <a:rPr lang="hr-HR" sz="1400" kern="0" dirty="0" smtClean="0">
                <a:solidFill>
                  <a:schemeClr val="tx1"/>
                </a:solidFill>
                <a:latin typeface="Arial"/>
              </a:rPr>
              <a:t>Operaciju  </a:t>
            </a:r>
            <a:r>
              <a:rPr lang="hr-HR" sz="1400" kern="0" dirty="0">
                <a:solidFill>
                  <a:schemeClr val="tx1"/>
                </a:solidFill>
                <a:latin typeface="Arial"/>
              </a:rPr>
              <a:t>je moguće provoditi </a:t>
            </a:r>
            <a:r>
              <a:rPr lang="hr-HR" sz="1400" kern="0" dirty="0" smtClean="0">
                <a:solidFill>
                  <a:schemeClr val="tx1"/>
                </a:solidFill>
                <a:latin typeface="Arial"/>
              </a:rPr>
              <a:t>ukoliko se minimalno 50% travnjaka </a:t>
            </a:r>
            <a:r>
              <a:rPr lang="hr-HR" sz="1400" kern="0" dirty="0">
                <a:solidFill>
                  <a:schemeClr val="tx1"/>
                </a:solidFill>
                <a:latin typeface="Arial"/>
              </a:rPr>
              <a:t>na području </a:t>
            </a:r>
            <a:r>
              <a:rPr lang="hr-HR" sz="1400" kern="0" dirty="0" smtClean="0">
                <a:solidFill>
                  <a:schemeClr val="tx1"/>
                </a:solidFill>
                <a:latin typeface="Arial"/>
              </a:rPr>
              <a:t>na </a:t>
            </a:r>
            <a:r>
              <a:rPr lang="hr-HR" sz="1400" kern="0" dirty="0">
                <a:solidFill>
                  <a:schemeClr val="tx1"/>
                </a:solidFill>
                <a:latin typeface="Arial"/>
              </a:rPr>
              <a:t>kojima se nalaze travnjaci velike prirodne </a:t>
            </a:r>
            <a:r>
              <a:rPr lang="hr-HR" sz="1400" kern="0" dirty="0" smtClean="0">
                <a:solidFill>
                  <a:schemeClr val="tx1"/>
                </a:solidFill>
                <a:latin typeface="Arial"/>
              </a:rPr>
              <a:t>vrijednosti </a:t>
            </a:r>
            <a:endParaRPr lang="hr-HR" sz="1400" kern="0" dirty="0">
              <a:solidFill>
                <a:schemeClr val="tx1"/>
              </a:solidFill>
              <a:latin typeface="Arial"/>
            </a:endParaRPr>
          </a:p>
          <a:p>
            <a:pPr marL="0" lvl="0" indent="0" eaLnBrk="0" fontAlgn="base" hangingPunct="0">
              <a:spcAft>
                <a:spcPct val="0"/>
              </a:spcAft>
              <a:buClr>
                <a:srgbClr val="004000"/>
              </a:buClr>
              <a:buNone/>
              <a:defRPr/>
            </a:pPr>
            <a:endParaRPr lang="hr-HR" sz="1400"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400" b="1" kern="0" dirty="0">
                <a:solidFill>
                  <a:srgbClr val="000000"/>
                </a:solidFill>
                <a:latin typeface="Arial"/>
                <a:cs typeface="+mn-cs"/>
              </a:rPr>
              <a:t>Obveze iz operacije</a:t>
            </a:r>
            <a:r>
              <a:rPr lang="hr-HR" sz="1400" b="1" kern="0" dirty="0" smtClean="0">
                <a:solidFill>
                  <a:srgbClr val="000000"/>
                </a:solidFill>
                <a:latin typeface="Arial"/>
                <a:cs typeface="+mn-cs"/>
              </a:rPr>
              <a:t>:</a:t>
            </a:r>
            <a:endParaRPr lang="hr-HR" sz="1400" b="1"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400" dirty="0">
                <a:solidFill>
                  <a:srgbClr val="000000"/>
                </a:solidFill>
                <a:latin typeface="Times New Roman"/>
                <a:ea typeface="Times New Roman"/>
              </a:rPr>
              <a:t>zabranjena je upotreba mineralnog gnojiva ili stajskog </a:t>
            </a:r>
            <a:r>
              <a:rPr lang="hr-HR" sz="1400" dirty="0" smtClean="0">
                <a:solidFill>
                  <a:srgbClr val="000000"/>
                </a:solidFill>
                <a:latin typeface="Times New Roman"/>
                <a:ea typeface="Times New Roman"/>
              </a:rPr>
              <a:t>gnoja</a:t>
            </a:r>
          </a:p>
          <a:p>
            <a:pPr lvl="0" eaLnBrk="0" fontAlgn="base" hangingPunct="0">
              <a:spcAft>
                <a:spcPct val="0"/>
              </a:spcAft>
              <a:buClr>
                <a:srgbClr val="004000"/>
              </a:buClr>
              <a:buFont typeface="Wingdings" pitchFamily="2" charset="2"/>
              <a:buChar char="§"/>
              <a:defRPr/>
            </a:pPr>
            <a:r>
              <a:rPr lang="hr-HR" sz="1400" dirty="0">
                <a:solidFill>
                  <a:srgbClr val="000000"/>
                </a:solidFill>
                <a:latin typeface="Times New Roman"/>
                <a:ea typeface="Times New Roman"/>
              </a:rPr>
              <a:t>zabranjena je upotreba sredstava za zaštitu </a:t>
            </a:r>
            <a:r>
              <a:rPr lang="hr-HR" sz="1400" dirty="0" smtClean="0">
                <a:solidFill>
                  <a:srgbClr val="000000"/>
                </a:solidFill>
                <a:latin typeface="Times New Roman"/>
                <a:ea typeface="Times New Roman"/>
              </a:rPr>
              <a:t>bilja</a:t>
            </a:r>
          </a:p>
          <a:p>
            <a:pPr lvl="0" eaLnBrk="0" fontAlgn="base" hangingPunct="0">
              <a:spcAft>
                <a:spcPct val="0"/>
              </a:spcAft>
              <a:buClr>
                <a:srgbClr val="004000"/>
              </a:buClr>
              <a:buFont typeface="Wingdings" pitchFamily="2" charset="2"/>
              <a:buChar char="§"/>
              <a:defRPr/>
            </a:pPr>
            <a:r>
              <a:rPr lang="hr-HR" sz="1400" dirty="0">
                <a:solidFill>
                  <a:srgbClr val="000000"/>
                </a:solidFill>
                <a:latin typeface="Times New Roman"/>
                <a:ea typeface="Times New Roman"/>
              </a:rPr>
              <a:t>košnja je dozvoljena isključivo ručno ili </a:t>
            </a:r>
            <a:r>
              <a:rPr lang="hr-HR" sz="1400" dirty="0" err="1">
                <a:solidFill>
                  <a:srgbClr val="000000"/>
                </a:solidFill>
                <a:latin typeface="Times New Roman"/>
                <a:ea typeface="Times New Roman"/>
              </a:rPr>
              <a:t>strižnim</a:t>
            </a:r>
            <a:r>
              <a:rPr lang="hr-HR" sz="1400" dirty="0">
                <a:solidFill>
                  <a:srgbClr val="000000"/>
                </a:solidFill>
                <a:latin typeface="Times New Roman"/>
                <a:ea typeface="Times New Roman"/>
              </a:rPr>
              <a:t> kosilicama</a:t>
            </a:r>
            <a:r>
              <a:rPr lang="hr-HR" sz="14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400" dirty="0">
                <a:solidFill>
                  <a:srgbClr val="000000"/>
                </a:solidFill>
                <a:latin typeface="Times New Roman"/>
                <a:ea typeface="Times New Roman"/>
              </a:rPr>
              <a:t>vrijeme i učestalost košnje određena je prema regijama. Zadnji dan do kada se može obaviti košnja je 15. rujna</a:t>
            </a:r>
            <a:r>
              <a:rPr lang="hr-HR" sz="14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400" dirty="0" smtClean="0">
                <a:solidFill>
                  <a:srgbClr val="000000"/>
                </a:solidFill>
                <a:latin typeface="Times New Roman"/>
                <a:ea typeface="Times New Roman"/>
              </a:rPr>
              <a:t>ukoliko </a:t>
            </a:r>
            <a:r>
              <a:rPr lang="hr-HR" sz="1400" dirty="0">
                <a:solidFill>
                  <a:srgbClr val="000000"/>
                </a:solidFill>
                <a:latin typeface="Times New Roman"/>
                <a:ea typeface="Times New Roman"/>
              </a:rPr>
              <a:t>se travnjak koristi za napasivanje, dozvoljeno je maksimalno 1,0 uvjetnih grla/ha ovaca, koze, goveda i/ili kopitara. </a:t>
            </a:r>
            <a:endParaRPr lang="hr-HR" sz="1400" dirty="0" smtClean="0">
              <a:solidFill>
                <a:srgbClr val="000000"/>
              </a:solidFill>
              <a:latin typeface="Times New Roman"/>
              <a:ea typeface="Times New Roman"/>
            </a:endParaRPr>
          </a:p>
          <a:p>
            <a:pPr lvl="0" eaLnBrk="0" fontAlgn="base" hangingPunct="0">
              <a:spcAft>
                <a:spcPct val="0"/>
              </a:spcAft>
              <a:buClr>
                <a:srgbClr val="004000"/>
              </a:buClr>
              <a:buFont typeface="Wingdings" pitchFamily="2" charset="2"/>
              <a:buChar char="§"/>
              <a:defRPr/>
            </a:pPr>
            <a:r>
              <a:rPr lang="hr-HR" sz="1400" dirty="0" smtClean="0">
                <a:solidFill>
                  <a:srgbClr val="000000"/>
                </a:solidFill>
                <a:latin typeface="Times New Roman"/>
                <a:ea typeface="Times New Roman"/>
              </a:rPr>
              <a:t>ručno </a:t>
            </a:r>
            <a:r>
              <a:rPr lang="hr-HR" sz="1400" dirty="0">
                <a:solidFill>
                  <a:srgbClr val="000000"/>
                </a:solidFill>
                <a:latin typeface="Times New Roman"/>
                <a:ea typeface="Times New Roman"/>
              </a:rPr>
              <a:t>odstranjivanje biljaka koje nisu prikladne za ispašu (</a:t>
            </a:r>
            <a:r>
              <a:rPr lang="hr-HR" sz="1400" dirty="0" err="1">
                <a:solidFill>
                  <a:srgbClr val="000000"/>
                </a:solidFill>
                <a:latin typeface="Times New Roman"/>
                <a:ea typeface="Times New Roman"/>
              </a:rPr>
              <a:t>Amorpha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fruticosa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čivitnjača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Asclepias</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syriaca</a:t>
            </a:r>
            <a:r>
              <a:rPr lang="hr-HR" sz="1400" dirty="0">
                <a:solidFill>
                  <a:srgbClr val="000000"/>
                </a:solidFill>
                <a:latin typeface="Times New Roman"/>
                <a:ea typeface="Times New Roman"/>
              </a:rPr>
              <a:t> L. (cigansko perje, prava </a:t>
            </a:r>
            <a:r>
              <a:rPr lang="hr-HR" sz="1400" dirty="0" err="1">
                <a:solidFill>
                  <a:srgbClr val="000000"/>
                </a:solidFill>
                <a:latin typeface="Times New Roman"/>
                <a:ea typeface="Times New Roman"/>
              </a:rPr>
              <a:t>svilenica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spinosum</a:t>
            </a:r>
            <a:r>
              <a:rPr lang="hr-HR" sz="1400" dirty="0">
                <a:solidFill>
                  <a:srgbClr val="000000"/>
                </a:solidFill>
                <a:latin typeface="Times New Roman"/>
                <a:ea typeface="Times New Roman"/>
              </a:rPr>
              <a:t> L. (trnovita </a:t>
            </a:r>
            <a:r>
              <a:rPr lang="hr-HR" sz="1400" dirty="0" err="1">
                <a:solidFill>
                  <a:srgbClr val="000000"/>
                </a:solidFill>
                <a:latin typeface="Times New Roman"/>
                <a:ea typeface="Times New Roman"/>
              </a:rPr>
              <a:t>dikica</a:t>
            </a:r>
            <a:r>
              <a:rPr lang="hr-HR" sz="1400" dirty="0">
                <a:solidFill>
                  <a:srgbClr val="000000"/>
                </a:solidFill>
                <a:latin typeface="Times New Roman"/>
                <a:ea typeface="Times New Roman"/>
              </a:rPr>
              <a:t>, čičak),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strumarium</a:t>
            </a:r>
            <a:r>
              <a:rPr lang="hr-HR" sz="1400" dirty="0">
                <a:solidFill>
                  <a:srgbClr val="000000"/>
                </a:solidFill>
                <a:latin typeface="Times New Roman"/>
                <a:ea typeface="Times New Roman"/>
              </a:rPr>
              <a:t> L. </a:t>
            </a:r>
            <a:r>
              <a:rPr lang="hr-HR" sz="1400" dirty="0" err="1">
                <a:solidFill>
                  <a:srgbClr val="000000"/>
                </a:solidFill>
                <a:latin typeface="Times New Roman"/>
                <a:ea typeface="Times New Roman"/>
              </a:rPr>
              <a:t>ssp</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italicum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Moretti</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D.L</a:t>
            </a:r>
            <a:r>
              <a:rPr lang="hr-HR" sz="1400" dirty="0">
                <a:solidFill>
                  <a:srgbClr val="000000"/>
                </a:solidFill>
                <a:latin typeface="Times New Roman"/>
                <a:ea typeface="Times New Roman"/>
              </a:rPr>
              <a:t>. (obalna </a:t>
            </a:r>
            <a:r>
              <a:rPr lang="hr-HR" sz="1400" dirty="0" err="1">
                <a:solidFill>
                  <a:srgbClr val="000000"/>
                </a:solidFill>
                <a:latin typeface="Times New Roman"/>
                <a:ea typeface="Times New Roman"/>
              </a:rPr>
              <a:t>dikica</a:t>
            </a:r>
            <a:r>
              <a:rPr lang="hr-HR" sz="1400" dirty="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400" dirty="0" err="1" smtClean="0">
                <a:solidFill>
                  <a:srgbClr val="000000"/>
                </a:solidFill>
                <a:latin typeface="Times New Roman"/>
                <a:ea typeface="Times New Roman"/>
              </a:rPr>
              <a:t>hidromelioracijski</a:t>
            </a:r>
            <a:r>
              <a:rPr lang="hr-HR" sz="1400" dirty="0" smtClean="0">
                <a:solidFill>
                  <a:srgbClr val="000000"/>
                </a:solidFill>
                <a:latin typeface="Times New Roman"/>
                <a:ea typeface="Times New Roman"/>
              </a:rPr>
              <a:t> </a:t>
            </a:r>
            <a:r>
              <a:rPr lang="hr-HR" sz="1400" dirty="0">
                <a:solidFill>
                  <a:srgbClr val="000000"/>
                </a:solidFill>
                <a:latin typeface="Times New Roman"/>
                <a:ea typeface="Times New Roman"/>
              </a:rPr>
              <a:t>zahvati nisu dozvoljeni.</a:t>
            </a:r>
            <a:endParaRPr lang="hr-HR" sz="1400"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400" kern="0" dirty="0">
                <a:solidFill>
                  <a:srgbClr val="000000"/>
                </a:solidFill>
                <a:latin typeface="Arial"/>
                <a:cs typeface="+mn-cs"/>
              </a:rPr>
              <a:t>	</a:t>
            </a:r>
          </a:p>
          <a:p>
            <a:pPr lvl="0" eaLnBrk="0" fontAlgn="base" hangingPunct="0">
              <a:spcAft>
                <a:spcPct val="0"/>
              </a:spcAft>
              <a:buClr>
                <a:srgbClr val="004000"/>
              </a:buClr>
              <a:buFont typeface="Wingdings" pitchFamily="2" charset="2"/>
              <a:buChar char="§"/>
              <a:defRPr/>
            </a:pPr>
            <a:r>
              <a:rPr lang="hr-HR" sz="1400" kern="0" dirty="0">
                <a:solidFill>
                  <a:srgbClr val="000000"/>
                </a:solidFill>
              </a:rPr>
              <a:t>v</a:t>
            </a:r>
            <a:r>
              <a:rPr lang="hr-HR" sz="1400" kern="0" dirty="0" smtClean="0">
                <a:solidFill>
                  <a:srgbClr val="000000"/>
                </a:solidFill>
              </a:rPr>
              <a:t>isina </a:t>
            </a:r>
            <a:r>
              <a:rPr lang="hr-HR" sz="1400" kern="0" dirty="0">
                <a:solidFill>
                  <a:srgbClr val="000000"/>
                </a:solidFill>
              </a:rPr>
              <a:t>potpore za kontinentalno nizinsku regiju iznosi 183 € / ha, brdsko-planinsku  regiju 147 € / ha i mediteransku regiju 102 € / ha.</a:t>
            </a:r>
          </a:p>
          <a:p>
            <a:endParaRPr lang="hr-H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060848"/>
            <a:ext cx="2304256" cy="127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959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76672"/>
            <a:ext cx="8229600" cy="792088"/>
          </a:xfrm>
        </p:spPr>
        <p:txBody>
          <a:bodyPr>
            <a:normAutofit/>
          </a:bodyPr>
          <a:lstStyle/>
          <a:p>
            <a:r>
              <a:rPr lang="hr-HR" sz="2400" b="1" kern="0" cap="small" dirty="0">
                <a:solidFill>
                  <a:srgbClr val="000000"/>
                </a:solidFill>
                <a:latin typeface="Arial"/>
              </a:rPr>
              <a:t>Zajedničke karakteristike </a:t>
            </a:r>
            <a:endParaRPr lang="en-US" sz="2400" b="1" kern="0" cap="small" dirty="0">
              <a:solidFill>
                <a:srgbClr val="000000"/>
              </a:solidFill>
              <a:latin typeface="Arial"/>
            </a:endParaRPr>
          </a:p>
        </p:txBody>
      </p:sp>
      <p:sp>
        <p:nvSpPr>
          <p:cNvPr id="3" name="Rezervirano mjesto sadržaja 2"/>
          <p:cNvSpPr>
            <a:spLocks noGrp="1"/>
          </p:cNvSpPr>
          <p:nvPr>
            <p:ph idx="1"/>
          </p:nvPr>
        </p:nvSpPr>
        <p:spPr>
          <a:xfrm>
            <a:off x="457200" y="1412777"/>
            <a:ext cx="8229600" cy="4392488"/>
          </a:xfrm>
        </p:spPr>
        <p:txBody>
          <a:bodyPr>
            <a:normAutofit fontScale="47500" lnSpcReduction="20000"/>
          </a:bodyPr>
          <a:lstStyle/>
          <a:p>
            <a:r>
              <a:rPr lang="hr-HR" kern="0" dirty="0">
                <a:solidFill>
                  <a:srgbClr val="000000"/>
                </a:solidFill>
              </a:rPr>
              <a:t>Mjera mora biti programirana u skladu s EU pravnim okvirom</a:t>
            </a:r>
          </a:p>
          <a:p>
            <a:r>
              <a:rPr lang="vi-VN" kern="0" dirty="0">
                <a:solidFill>
                  <a:srgbClr val="000000"/>
                </a:solidFill>
              </a:rPr>
              <a:t>Financiranje dijelom iz EPFRR a dijelom iz nacionalnog budžeta  </a:t>
            </a:r>
          </a:p>
          <a:p>
            <a:r>
              <a:rPr lang="vi-VN" kern="0" dirty="0">
                <a:solidFill>
                  <a:srgbClr val="000000"/>
                </a:solidFill>
              </a:rPr>
              <a:t>Dobrovoljno sudjelovanje</a:t>
            </a:r>
            <a:endParaRPr lang="hr-HR" kern="0" dirty="0">
              <a:solidFill>
                <a:srgbClr val="000000"/>
              </a:solidFill>
            </a:endParaRPr>
          </a:p>
          <a:p>
            <a:r>
              <a:rPr lang="vi-VN" kern="0" dirty="0">
                <a:solidFill>
                  <a:srgbClr val="000000"/>
                </a:solidFill>
              </a:rPr>
              <a:t>Potpora temeljem kalkulacija (izgubljen prihod i povećani troškovi)</a:t>
            </a:r>
          </a:p>
          <a:p>
            <a:r>
              <a:rPr lang="vi-VN" kern="0" dirty="0">
                <a:solidFill>
                  <a:srgbClr val="000000"/>
                </a:solidFill>
              </a:rPr>
              <a:t>Obvezni zakonski zahtjevi („baseline“) uključuju, između ostaloga, poštivanje višestruke sukladnosti, gospodarenje gnojivima i pesticidima na održiv način, te uzgoj i držanje životinja sukladno važećim propisima</a:t>
            </a:r>
          </a:p>
          <a:p>
            <a:r>
              <a:rPr lang="vi-VN" kern="0" dirty="0">
                <a:solidFill>
                  <a:srgbClr val="000000"/>
                </a:solidFill>
              </a:rPr>
              <a:t>Zabrana duplog </a:t>
            </a:r>
            <a:r>
              <a:rPr lang="vi-VN" kern="0" dirty="0" smtClean="0">
                <a:solidFill>
                  <a:srgbClr val="000000"/>
                </a:solidFill>
              </a:rPr>
              <a:t>financiranja</a:t>
            </a:r>
            <a:r>
              <a:rPr lang="hr-HR" kern="0" dirty="0" smtClean="0">
                <a:solidFill>
                  <a:srgbClr val="000000"/>
                </a:solidFill>
              </a:rPr>
              <a:t> – za istu se aktivnost ne može ostvariti potpora iz više izvora</a:t>
            </a:r>
            <a:endParaRPr lang="hr-HR" kern="0" dirty="0">
              <a:solidFill>
                <a:srgbClr val="000000"/>
              </a:solidFill>
            </a:endParaRPr>
          </a:p>
          <a:p>
            <a:r>
              <a:rPr lang="vi-VN" kern="0" dirty="0">
                <a:solidFill>
                  <a:srgbClr val="000000"/>
                </a:solidFill>
              </a:rPr>
              <a:t>RH propisuju provedbu pojedinih mjera, te je istovremeno odgovorna za kontrolu utrošenih sredstava i praćenje provedbe programa. </a:t>
            </a:r>
          </a:p>
          <a:p>
            <a:r>
              <a:rPr lang="vi-VN" kern="0" dirty="0">
                <a:solidFill>
                  <a:srgbClr val="000000"/>
                </a:solidFill>
              </a:rPr>
              <a:t>Monitoring i evaluacija</a:t>
            </a:r>
          </a:p>
          <a:p>
            <a:endParaRPr lang="vi-VN" kern="0" dirty="0">
              <a:solidFill>
                <a:srgbClr val="000000"/>
              </a:solidFill>
            </a:endParaRPr>
          </a:p>
          <a:p>
            <a:r>
              <a:rPr lang="hr-HR" kern="0" dirty="0">
                <a:solidFill>
                  <a:srgbClr val="000000"/>
                </a:solidFill>
              </a:rPr>
              <a:t>	M10 i M11</a:t>
            </a:r>
            <a:endParaRPr lang="vi-VN" kern="0" dirty="0">
              <a:solidFill>
                <a:srgbClr val="000000"/>
              </a:solidFill>
            </a:endParaRPr>
          </a:p>
          <a:p>
            <a:r>
              <a:rPr lang="vi-VN" kern="0" dirty="0">
                <a:solidFill>
                  <a:srgbClr val="000000"/>
                </a:solidFill>
              </a:rPr>
              <a:t>5 godišnja obvez</a:t>
            </a:r>
            <a:r>
              <a:rPr lang="hr-HR" kern="0" dirty="0">
                <a:solidFill>
                  <a:srgbClr val="000000"/>
                </a:solidFill>
              </a:rPr>
              <a:t>no razdoblje, ulazak u sustav potpore </a:t>
            </a:r>
            <a:r>
              <a:rPr lang="hr-HR" kern="0" dirty="0" smtClean="0">
                <a:solidFill>
                  <a:srgbClr val="000000"/>
                </a:solidFill>
              </a:rPr>
              <a:t>zaključno s 2019</a:t>
            </a:r>
            <a:r>
              <a:rPr lang="hr-HR" kern="0" dirty="0">
                <a:solidFill>
                  <a:srgbClr val="000000"/>
                </a:solidFill>
              </a:rPr>
              <a:t>. </a:t>
            </a:r>
            <a:r>
              <a:rPr lang="hr-HR" kern="0" dirty="0" smtClean="0">
                <a:solidFill>
                  <a:srgbClr val="000000"/>
                </a:solidFill>
              </a:rPr>
              <a:t>godinom </a:t>
            </a:r>
            <a:endParaRPr lang="hr-HR" kern="0" dirty="0">
              <a:solidFill>
                <a:srgbClr val="000000"/>
              </a:solidFill>
            </a:endParaRPr>
          </a:p>
          <a:p>
            <a:r>
              <a:rPr lang="hr-HR" kern="0" dirty="0">
                <a:solidFill>
                  <a:srgbClr val="000000"/>
                </a:solidFill>
              </a:rPr>
              <a:t>godišnje podnošenje zahtjeva tijekom obveznog razdoblja</a:t>
            </a:r>
          </a:p>
          <a:p>
            <a:r>
              <a:rPr lang="vi-VN" kern="0" dirty="0">
                <a:solidFill>
                  <a:srgbClr val="000000"/>
                </a:solidFill>
              </a:rPr>
              <a:t>definirane</a:t>
            </a:r>
            <a:r>
              <a:rPr lang="hr-HR" kern="0" dirty="0">
                <a:solidFill>
                  <a:srgbClr val="000000"/>
                </a:solidFill>
              </a:rPr>
              <a:t> su</a:t>
            </a:r>
            <a:r>
              <a:rPr lang="vi-VN" kern="0" dirty="0">
                <a:solidFill>
                  <a:srgbClr val="000000"/>
                </a:solidFill>
              </a:rPr>
              <a:t> </a:t>
            </a:r>
            <a:r>
              <a:rPr lang="hr-HR" kern="0" dirty="0">
                <a:solidFill>
                  <a:srgbClr val="000000"/>
                </a:solidFill>
              </a:rPr>
              <a:t>p</a:t>
            </a:r>
            <a:r>
              <a:rPr lang="vi-VN" kern="0" dirty="0">
                <a:solidFill>
                  <a:srgbClr val="000000"/>
                </a:solidFill>
              </a:rPr>
              <a:t>osebne obveze </a:t>
            </a:r>
            <a:r>
              <a:rPr lang="hr-HR" kern="0" dirty="0">
                <a:solidFill>
                  <a:srgbClr val="000000"/>
                </a:solidFill>
              </a:rPr>
              <a:t>kojih se </a:t>
            </a:r>
            <a:r>
              <a:rPr lang="vi-VN" kern="0" dirty="0">
                <a:solidFill>
                  <a:srgbClr val="000000"/>
                </a:solidFill>
              </a:rPr>
              <a:t>ostali poljoprivrednici ne moraju pridržavati, na osnovnu njih je izračunat iznos  potpore </a:t>
            </a:r>
          </a:p>
          <a:p>
            <a:r>
              <a:rPr lang="vi-VN" kern="0" dirty="0">
                <a:solidFill>
                  <a:srgbClr val="000000"/>
                </a:solidFill>
              </a:rPr>
              <a:t>Izobrazba i vođenje evidencije</a:t>
            </a:r>
          </a:p>
          <a:p>
            <a:endParaRPr lang="hr-HR" dirty="0" smtClean="0"/>
          </a:p>
          <a:p>
            <a:endParaRPr lang="en-US" dirty="0"/>
          </a:p>
        </p:txBody>
      </p:sp>
    </p:spTree>
    <p:extLst>
      <p:ext uri="{BB962C8B-B14F-4D97-AF65-F5344CB8AC3E}">
        <p14:creationId xmlns:p14="http://schemas.microsoft.com/office/powerpoint/2010/main" val="287696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1368152"/>
          </a:xfrm>
        </p:spPr>
        <p:txBody>
          <a:bodyPr>
            <a:normAutofit/>
          </a:bodyPr>
          <a:lstStyle/>
          <a:p>
            <a:r>
              <a:rPr lang="hr-HR" sz="2500" b="1" kern="0" cap="small" dirty="0">
                <a:solidFill>
                  <a:srgbClr val="000000"/>
                </a:solidFill>
                <a:latin typeface="Arial"/>
              </a:rPr>
              <a:t>10.1.4</a:t>
            </a:r>
            <a:r>
              <a:rPr lang="hr-HR" sz="2500" b="1" kern="0" cap="small" dirty="0" smtClean="0">
                <a:solidFill>
                  <a:srgbClr val="000000"/>
                </a:solidFill>
                <a:latin typeface="Arial"/>
              </a:rPr>
              <a:t>. Pilot </a:t>
            </a:r>
            <a:r>
              <a:rPr lang="hr-HR" sz="2500" b="1" kern="0" cap="small" dirty="0">
                <a:solidFill>
                  <a:srgbClr val="000000"/>
                </a:solidFill>
                <a:latin typeface="Arial"/>
              </a:rPr>
              <a:t>mjera za zaštitu kosca (</a:t>
            </a:r>
            <a:r>
              <a:rPr lang="hr-HR" sz="2500" b="1" i="1" kern="0" cap="small" dirty="0" err="1">
                <a:solidFill>
                  <a:srgbClr val="000000"/>
                </a:solidFill>
                <a:latin typeface="Arial"/>
              </a:rPr>
              <a:t>Crex</a:t>
            </a:r>
            <a:r>
              <a:rPr lang="hr-HR" sz="2500" b="1" i="1" kern="0" cap="small" dirty="0">
                <a:solidFill>
                  <a:srgbClr val="000000"/>
                </a:solidFill>
                <a:latin typeface="Arial"/>
              </a:rPr>
              <a:t> </a:t>
            </a:r>
            <a:r>
              <a:rPr lang="hr-HR" sz="2500" b="1" i="1" kern="0" cap="small" dirty="0" err="1">
                <a:solidFill>
                  <a:srgbClr val="000000"/>
                </a:solidFill>
                <a:latin typeface="Arial"/>
              </a:rPr>
              <a:t>crex</a:t>
            </a:r>
            <a:r>
              <a:rPr lang="hr-HR" sz="2500" b="1" kern="0" cap="small" dirty="0">
                <a:solidFill>
                  <a:srgbClr val="000000"/>
                </a:solidFill>
                <a:latin typeface="Arial"/>
              </a:rPr>
              <a:t>)</a:t>
            </a:r>
            <a:br>
              <a:rPr lang="hr-HR" sz="2500" b="1" kern="0" cap="small" dirty="0">
                <a:solidFill>
                  <a:srgbClr val="000000"/>
                </a:solidFill>
                <a:latin typeface="Arial"/>
              </a:rPr>
            </a:br>
            <a:endParaRPr lang="hr-HR" sz="2500" dirty="0"/>
          </a:p>
        </p:txBody>
      </p:sp>
      <p:sp>
        <p:nvSpPr>
          <p:cNvPr id="3" name="Rezervirano mjesto sadržaja 2"/>
          <p:cNvSpPr>
            <a:spLocks noGrp="1"/>
          </p:cNvSpPr>
          <p:nvPr>
            <p:ph idx="1"/>
          </p:nvPr>
        </p:nvSpPr>
        <p:spPr/>
        <p:txBody>
          <a:bodyPr>
            <a:normAutofit fontScale="92500" lnSpcReduction="10000"/>
          </a:bodyPr>
          <a:lstStyle/>
          <a:p>
            <a:pPr marL="0" lvl="0" indent="0" eaLnBrk="0" fontAlgn="base" hangingPunct="0">
              <a:spcAft>
                <a:spcPct val="0"/>
              </a:spcAft>
              <a:buClr>
                <a:srgbClr val="004000"/>
              </a:buClr>
              <a:buNone/>
            </a:pPr>
            <a:r>
              <a:rPr lang="hr-HR" altLang="sr-Latn-RS" sz="1400" kern="0" dirty="0">
                <a:solidFill>
                  <a:srgbClr val="000000"/>
                </a:solidFill>
                <a:latin typeface="Arial"/>
                <a:cs typeface="+mn-cs"/>
              </a:rPr>
              <a:t>Operaciju  je moguće provoditi na vlažnim staništima koja nastanjuje kosac (</a:t>
            </a:r>
            <a:r>
              <a:rPr lang="hr-HR" altLang="sr-Latn-RS" sz="1400" i="1" kern="0" dirty="0" err="1">
                <a:solidFill>
                  <a:srgbClr val="000000"/>
                </a:solidFill>
                <a:latin typeface="Arial"/>
                <a:cs typeface="+mn-cs"/>
              </a:rPr>
              <a:t>Crex</a:t>
            </a:r>
            <a:r>
              <a:rPr lang="hr-HR" altLang="sr-Latn-RS" sz="1400" i="1" kern="0" dirty="0">
                <a:solidFill>
                  <a:srgbClr val="000000"/>
                </a:solidFill>
                <a:latin typeface="Arial"/>
                <a:cs typeface="+mn-cs"/>
              </a:rPr>
              <a:t> </a:t>
            </a:r>
            <a:r>
              <a:rPr lang="hr-HR" altLang="sr-Latn-RS" sz="1400" i="1" kern="0" dirty="0" err="1">
                <a:solidFill>
                  <a:srgbClr val="000000"/>
                </a:solidFill>
                <a:latin typeface="Arial"/>
                <a:cs typeface="+mn-cs"/>
              </a:rPr>
              <a:t>crex</a:t>
            </a:r>
            <a:r>
              <a:rPr lang="hr-HR" altLang="sr-Latn-RS" sz="1400" kern="0" dirty="0" smtClean="0">
                <a:solidFill>
                  <a:srgbClr val="000000"/>
                </a:solidFill>
                <a:latin typeface="Arial"/>
                <a:cs typeface="+mn-cs"/>
              </a:rPr>
              <a:t>), a </a:t>
            </a:r>
            <a:r>
              <a:rPr lang="hr-HR" altLang="sr-Latn-RS" sz="1400" kern="0" dirty="0">
                <a:solidFill>
                  <a:srgbClr val="000000"/>
                </a:solidFill>
                <a:latin typeface="Arial"/>
                <a:cs typeface="+mn-cs"/>
              </a:rPr>
              <a:t>nalaze se na području ekološke mreže Natura 2000</a:t>
            </a:r>
            <a:r>
              <a:rPr lang="hr-HR" altLang="sr-Latn-RS" sz="1400" kern="0" dirty="0" smtClean="0">
                <a:solidFill>
                  <a:srgbClr val="000000"/>
                </a:solidFill>
                <a:latin typeface="Arial"/>
                <a:cs typeface="+mn-cs"/>
              </a:rPr>
              <a:t>.</a:t>
            </a:r>
          </a:p>
          <a:p>
            <a:pPr marL="0" lvl="0" indent="0" eaLnBrk="0" fontAlgn="base" hangingPunct="0">
              <a:spcAft>
                <a:spcPct val="0"/>
              </a:spcAft>
              <a:buClr>
                <a:srgbClr val="004000"/>
              </a:buClr>
              <a:buNone/>
            </a:pPr>
            <a:endParaRPr lang="hr-HR" altLang="sr-Latn-RS" sz="1400" kern="0" dirty="0" smtClean="0">
              <a:solidFill>
                <a:srgbClr val="000000"/>
              </a:solidFill>
              <a:latin typeface="Arial"/>
              <a:cs typeface="+mn-cs"/>
            </a:endParaRPr>
          </a:p>
          <a:p>
            <a:pPr marL="0" lvl="0" indent="0" eaLnBrk="0" fontAlgn="base" hangingPunct="0">
              <a:spcAft>
                <a:spcPct val="0"/>
              </a:spcAft>
              <a:buClr>
                <a:srgbClr val="004000"/>
              </a:buClr>
              <a:buNone/>
            </a:pPr>
            <a:r>
              <a:rPr lang="hr-HR" altLang="sr-Latn-RS" sz="1400" b="1" kern="0" dirty="0">
                <a:solidFill>
                  <a:srgbClr val="000000"/>
                </a:solidFill>
                <a:latin typeface="Arial"/>
                <a:cs typeface="+mn-cs"/>
              </a:rPr>
              <a:t>Obveze iz operacije</a:t>
            </a:r>
            <a:r>
              <a:rPr lang="hr-HR" altLang="sr-Latn-RS" sz="1400" b="1" kern="0" dirty="0" smtClean="0">
                <a:solidFill>
                  <a:srgbClr val="000000"/>
                </a:solidFill>
                <a:latin typeface="Arial"/>
                <a:cs typeface="+mn-cs"/>
              </a:rPr>
              <a:t>:</a:t>
            </a:r>
            <a:endParaRPr lang="hr-HR" altLang="sr-Latn-RS" sz="1400" b="1"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pPr>
            <a:r>
              <a:rPr lang="hr-HR" sz="1400" dirty="0">
                <a:solidFill>
                  <a:srgbClr val="000000"/>
                </a:solidFill>
                <a:latin typeface="Times New Roman"/>
                <a:ea typeface="Times New Roman"/>
              </a:rPr>
              <a:t>zabranjena je upotreba mineralnog gnojiva/stajskog gnoja</a:t>
            </a:r>
            <a:r>
              <a:rPr lang="hr-HR" sz="1400" dirty="0" smtClean="0">
                <a:solidFill>
                  <a:srgbClr val="000000"/>
                </a:solidFill>
                <a:latin typeface="Times New Roman"/>
                <a:ea typeface="Times New Roman"/>
              </a:rPr>
              <a:t>.</a:t>
            </a:r>
            <a:endParaRPr lang="hr-HR" sz="14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pPr>
            <a:r>
              <a:rPr lang="hr-HR" sz="1400" dirty="0">
                <a:solidFill>
                  <a:srgbClr val="000000"/>
                </a:solidFill>
                <a:latin typeface="Times New Roman"/>
                <a:ea typeface="Times New Roman"/>
              </a:rPr>
              <a:t>zabranjena je upotreba sredstava za zaštitu bilja</a:t>
            </a:r>
            <a:r>
              <a:rPr lang="hr-HR" sz="1400" dirty="0" smtClean="0">
                <a:solidFill>
                  <a:srgbClr val="000000"/>
                </a:solidFill>
                <a:latin typeface="Times New Roman"/>
                <a:ea typeface="Times New Roman"/>
              </a:rPr>
              <a:t>.</a:t>
            </a:r>
            <a:endParaRPr lang="hr-HR" altLang="sr-Latn-RS" sz="14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pPr>
            <a:r>
              <a:rPr lang="hr-HR" sz="1400" dirty="0" smtClean="0">
                <a:solidFill>
                  <a:srgbClr val="000000"/>
                </a:solidFill>
                <a:latin typeface="Times New Roman"/>
                <a:ea typeface="Times New Roman"/>
              </a:rPr>
              <a:t>košnja </a:t>
            </a:r>
            <a:r>
              <a:rPr lang="hr-HR" sz="1400" dirty="0">
                <a:solidFill>
                  <a:srgbClr val="000000"/>
                </a:solidFill>
                <a:latin typeface="Times New Roman"/>
                <a:ea typeface="Times New Roman"/>
              </a:rPr>
              <a:t>je dozvoljena isključivo ručno ili </a:t>
            </a:r>
            <a:r>
              <a:rPr lang="hr-HR" sz="1400" dirty="0" err="1">
                <a:solidFill>
                  <a:srgbClr val="000000"/>
                </a:solidFill>
                <a:latin typeface="Times New Roman"/>
                <a:ea typeface="Times New Roman"/>
              </a:rPr>
              <a:t>strižnim</a:t>
            </a:r>
            <a:r>
              <a:rPr lang="hr-HR" sz="1400" dirty="0">
                <a:solidFill>
                  <a:srgbClr val="000000"/>
                </a:solidFill>
                <a:latin typeface="Times New Roman"/>
                <a:ea typeface="Times New Roman"/>
              </a:rPr>
              <a:t> kosilicama na minimalnoj visini od 10 cm iznad tla</a:t>
            </a:r>
            <a:r>
              <a:rPr lang="hr-HR" altLang="sr-Latn-RS" sz="1400" b="1" kern="0" dirty="0" smtClean="0">
                <a:solidFill>
                  <a:srgbClr val="000000"/>
                </a:solidFill>
                <a:latin typeface="Arial"/>
                <a:cs typeface="+mn-cs"/>
              </a:rPr>
              <a:t> </a:t>
            </a:r>
          </a:p>
          <a:p>
            <a:pPr algn="just">
              <a:lnSpc>
                <a:spcPct val="115000"/>
              </a:lnSpc>
              <a:spcBef>
                <a:spcPts val="0"/>
              </a:spcBef>
              <a:spcAft>
                <a:spcPts val="1000"/>
              </a:spcAft>
            </a:pPr>
            <a:r>
              <a:rPr lang="hr-HR" sz="1400" dirty="0">
                <a:solidFill>
                  <a:srgbClr val="000000"/>
                </a:solidFill>
                <a:latin typeface="Times New Roman"/>
                <a:ea typeface="Times New Roman"/>
                <a:cs typeface="Times New Roman"/>
              </a:rPr>
              <a:t>prvu košnju provoditi nakon 15. kolovoza, minimalno jednom, a maksimalno dva puta na godinu. Zadnji dan do kada se može vršiti košnja je 15. rujna</a:t>
            </a:r>
            <a:r>
              <a:rPr lang="hr-HR" sz="1400" dirty="0" smtClean="0">
                <a:solidFill>
                  <a:srgbClr val="000000"/>
                </a:solidFill>
                <a:latin typeface="Times New Roman"/>
                <a:ea typeface="Times New Roman"/>
                <a:cs typeface="Times New Roman"/>
              </a:rPr>
              <a:t>.</a:t>
            </a:r>
          </a:p>
          <a:p>
            <a:pPr algn="just">
              <a:spcBef>
                <a:spcPts val="0"/>
              </a:spcBef>
              <a:spcAft>
                <a:spcPts val="1000"/>
              </a:spcAft>
            </a:pPr>
            <a:r>
              <a:rPr lang="hr-HR" sz="1400" dirty="0">
                <a:solidFill>
                  <a:srgbClr val="000000"/>
                </a:solidFill>
                <a:latin typeface="Times New Roman"/>
                <a:ea typeface="Times New Roman"/>
                <a:cs typeface="Times New Roman"/>
              </a:rPr>
              <a:t>na parcelama većim od 1 ha ostaviti uz rub nepokošenu traku (5% površine), a košnju obavljati od sredine parcele kružno prema van ili s jedne strane parcele prema drugoj</a:t>
            </a:r>
            <a:r>
              <a:rPr lang="hr-HR" sz="1400" dirty="0" smtClean="0">
                <a:solidFill>
                  <a:srgbClr val="000000"/>
                </a:solidFill>
                <a:latin typeface="Times New Roman"/>
                <a:ea typeface="Times New Roman"/>
                <a:cs typeface="Times New Roman"/>
              </a:rPr>
              <a:t>.</a:t>
            </a:r>
          </a:p>
          <a:p>
            <a:pPr algn="just">
              <a:spcBef>
                <a:spcPts val="0"/>
              </a:spcBef>
              <a:spcAft>
                <a:spcPts val="1000"/>
              </a:spcAft>
            </a:pPr>
            <a:r>
              <a:rPr lang="hr-HR" sz="1400" dirty="0" smtClean="0">
                <a:solidFill>
                  <a:srgbClr val="000000"/>
                </a:solidFill>
                <a:latin typeface="Times New Roman"/>
                <a:ea typeface="Times New Roman"/>
              </a:rPr>
              <a:t>ispaša </a:t>
            </a:r>
            <a:r>
              <a:rPr lang="hr-HR" sz="1400" dirty="0">
                <a:solidFill>
                  <a:srgbClr val="000000"/>
                </a:solidFill>
                <a:latin typeface="Times New Roman"/>
                <a:ea typeface="Times New Roman"/>
              </a:rPr>
              <a:t>može biti samo u jesen (najranije od košnje do kraja tekuće godine); dozvoljeno je maksimalno 1,0 uvjetnih grla/ha ovaca, koza, goveda i </a:t>
            </a:r>
            <a:r>
              <a:rPr lang="hr-HR" sz="1400" dirty="0" smtClean="0">
                <a:solidFill>
                  <a:srgbClr val="000000"/>
                </a:solidFill>
                <a:latin typeface="Times New Roman"/>
                <a:ea typeface="Times New Roman"/>
              </a:rPr>
              <a:t>kopitara</a:t>
            </a:r>
          </a:p>
          <a:p>
            <a:pPr algn="just">
              <a:spcBef>
                <a:spcPts val="0"/>
              </a:spcBef>
              <a:spcAft>
                <a:spcPts val="1000"/>
              </a:spcAft>
            </a:pPr>
            <a:r>
              <a:rPr lang="hr-HR" sz="1400" dirty="0">
                <a:solidFill>
                  <a:srgbClr val="000000"/>
                </a:solidFill>
                <a:latin typeface="Times New Roman"/>
                <a:ea typeface="Times New Roman"/>
              </a:rPr>
              <a:t>ručno odstranjivati pojedinačne biljke koje nisu prikladne za ispašu (</a:t>
            </a:r>
            <a:r>
              <a:rPr lang="hr-HR" sz="1400" dirty="0" err="1">
                <a:solidFill>
                  <a:srgbClr val="000000"/>
                </a:solidFill>
                <a:latin typeface="Times New Roman"/>
                <a:ea typeface="Times New Roman"/>
              </a:rPr>
              <a:t>Amorpha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fruticosa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čivitnjača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Asclepias</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syriaca</a:t>
            </a:r>
            <a:r>
              <a:rPr lang="hr-HR" sz="1400" dirty="0">
                <a:solidFill>
                  <a:srgbClr val="000000"/>
                </a:solidFill>
                <a:latin typeface="Times New Roman"/>
                <a:ea typeface="Times New Roman"/>
              </a:rPr>
              <a:t> L. (cigansko perje, prava </a:t>
            </a:r>
            <a:r>
              <a:rPr lang="hr-HR" sz="1400" dirty="0" err="1">
                <a:solidFill>
                  <a:srgbClr val="000000"/>
                </a:solidFill>
                <a:latin typeface="Times New Roman"/>
                <a:ea typeface="Times New Roman"/>
              </a:rPr>
              <a:t>svilenica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spinosum</a:t>
            </a:r>
            <a:r>
              <a:rPr lang="hr-HR" sz="1400" dirty="0">
                <a:solidFill>
                  <a:srgbClr val="000000"/>
                </a:solidFill>
                <a:latin typeface="Times New Roman"/>
                <a:ea typeface="Times New Roman"/>
              </a:rPr>
              <a:t> L. (trnovita </a:t>
            </a:r>
            <a:r>
              <a:rPr lang="hr-HR" sz="1400" dirty="0" err="1">
                <a:solidFill>
                  <a:srgbClr val="000000"/>
                </a:solidFill>
                <a:latin typeface="Times New Roman"/>
                <a:ea typeface="Times New Roman"/>
              </a:rPr>
              <a:t>dikica</a:t>
            </a:r>
            <a:r>
              <a:rPr lang="hr-HR" sz="1400" dirty="0">
                <a:solidFill>
                  <a:srgbClr val="000000"/>
                </a:solidFill>
                <a:latin typeface="Times New Roman"/>
                <a:ea typeface="Times New Roman"/>
              </a:rPr>
              <a:t>, čičak),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strumarium</a:t>
            </a:r>
            <a:r>
              <a:rPr lang="hr-HR" sz="1400" dirty="0">
                <a:solidFill>
                  <a:srgbClr val="000000"/>
                </a:solidFill>
                <a:latin typeface="Times New Roman"/>
                <a:ea typeface="Times New Roman"/>
              </a:rPr>
              <a:t> L. </a:t>
            </a:r>
            <a:r>
              <a:rPr lang="hr-HR" sz="1400" dirty="0" err="1">
                <a:solidFill>
                  <a:srgbClr val="000000"/>
                </a:solidFill>
                <a:latin typeface="Times New Roman"/>
                <a:ea typeface="Times New Roman"/>
              </a:rPr>
              <a:t>ssp</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italicum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Moretti</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D.L</a:t>
            </a:r>
            <a:r>
              <a:rPr lang="hr-HR" sz="1400" dirty="0">
                <a:solidFill>
                  <a:srgbClr val="000000"/>
                </a:solidFill>
                <a:latin typeface="Times New Roman"/>
                <a:ea typeface="Times New Roman"/>
              </a:rPr>
              <a:t>. (obalna </a:t>
            </a:r>
            <a:r>
              <a:rPr lang="hr-HR" sz="1400" dirty="0" err="1">
                <a:solidFill>
                  <a:srgbClr val="000000"/>
                </a:solidFill>
                <a:latin typeface="Times New Roman"/>
                <a:ea typeface="Times New Roman"/>
              </a:rPr>
              <a:t>dikica</a:t>
            </a:r>
            <a:r>
              <a:rPr lang="hr-HR" sz="1400" dirty="0" smtClean="0">
                <a:solidFill>
                  <a:srgbClr val="000000"/>
                </a:solidFill>
                <a:latin typeface="Times New Roman"/>
                <a:ea typeface="Times New Roman"/>
              </a:rPr>
              <a:t>))</a:t>
            </a:r>
          </a:p>
          <a:p>
            <a:pPr algn="just">
              <a:spcBef>
                <a:spcPts val="0"/>
              </a:spcBef>
              <a:spcAft>
                <a:spcPts val="1000"/>
              </a:spcAft>
            </a:pPr>
            <a:r>
              <a:rPr lang="hr-HR" sz="1400" dirty="0" err="1">
                <a:solidFill>
                  <a:srgbClr val="000000"/>
                </a:solidFill>
                <a:latin typeface="Times New Roman"/>
                <a:ea typeface="Times New Roman"/>
              </a:rPr>
              <a:t>hidromelioracijski</a:t>
            </a:r>
            <a:r>
              <a:rPr lang="hr-HR" sz="1400" dirty="0">
                <a:solidFill>
                  <a:srgbClr val="000000"/>
                </a:solidFill>
                <a:latin typeface="Times New Roman"/>
                <a:ea typeface="Times New Roman"/>
              </a:rPr>
              <a:t> zahvati nisu dozvoljeni</a:t>
            </a:r>
            <a:endParaRPr lang="hr-HR" sz="1400" dirty="0" smtClean="0">
              <a:solidFill>
                <a:srgbClr val="000000"/>
              </a:solidFill>
              <a:latin typeface="Times New Roman"/>
              <a:ea typeface="Times New Roman"/>
            </a:endParaRPr>
          </a:p>
          <a:p>
            <a:pPr lvl="0" eaLnBrk="0" fontAlgn="base" hangingPunct="0">
              <a:spcBef>
                <a:spcPts val="0"/>
              </a:spcBef>
              <a:spcAft>
                <a:spcPct val="0"/>
              </a:spcAft>
              <a:buClr>
                <a:srgbClr val="004000"/>
              </a:buClr>
              <a:buFont typeface="Wingdings" pitchFamily="2" charset="2"/>
              <a:buChar char="§"/>
            </a:pPr>
            <a:r>
              <a:rPr lang="hr-HR" altLang="sr-Latn-RS" sz="1400" kern="0" dirty="0" smtClean="0">
                <a:solidFill>
                  <a:srgbClr val="000000"/>
                </a:solidFill>
              </a:rPr>
              <a:t>Visina </a:t>
            </a:r>
            <a:r>
              <a:rPr lang="hr-HR" altLang="sr-Latn-RS" sz="1400" kern="0" dirty="0">
                <a:solidFill>
                  <a:srgbClr val="000000"/>
                </a:solidFill>
              </a:rPr>
              <a:t>potpore iznosi 244 EUR/ha.</a:t>
            </a:r>
          </a:p>
          <a:p>
            <a:endParaRPr lang="hr-H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5157192"/>
            <a:ext cx="252028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3488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1152128"/>
          </a:xfrm>
        </p:spPr>
        <p:txBody>
          <a:bodyPr>
            <a:normAutofit/>
          </a:bodyPr>
          <a:lstStyle/>
          <a:p>
            <a:r>
              <a:rPr lang="hr-HR" sz="2500" b="1" kern="0" cap="small" dirty="0">
                <a:solidFill>
                  <a:srgbClr val="000000"/>
                </a:solidFill>
                <a:latin typeface="Arial"/>
              </a:rPr>
              <a:t>10.1.5.Pilot mjera za zaštitu leptira</a:t>
            </a:r>
            <a:r>
              <a:rPr lang="hr-HR" sz="2800" b="1" kern="0" cap="small" dirty="0">
                <a:solidFill>
                  <a:srgbClr val="000000"/>
                </a:solidFill>
                <a:latin typeface="Arial"/>
              </a:rPr>
              <a:t/>
            </a:r>
            <a:br>
              <a:rPr lang="hr-HR" sz="2800" b="1" kern="0" cap="small" dirty="0">
                <a:solidFill>
                  <a:srgbClr val="000000"/>
                </a:solidFill>
                <a:latin typeface="Arial"/>
              </a:rPr>
            </a:br>
            <a:endParaRPr lang="hr-HR" dirty="0"/>
          </a:p>
        </p:txBody>
      </p:sp>
      <p:sp>
        <p:nvSpPr>
          <p:cNvPr id="3" name="Rezervirano mjesto sadržaja 2"/>
          <p:cNvSpPr>
            <a:spLocks noGrp="1"/>
          </p:cNvSpPr>
          <p:nvPr>
            <p:ph idx="1"/>
          </p:nvPr>
        </p:nvSpPr>
        <p:spPr>
          <a:xfrm>
            <a:off x="457200" y="1196752"/>
            <a:ext cx="8229600" cy="4929411"/>
          </a:xfrm>
        </p:spPr>
        <p:txBody>
          <a:bodyPr/>
          <a:lstStyle/>
          <a:p>
            <a:pPr marL="0" indent="0" algn="just">
              <a:lnSpc>
                <a:spcPct val="115000"/>
              </a:lnSpc>
              <a:spcAft>
                <a:spcPts val="1000"/>
              </a:spcAft>
              <a:buNone/>
            </a:pPr>
            <a:r>
              <a:rPr lang="hr-HR" sz="1400" b="1" dirty="0">
                <a:solidFill>
                  <a:srgbClr val="000000"/>
                </a:solidFill>
                <a:latin typeface="Times New Roman"/>
                <a:ea typeface="Times New Roman"/>
                <a:cs typeface="Times New Roman"/>
              </a:rPr>
              <a:t>Obveze iz operacije</a:t>
            </a:r>
            <a:r>
              <a:rPr lang="hr-HR" sz="1400" b="1" dirty="0" smtClean="0">
                <a:solidFill>
                  <a:srgbClr val="000000"/>
                </a:solidFill>
                <a:latin typeface="Times New Roman"/>
                <a:ea typeface="Times New Roman"/>
                <a:cs typeface="Times New Roman"/>
              </a:rPr>
              <a:t>:</a:t>
            </a:r>
          </a:p>
          <a:p>
            <a:pPr algn="just">
              <a:lnSpc>
                <a:spcPct val="115000"/>
              </a:lnSpc>
              <a:spcBef>
                <a:spcPts val="0"/>
              </a:spcBef>
            </a:pPr>
            <a:r>
              <a:rPr lang="hr-HR" sz="1400" dirty="0" smtClean="0">
                <a:solidFill>
                  <a:srgbClr val="000000"/>
                </a:solidFill>
                <a:latin typeface="Times New Roman"/>
                <a:ea typeface="Times New Roman"/>
                <a:cs typeface="Times New Roman"/>
              </a:rPr>
              <a:t>zabranjena </a:t>
            </a:r>
            <a:r>
              <a:rPr lang="hr-HR" sz="1400" dirty="0">
                <a:solidFill>
                  <a:srgbClr val="000000"/>
                </a:solidFill>
                <a:latin typeface="Times New Roman"/>
                <a:ea typeface="Times New Roman"/>
                <a:cs typeface="Times New Roman"/>
              </a:rPr>
              <a:t>je upotreba mineralnog gnojiva ili stajskog gnoja.</a:t>
            </a:r>
            <a:endParaRPr lang="hr-HR" sz="1200" dirty="0">
              <a:latin typeface="Calibri"/>
              <a:ea typeface="Calibri"/>
              <a:cs typeface="Times New Roman"/>
            </a:endParaRPr>
          </a:p>
          <a:p>
            <a:pPr algn="just">
              <a:lnSpc>
                <a:spcPct val="115000"/>
              </a:lnSpc>
              <a:spcBef>
                <a:spcPts val="0"/>
              </a:spcBef>
            </a:pPr>
            <a:r>
              <a:rPr lang="hr-HR" sz="1400" dirty="0">
                <a:solidFill>
                  <a:srgbClr val="000000"/>
                </a:solidFill>
                <a:latin typeface="Times New Roman"/>
                <a:ea typeface="Times New Roman"/>
                <a:cs typeface="Times New Roman"/>
              </a:rPr>
              <a:t>zabranjena je upotreba sredstava za zaštitu bilja.</a:t>
            </a:r>
            <a:endParaRPr lang="hr-HR" sz="1200" dirty="0">
              <a:latin typeface="Calibri"/>
              <a:ea typeface="Calibri"/>
              <a:cs typeface="Times New Roman"/>
            </a:endParaRPr>
          </a:p>
          <a:p>
            <a:pPr algn="just">
              <a:lnSpc>
                <a:spcPct val="115000"/>
              </a:lnSpc>
              <a:spcBef>
                <a:spcPts val="0"/>
              </a:spcBef>
            </a:pPr>
            <a:r>
              <a:rPr lang="hr-HR" sz="1400" dirty="0">
                <a:solidFill>
                  <a:srgbClr val="000000"/>
                </a:solidFill>
                <a:latin typeface="Times New Roman"/>
                <a:ea typeface="Times New Roman"/>
                <a:cs typeface="Times New Roman"/>
              </a:rPr>
              <a:t>košnja je dozvoljena isključivo ručno ili </a:t>
            </a:r>
            <a:r>
              <a:rPr lang="hr-HR" sz="1400" dirty="0" err="1">
                <a:solidFill>
                  <a:srgbClr val="000000"/>
                </a:solidFill>
                <a:latin typeface="Times New Roman"/>
                <a:ea typeface="Times New Roman"/>
                <a:cs typeface="Times New Roman"/>
              </a:rPr>
              <a:t>strižnim</a:t>
            </a:r>
            <a:r>
              <a:rPr lang="hr-HR" sz="1400" dirty="0">
                <a:solidFill>
                  <a:srgbClr val="000000"/>
                </a:solidFill>
                <a:latin typeface="Times New Roman"/>
                <a:ea typeface="Times New Roman"/>
                <a:cs typeface="Times New Roman"/>
              </a:rPr>
              <a:t> kosilicama.</a:t>
            </a:r>
            <a:endParaRPr lang="hr-HR" sz="1200" dirty="0">
              <a:latin typeface="Calibri"/>
              <a:ea typeface="Calibri"/>
              <a:cs typeface="Times New Roman"/>
            </a:endParaRPr>
          </a:p>
          <a:p>
            <a:pPr algn="just">
              <a:lnSpc>
                <a:spcPct val="115000"/>
              </a:lnSpc>
              <a:spcBef>
                <a:spcPts val="0"/>
              </a:spcBef>
            </a:pPr>
            <a:r>
              <a:rPr lang="hr-HR" sz="1400" dirty="0">
                <a:solidFill>
                  <a:srgbClr val="000000"/>
                </a:solidFill>
                <a:latin typeface="Times New Roman"/>
                <a:ea typeface="Times New Roman"/>
                <a:cs typeface="Times New Roman"/>
              </a:rPr>
              <a:t>termin i način košnje određen je za svakog leptira. Košnja se mora obaviti do 1. listopada.</a:t>
            </a:r>
            <a:endParaRPr lang="hr-HR" sz="1200" dirty="0">
              <a:latin typeface="Calibri"/>
              <a:ea typeface="Calibri"/>
              <a:cs typeface="Times New Roman"/>
            </a:endParaRPr>
          </a:p>
          <a:p>
            <a:pPr algn="just">
              <a:lnSpc>
                <a:spcPct val="115000"/>
              </a:lnSpc>
              <a:spcBef>
                <a:spcPts val="0"/>
              </a:spcBef>
            </a:pPr>
            <a:r>
              <a:rPr lang="hr-HR" sz="1400" dirty="0">
                <a:solidFill>
                  <a:srgbClr val="000000"/>
                </a:solidFill>
                <a:latin typeface="Times New Roman"/>
                <a:ea typeface="Times New Roman"/>
                <a:cs typeface="Times New Roman"/>
              </a:rPr>
              <a:t>ispaša može biti samo u jesen (najranije od košnje 15. rujna do kraja tekuće godine); dozvoljeno je maksimalno 1,0 uvjetnih grla/ha ovaca, koza, goveda i kopitara. </a:t>
            </a:r>
            <a:endParaRPr lang="hr-HR" sz="1200" dirty="0">
              <a:latin typeface="Calibri"/>
              <a:ea typeface="Calibri"/>
              <a:cs typeface="Times New Roman"/>
            </a:endParaRPr>
          </a:p>
          <a:p>
            <a:pPr algn="just">
              <a:lnSpc>
                <a:spcPct val="115000"/>
              </a:lnSpc>
              <a:spcBef>
                <a:spcPts val="0"/>
              </a:spcBef>
            </a:pPr>
            <a:r>
              <a:rPr lang="hr-HR" sz="1400" dirty="0">
                <a:solidFill>
                  <a:srgbClr val="000000"/>
                </a:solidFill>
                <a:latin typeface="Times New Roman"/>
                <a:ea typeface="Times New Roman"/>
                <a:cs typeface="Times New Roman"/>
              </a:rPr>
              <a:t>ručno treba odstranjivati pojedinačne biljke koje nisu prikladne za ispašu </a:t>
            </a:r>
            <a:r>
              <a:rPr lang="hr-HR" sz="1400" dirty="0">
                <a:solidFill>
                  <a:srgbClr val="000000"/>
                </a:solidFill>
                <a:latin typeface="Times New Roman"/>
                <a:ea typeface="Times New Roman"/>
              </a:rPr>
              <a:t>(</a:t>
            </a:r>
            <a:r>
              <a:rPr lang="hr-HR" sz="1400" dirty="0" err="1">
                <a:solidFill>
                  <a:srgbClr val="000000"/>
                </a:solidFill>
                <a:latin typeface="Times New Roman"/>
                <a:ea typeface="Times New Roman"/>
              </a:rPr>
              <a:t>Amorpha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fruticosa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čivitnjača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Asclepias</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syriaca</a:t>
            </a:r>
            <a:r>
              <a:rPr lang="hr-HR" sz="1400" dirty="0">
                <a:solidFill>
                  <a:srgbClr val="000000"/>
                </a:solidFill>
                <a:latin typeface="Times New Roman"/>
                <a:ea typeface="Times New Roman"/>
              </a:rPr>
              <a:t> L. (cigansko perje, prava </a:t>
            </a:r>
            <a:r>
              <a:rPr lang="hr-HR" sz="1400" dirty="0" err="1">
                <a:solidFill>
                  <a:srgbClr val="000000"/>
                </a:solidFill>
                <a:latin typeface="Times New Roman"/>
                <a:ea typeface="Times New Roman"/>
              </a:rPr>
              <a:t>svilenica</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spinosum</a:t>
            </a:r>
            <a:r>
              <a:rPr lang="hr-HR" sz="1400" dirty="0">
                <a:solidFill>
                  <a:srgbClr val="000000"/>
                </a:solidFill>
                <a:latin typeface="Times New Roman"/>
                <a:ea typeface="Times New Roman"/>
              </a:rPr>
              <a:t> L. (trnovita </a:t>
            </a:r>
            <a:r>
              <a:rPr lang="hr-HR" sz="1400" dirty="0" err="1">
                <a:solidFill>
                  <a:srgbClr val="000000"/>
                </a:solidFill>
                <a:latin typeface="Times New Roman"/>
                <a:ea typeface="Times New Roman"/>
              </a:rPr>
              <a:t>dikica</a:t>
            </a:r>
            <a:r>
              <a:rPr lang="hr-HR" sz="1400" dirty="0">
                <a:solidFill>
                  <a:srgbClr val="000000"/>
                </a:solidFill>
                <a:latin typeface="Times New Roman"/>
                <a:ea typeface="Times New Roman"/>
              </a:rPr>
              <a:t>, čičak), </a:t>
            </a:r>
            <a:r>
              <a:rPr lang="hr-HR" sz="1400" dirty="0" err="1">
                <a:solidFill>
                  <a:srgbClr val="000000"/>
                </a:solidFill>
                <a:latin typeface="Times New Roman"/>
                <a:ea typeface="Times New Roman"/>
              </a:rPr>
              <a:t>Xanthium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strumarium</a:t>
            </a:r>
            <a:r>
              <a:rPr lang="hr-HR" sz="1400" dirty="0">
                <a:solidFill>
                  <a:srgbClr val="000000"/>
                </a:solidFill>
                <a:latin typeface="Times New Roman"/>
                <a:ea typeface="Times New Roman"/>
              </a:rPr>
              <a:t> L. </a:t>
            </a:r>
            <a:r>
              <a:rPr lang="hr-HR" sz="1400" dirty="0" err="1">
                <a:solidFill>
                  <a:srgbClr val="000000"/>
                </a:solidFill>
                <a:latin typeface="Times New Roman"/>
                <a:ea typeface="Times New Roman"/>
              </a:rPr>
              <a:t>ssp</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italicum</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Moretti</a:t>
            </a:r>
            <a:r>
              <a:rPr lang="hr-HR" sz="1400" dirty="0">
                <a:solidFill>
                  <a:srgbClr val="000000"/>
                </a:solidFill>
                <a:latin typeface="Times New Roman"/>
                <a:ea typeface="Times New Roman"/>
              </a:rPr>
              <a:t>) </a:t>
            </a:r>
            <a:r>
              <a:rPr lang="hr-HR" sz="1400" dirty="0" err="1">
                <a:solidFill>
                  <a:srgbClr val="000000"/>
                </a:solidFill>
                <a:latin typeface="Times New Roman"/>
                <a:ea typeface="Times New Roman"/>
              </a:rPr>
              <a:t>D.L</a:t>
            </a:r>
            <a:r>
              <a:rPr lang="hr-HR" sz="1400" dirty="0">
                <a:solidFill>
                  <a:srgbClr val="000000"/>
                </a:solidFill>
                <a:latin typeface="Times New Roman"/>
                <a:ea typeface="Times New Roman"/>
              </a:rPr>
              <a:t>. (obalna </a:t>
            </a:r>
            <a:r>
              <a:rPr lang="hr-HR" sz="1400" dirty="0" err="1">
                <a:solidFill>
                  <a:srgbClr val="000000"/>
                </a:solidFill>
                <a:latin typeface="Times New Roman"/>
                <a:ea typeface="Times New Roman"/>
              </a:rPr>
              <a:t>dikica</a:t>
            </a:r>
            <a:r>
              <a:rPr lang="hr-HR" sz="1400" dirty="0" smtClean="0">
                <a:solidFill>
                  <a:srgbClr val="000000"/>
                </a:solidFill>
                <a:latin typeface="Times New Roman"/>
                <a:ea typeface="Times New Roman"/>
              </a:rPr>
              <a:t>))</a:t>
            </a:r>
            <a:r>
              <a:rPr lang="hr-HR" sz="1400" dirty="0" smtClean="0">
                <a:solidFill>
                  <a:srgbClr val="000000"/>
                </a:solidFill>
                <a:latin typeface="Times New Roman"/>
                <a:ea typeface="Times New Roman"/>
                <a:cs typeface="Times New Roman"/>
              </a:rPr>
              <a:t> </a:t>
            </a:r>
            <a:endParaRPr lang="hr-HR" sz="1200" dirty="0">
              <a:latin typeface="Calibri"/>
              <a:ea typeface="Calibri"/>
              <a:cs typeface="Times New Roman"/>
            </a:endParaRPr>
          </a:p>
          <a:p>
            <a:pPr algn="just">
              <a:lnSpc>
                <a:spcPct val="115000"/>
              </a:lnSpc>
              <a:spcBef>
                <a:spcPts val="0"/>
              </a:spcBef>
            </a:pPr>
            <a:r>
              <a:rPr lang="hr-HR" sz="1400" dirty="0" err="1">
                <a:solidFill>
                  <a:srgbClr val="000000"/>
                </a:solidFill>
                <a:latin typeface="Times New Roman"/>
                <a:ea typeface="Times New Roman"/>
                <a:cs typeface="Times New Roman"/>
              </a:rPr>
              <a:t>hidromelioracijski</a:t>
            </a:r>
            <a:r>
              <a:rPr lang="hr-HR" sz="1400" dirty="0">
                <a:solidFill>
                  <a:srgbClr val="000000"/>
                </a:solidFill>
                <a:latin typeface="Times New Roman"/>
                <a:ea typeface="Times New Roman"/>
                <a:cs typeface="Times New Roman"/>
              </a:rPr>
              <a:t> zahvati nisu dozvoljeni</a:t>
            </a:r>
            <a:r>
              <a:rPr lang="hr-HR" sz="1400" dirty="0" smtClean="0">
                <a:solidFill>
                  <a:srgbClr val="000000"/>
                </a:solidFill>
                <a:latin typeface="Times New Roman"/>
                <a:ea typeface="Times New Roman"/>
                <a:cs typeface="Times New Roman"/>
              </a:rPr>
              <a:t>.</a:t>
            </a:r>
            <a:endParaRPr lang="hr-HR" altLang="sr-Latn-RS" sz="1600" kern="0" dirty="0" smtClean="0">
              <a:solidFill>
                <a:srgbClr val="000000"/>
              </a:solidFill>
              <a:latin typeface="Arial"/>
              <a:cs typeface="+mn-cs"/>
            </a:endParaRPr>
          </a:p>
          <a:p>
            <a:pPr lvl="0" eaLnBrk="0" fontAlgn="base" hangingPunct="0">
              <a:spcBef>
                <a:spcPts val="0"/>
              </a:spcBef>
              <a:buClr>
                <a:srgbClr val="004000"/>
              </a:buClr>
              <a:buFont typeface="Wingdings" pitchFamily="2" charset="2"/>
              <a:buChar char="§"/>
            </a:pPr>
            <a:r>
              <a:rPr lang="hr-HR" altLang="sr-Latn-RS" sz="1400" kern="0" dirty="0" smtClean="0">
                <a:solidFill>
                  <a:srgbClr val="000000"/>
                </a:solidFill>
              </a:rPr>
              <a:t>Visina </a:t>
            </a:r>
            <a:r>
              <a:rPr lang="hr-HR" altLang="sr-Latn-RS" sz="1400" kern="0" dirty="0">
                <a:solidFill>
                  <a:srgbClr val="000000"/>
                </a:solidFill>
              </a:rPr>
              <a:t>potpore iznosi za močvarnog </a:t>
            </a:r>
            <a:r>
              <a:rPr lang="hr-HR" altLang="sr-Latn-RS" sz="1400" kern="0" dirty="0" err="1">
                <a:solidFill>
                  <a:srgbClr val="000000"/>
                </a:solidFill>
              </a:rPr>
              <a:t>okaša</a:t>
            </a:r>
            <a:r>
              <a:rPr lang="hr-HR" altLang="sr-Latn-RS" sz="1400" kern="0" dirty="0">
                <a:solidFill>
                  <a:srgbClr val="000000"/>
                </a:solidFill>
              </a:rPr>
              <a:t> - 326 EUR / ha, dok za močvarnog plavaca, zagasitog livadnog plavaca i velikog livadnog plavaca iznosi - 274 EUR / ha.</a:t>
            </a:r>
          </a:p>
          <a:p>
            <a:pPr marL="0" indent="0">
              <a:buNone/>
            </a:pPr>
            <a:endParaRPr lang="hr-HR" dirty="0"/>
          </a:p>
        </p:txBody>
      </p:sp>
      <p:pic>
        <p:nvPicPr>
          <p:cNvPr id="4098"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51520" y="4727015"/>
            <a:ext cx="1832794" cy="143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755575"/>
            <a:ext cx="1728192" cy="15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4750931"/>
            <a:ext cx="2160240" cy="15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4750931"/>
            <a:ext cx="1763688" cy="151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8097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620688"/>
            <a:ext cx="8229600" cy="1008112"/>
          </a:xfrm>
        </p:spPr>
        <p:txBody>
          <a:bodyPr>
            <a:normAutofit/>
          </a:bodyPr>
          <a:lstStyle/>
          <a:p>
            <a:pPr algn="l"/>
            <a:r>
              <a:rPr lang="pl-PL" sz="2000" dirty="0">
                <a:solidFill>
                  <a:schemeClr val="tx1"/>
                </a:solidFill>
              </a:rPr>
              <a:t>10.1.5.Pilot mjera za zaštitu leptira</a:t>
            </a:r>
            <a:endParaRPr lang="hr-HR" sz="2000" dirty="0">
              <a:solidFill>
                <a:schemeClr val="tx1"/>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1" y="1600200"/>
            <a:ext cx="722372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093296"/>
            <a:ext cx="72739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9708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620688"/>
            <a:ext cx="8229600" cy="1008112"/>
          </a:xfrm>
        </p:spPr>
        <p:txBody>
          <a:bodyPr>
            <a:normAutofit/>
          </a:bodyPr>
          <a:lstStyle/>
          <a:p>
            <a:pPr algn="l"/>
            <a:r>
              <a:rPr lang="pl-PL" sz="2000" dirty="0">
                <a:solidFill>
                  <a:schemeClr val="tx1"/>
                </a:solidFill>
              </a:rPr>
              <a:t>10.1.5.Pilot mjera za zaštitu leptira</a:t>
            </a:r>
            <a:endParaRPr lang="hr-HR" sz="2000"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715" y="1600200"/>
            <a:ext cx="65265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6441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611560" y="476672"/>
            <a:ext cx="8229600"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bg1"/>
                </a:solidFill>
                <a:latin typeface="Neo Sans Medium" pitchFamily="34" charset="0"/>
                <a:ea typeface="+mj-ea"/>
                <a:cs typeface="+mj-cs"/>
              </a:defRPr>
            </a:lvl1pPr>
          </a:lstStyle>
          <a:p>
            <a:r>
              <a:rPr lang="hr-HR" sz="2400" b="1" dirty="0" smtClean="0">
                <a:solidFill>
                  <a:schemeClr val="tx1"/>
                </a:solidFill>
                <a:latin typeface="Arial" panose="020B0604020202020204" pitchFamily="34" charset="0"/>
                <a:cs typeface="Arial" panose="020B0604020202020204" pitchFamily="34" charset="0"/>
              </a:rPr>
              <a:t>Biljke koje treba ručno odstranjivati sa travnjaka</a:t>
            </a:r>
            <a:endParaRPr lang="hr-HR" sz="2400" b="1" dirty="0">
              <a:solidFill>
                <a:schemeClr val="tx1"/>
              </a:solidFill>
              <a:latin typeface="Arial" panose="020B0604020202020204" pitchFamily="34" charset="0"/>
              <a:cs typeface="Arial" panose="020B0604020202020204" pitchFamily="34" charset="0"/>
            </a:endParaRPr>
          </a:p>
        </p:txBody>
      </p:sp>
      <p:pic>
        <p:nvPicPr>
          <p:cNvPr id="5"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43607" y="1340768"/>
            <a:ext cx="2520281" cy="2016225"/>
          </a:xfrm>
          <a:prstGeom prst="rect">
            <a:avLst/>
          </a:prstGeom>
        </p:spPr>
      </p:pic>
      <p:sp>
        <p:nvSpPr>
          <p:cNvPr id="6" name="Pravokutnik 5"/>
          <p:cNvSpPr/>
          <p:nvPr/>
        </p:nvSpPr>
        <p:spPr>
          <a:xfrm>
            <a:off x="1115615" y="3407256"/>
            <a:ext cx="2376263" cy="400110"/>
          </a:xfrm>
          <a:prstGeom prst="rect">
            <a:avLst/>
          </a:prstGeom>
        </p:spPr>
        <p:txBody>
          <a:bodyPr wrap="square">
            <a:spAutoFit/>
          </a:bodyPr>
          <a:lstStyle/>
          <a:p>
            <a:pPr lvl="0"/>
            <a:r>
              <a:rPr lang="hr-HR" sz="1000" dirty="0" smtClean="0">
                <a:solidFill>
                  <a:prstClr val="black"/>
                </a:solidFill>
              </a:rPr>
              <a:t>Parcela </a:t>
            </a:r>
            <a:r>
              <a:rPr lang="hr-HR" sz="1000" dirty="0">
                <a:solidFill>
                  <a:prstClr val="black"/>
                </a:solidFill>
              </a:rPr>
              <a:t>obrasla </a:t>
            </a:r>
            <a:r>
              <a:rPr lang="hr-HR" sz="1000" dirty="0" err="1">
                <a:solidFill>
                  <a:prstClr val="black"/>
                </a:solidFill>
              </a:rPr>
              <a:t>čivitnjačom</a:t>
            </a:r>
            <a:r>
              <a:rPr lang="hr-HR" sz="1000" dirty="0">
                <a:solidFill>
                  <a:prstClr val="black"/>
                </a:solidFill>
              </a:rPr>
              <a:t> (</a:t>
            </a:r>
            <a:r>
              <a:rPr lang="hr-HR" sz="1000" i="1" dirty="0" err="1">
                <a:solidFill>
                  <a:prstClr val="black"/>
                </a:solidFill>
              </a:rPr>
              <a:t>Amorpha</a:t>
            </a:r>
            <a:r>
              <a:rPr lang="hr-HR" sz="1000" i="1" dirty="0">
                <a:solidFill>
                  <a:prstClr val="black"/>
                </a:solidFill>
              </a:rPr>
              <a:t> </a:t>
            </a:r>
            <a:r>
              <a:rPr lang="hr-HR" sz="1000" i="1" dirty="0" err="1">
                <a:solidFill>
                  <a:prstClr val="black"/>
                </a:solidFill>
              </a:rPr>
              <a:t>fruticosa</a:t>
            </a:r>
            <a:r>
              <a:rPr lang="hr-HR" sz="1000" dirty="0">
                <a:solidFill>
                  <a:prstClr val="black"/>
                </a:solidFill>
              </a:rPr>
              <a:t> L.) (foto: Vida Posavec Vukelić)</a:t>
            </a:r>
          </a:p>
        </p:txBody>
      </p:sp>
      <p:pic>
        <p:nvPicPr>
          <p:cNvPr id="7" name="Picture 10"/>
          <p:cNvPicPr/>
          <p:nvPr/>
        </p:nvPicPr>
        <p:blipFill>
          <a:blip r:embed="rId3" cstate="print">
            <a:extLst>
              <a:ext uri="{28A0092B-C50C-407E-A947-70E740481C1C}">
                <a14:useLocalDpi xmlns:a14="http://schemas.microsoft.com/office/drawing/2010/main" val="0"/>
              </a:ext>
            </a:extLst>
          </a:blip>
          <a:stretch>
            <a:fillRect/>
          </a:stretch>
        </p:blipFill>
        <p:spPr>
          <a:xfrm>
            <a:off x="5436096" y="1340768"/>
            <a:ext cx="2376264" cy="1944217"/>
          </a:xfrm>
          <a:prstGeom prst="rect">
            <a:avLst/>
          </a:prstGeom>
        </p:spPr>
      </p:pic>
      <p:sp>
        <p:nvSpPr>
          <p:cNvPr id="8" name="Pravokutnik 7"/>
          <p:cNvSpPr/>
          <p:nvPr/>
        </p:nvSpPr>
        <p:spPr>
          <a:xfrm>
            <a:off x="5436096" y="3290442"/>
            <a:ext cx="2582411" cy="400110"/>
          </a:xfrm>
          <a:prstGeom prst="rect">
            <a:avLst/>
          </a:prstGeom>
        </p:spPr>
        <p:txBody>
          <a:bodyPr wrap="square">
            <a:spAutoFit/>
          </a:bodyPr>
          <a:lstStyle/>
          <a:p>
            <a:r>
              <a:rPr lang="hr-HR" sz="1000" dirty="0" smtClean="0"/>
              <a:t>Cigansko </a:t>
            </a:r>
            <a:r>
              <a:rPr lang="hr-HR" sz="1000" dirty="0"/>
              <a:t>perje (</a:t>
            </a:r>
            <a:r>
              <a:rPr lang="hr-HR" sz="1000" i="1" dirty="0" err="1"/>
              <a:t>Asclepias</a:t>
            </a:r>
            <a:r>
              <a:rPr lang="hr-HR" sz="1000" i="1" dirty="0"/>
              <a:t> </a:t>
            </a:r>
            <a:r>
              <a:rPr lang="hr-HR" sz="1000" i="1" dirty="0" err="1"/>
              <a:t>syriaca</a:t>
            </a:r>
            <a:r>
              <a:rPr lang="hr-HR" sz="1000" i="1" dirty="0"/>
              <a:t> L</a:t>
            </a:r>
            <a:r>
              <a:rPr lang="hr-HR" sz="1000" dirty="0"/>
              <a:t>.) (foto: Igor </a:t>
            </a:r>
            <a:r>
              <a:rPr lang="hr-HR" sz="1000" dirty="0" err="1"/>
              <a:t>Boršić</a:t>
            </a:r>
            <a:endParaRPr lang="hr-HR" sz="1000" dirty="0"/>
          </a:p>
        </p:txBody>
      </p:sp>
      <p:pic>
        <p:nvPicPr>
          <p:cNvPr id="9" name="Picture 11"/>
          <p:cNvPicPr/>
          <p:nvPr/>
        </p:nvPicPr>
        <p:blipFill>
          <a:blip r:embed="rId4" cstate="print">
            <a:extLst>
              <a:ext uri="{28A0092B-C50C-407E-A947-70E740481C1C}">
                <a14:useLocalDpi xmlns:a14="http://schemas.microsoft.com/office/drawing/2010/main" val="0"/>
              </a:ext>
            </a:extLst>
          </a:blip>
          <a:stretch>
            <a:fillRect/>
          </a:stretch>
        </p:blipFill>
        <p:spPr>
          <a:xfrm>
            <a:off x="5076056" y="4051764"/>
            <a:ext cx="2520280" cy="1819751"/>
          </a:xfrm>
          <a:prstGeom prst="rect">
            <a:avLst/>
          </a:prstGeom>
        </p:spPr>
      </p:pic>
      <p:sp>
        <p:nvSpPr>
          <p:cNvPr id="10" name="Pravokutnik 9"/>
          <p:cNvSpPr/>
          <p:nvPr/>
        </p:nvSpPr>
        <p:spPr>
          <a:xfrm>
            <a:off x="5138710" y="5958978"/>
            <a:ext cx="2376264" cy="400110"/>
          </a:xfrm>
          <a:prstGeom prst="rect">
            <a:avLst/>
          </a:prstGeom>
        </p:spPr>
        <p:txBody>
          <a:bodyPr wrap="square">
            <a:spAutoFit/>
          </a:bodyPr>
          <a:lstStyle/>
          <a:p>
            <a:pPr lvl="0"/>
            <a:r>
              <a:rPr lang="hr-HR" sz="1000" dirty="0" smtClean="0">
                <a:solidFill>
                  <a:prstClr val="black"/>
                </a:solidFill>
              </a:rPr>
              <a:t>Trnovita </a:t>
            </a:r>
            <a:r>
              <a:rPr lang="hr-HR" sz="1000" dirty="0" err="1" smtClean="0">
                <a:solidFill>
                  <a:prstClr val="black"/>
                </a:solidFill>
              </a:rPr>
              <a:t>dikica</a:t>
            </a:r>
            <a:r>
              <a:rPr lang="hr-HR" sz="1000" dirty="0" smtClean="0">
                <a:solidFill>
                  <a:prstClr val="black"/>
                </a:solidFill>
              </a:rPr>
              <a:t> (</a:t>
            </a:r>
            <a:r>
              <a:rPr lang="hr-HR" sz="1000" i="1" dirty="0" err="1" smtClean="0">
                <a:solidFill>
                  <a:prstClr val="black"/>
                </a:solidFill>
              </a:rPr>
              <a:t>Xanthium</a:t>
            </a:r>
            <a:r>
              <a:rPr lang="hr-HR" sz="1000" i="1" dirty="0" smtClean="0">
                <a:solidFill>
                  <a:prstClr val="black"/>
                </a:solidFill>
              </a:rPr>
              <a:t> </a:t>
            </a:r>
            <a:r>
              <a:rPr lang="hr-HR" sz="1000" i="1" dirty="0" err="1" smtClean="0">
                <a:solidFill>
                  <a:prstClr val="black"/>
                </a:solidFill>
              </a:rPr>
              <a:t>spinosum</a:t>
            </a:r>
            <a:r>
              <a:rPr lang="hr-HR" sz="1000" i="1" dirty="0" smtClean="0">
                <a:solidFill>
                  <a:prstClr val="black"/>
                </a:solidFill>
              </a:rPr>
              <a:t> L.) (foto: Igor </a:t>
            </a:r>
            <a:r>
              <a:rPr lang="hr-HR" sz="1000" i="1" dirty="0" err="1" smtClean="0">
                <a:solidFill>
                  <a:prstClr val="black"/>
                </a:solidFill>
              </a:rPr>
              <a:t>Boršić</a:t>
            </a:r>
            <a:r>
              <a:rPr lang="hr-HR" sz="1000" i="1" dirty="0" smtClean="0">
                <a:solidFill>
                  <a:prstClr val="black"/>
                </a:solidFill>
              </a:rPr>
              <a:t>)</a:t>
            </a:r>
            <a:endParaRPr lang="hr-HR" sz="1000" dirty="0">
              <a:solidFill>
                <a:prstClr val="black"/>
              </a:solidFill>
            </a:endParaRPr>
          </a:p>
        </p:txBody>
      </p:sp>
      <p:pic>
        <p:nvPicPr>
          <p:cNvPr id="11" name="Picture 12"/>
          <p:cNvPicPr/>
          <p:nvPr/>
        </p:nvPicPr>
        <p:blipFill>
          <a:blip r:embed="rId5" cstate="print">
            <a:extLst>
              <a:ext uri="{28A0092B-C50C-407E-A947-70E740481C1C}">
                <a14:useLocalDpi xmlns:a14="http://schemas.microsoft.com/office/drawing/2010/main" val="0"/>
              </a:ext>
            </a:extLst>
          </a:blip>
          <a:stretch>
            <a:fillRect/>
          </a:stretch>
        </p:blipFill>
        <p:spPr>
          <a:xfrm>
            <a:off x="1127520" y="3933055"/>
            <a:ext cx="2292352" cy="1970825"/>
          </a:xfrm>
          <a:prstGeom prst="rect">
            <a:avLst/>
          </a:prstGeom>
        </p:spPr>
      </p:pic>
      <p:sp>
        <p:nvSpPr>
          <p:cNvPr id="12" name="Pravokutnik 11"/>
          <p:cNvSpPr/>
          <p:nvPr/>
        </p:nvSpPr>
        <p:spPr>
          <a:xfrm>
            <a:off x="1127520" y="6005145"/>
            <a:ext cx="2292352" cy="707886"/>
          </a:xfrm>
          <a:prstGeom prst="rect">
            <a:avLst/>
          </a:prstGeom>
        </p:spPr>
        <p:txBody>
          <a:bodyPr wrap="square">
            <a:spAutoFit/>
          </a:bodyPr>
          <a:lstStyle/>
          <a:p>
            <a:pPr lvl="0" algn="just"/>
            <a:r>
              <a:rPr lang="hr-HR" sz="1000" dirty="0" smtClean="0">
                <a:solidFill>
                  <a:prstClr val="black"/>
                </a:solidFill>
              </a:rPr>
              <a:t>Obalna </a:t>
            </a:r>
            <a:r>
              <a:rPr lang="hr-HR" sz="1000" dirty="0" err="1">
                <a:solidFill>
                  <a:prstClr val="black"/>
                </a:solidFill>
              </a:rPr>
              <a:t>dikica</a:t>
            </a:r>
            <a:r>
              <a:rPr lang="hr-HR" sz="1000" dirty="0">
                <a:solidFill>
                  <a:prstClr val="black"/>
                </a:solidFill>
              </a:rPr>
              <a:t> (</a:t>
            </a:r>
            <a:r>
              <a:rPr lang="hr-HR" sz="1000" i="1" dirty="0" err="1">
                <a:solidFill>
                  <a:prstClr val="black"/>
                </a:solidFill>
              </a:rPr>
              <a:t>Xanthium</a:t>
            </a:r>
            <a:r>
              <a:rPr lang="hr-HR" sz="1000" i="1" dirty="0">
                <a:solidFill>
                  <a:prstClr val="black"/>
                </a:solidFill>
              </a:rPr>
              <a:t> </a:t>
            </a:r>
            <a:r>
              <a:rPr lang="hr-HR" sz="1000" i="1" dirty="0" err="1">
                <a:solidFill>
                  <a:prstClr val="black"/>
                </a:solidFill>
              </a:rPr>
              <a:t>strumarium</a:t>
            </a:r>
            <a:r>
              <a:rPr lang="hr-HR" sz="1000" i="1" dirty="0">
                <a:solidFill>
                  <a:prstClr val="black"/>
                </a:solidFill>
              </a:rPr>
              <a:t> L. </a:t>
            </a:r>
            <a:r>
              <a:rPr lang="hr-HR" sz="1000" i="1" dirty="0" err="1">
                <a:solidFill>
                  <a:prstClr val="black"/>
                </a:solidFill>
              </a:rPr>
              <a:t>ssp</a:t>
            </a:r>
            <a:r>
              <a:rPr lang="hr-HR" sz="1000" i="1" dirty="0">
                <a:solidFill>
                  <a:prstClr val="black"/>
                </a:solidFill>
              </a:rPr>
              <a:t>. </a:t>
            </a:r>
            <a:r>
              <a:rPr lang="hr-HR" sz="1000" i="1" dirty="0" err="1">
                <a:solidFill>
                  <a:prstClr val="black"/>
                </a:solidFill>
              </a:rPr>
              <a:t>italicum</a:t>
            </a:r>
            <a:r>
              <a:rPr lang="hr-HR" sz="1000" i="1" dirty="0">
                <a:solidFill>
                  <a:prstClr val="black"/>
                </a:solidFill>
              </a:rPr>
              <a:t> (</a:t>
            </a:r>
            <a:r>
              <a:rPr lang="hr-HR" sz="1000" i="1" dirty="0" err="1">
                <a:solidFill>
                  <a:prstClr val="black"/>
                </a:solidFill>
              </a:rPr>
              <a:t>Moretti</a:t>
            </a:r>
            <a:r>
              <a:rPr lang="hr-HR" sz="1000" i="1" dirty="0">
                <a:solidFill>
                  <a:prstClr val="black"/>
                </a:solidFill>
              </a:rPr>
              <a:t>) </a:t>
            </a:r>
            <a:r>
              <a:rPr lang="hr-HR" sz="1000" i="1" dirty="0" err="1">
                <a:solidFill>
                  <a:prstClr val="black"/>
                </a:solidFill>
              </a:rPr>
              <a:t>D.L</a:t>
            </a:r>
            <a:r>
              <a:rPr lang="hr-HR" sz="1000" i="1" dirty="0">
                <a:solidFill>
                  <a:prstClr val="black"/>
                </a:solidFill>
              </a:rPr>
              <a:t>)</a:t>
            </a:r>
            <a:r>
              <a:rPr lang="hr-HR" sz="1000" dirty="0">
                <a:solidFill>
                  <a:prstClr val="black"/>
                </a:solidFill>
              </a:rPr>
              <a:t> je otrovna za stoku</a:t>
            </a:r>
          </a:p>
          <a:p>
            <a:pPr lvl="0"/>
            <a:r>
              <a:rPr lang="hr-HR" sz="1000" dirty="0">
                <a:solidFill>
                  <a:prstClr val="black"/>
                </a:solidFill>
              </a:rPr>
              <a:t>(foto: Igor </a:t>
            </a:r>
            <a:r>
              <a:rPr lang="hr-HR" sz="1000" dirty="0" err="1">
                <a:solidFill>
                  <a:prstClr val="black"/>
                </a:solidFill>
              </a:rPr>
              <a:t>Boršić</a:t>
            </a:r>
            <a:r>
              <a:rPr lang="hr-HR" sz="1000" dirty="0">
                <a:solidFill>
                  <a:prstClr val="black"/>
                </a:solidFill>
              </a:rPr>
              <a:t>)</a:t>
            </a:r>
          </a:p>
        </p:txBody>
      </p:sp>
    </p:spTree>
    <p:extLst>
      <p:ext uri="{BB962C8B-B14F-4D97-AF65-F5344CB8AC3E}">
        <p14:creationId xmlns:p14="http://schemas.microsoft.com/office/powerpoint/2010/main" val="23836407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936104"/>
          </a:xfrm>
        </p:spPr>
        <p:txBody>
          <a:bodyPr>
            <a:normAutofit fontScale="90000"/>
          </a:bodyPr>
          <a:lstStyle/>
          <a:p>
            <a:r>
              <a:rPr lang="hr-HR" sz="2800" b="1" kern="0" cap="small" dirty="0">
                <a:solidFill>
                  <a:srgbClr val="000000"/>
                </a:solidFill>
                <a:latin typeface="Arial"/>
              </a:rPr>
              <a:t>10.1.6. Uspostava poljskih  traka -</a:t>
            </a:r>
            <a:br>
              <a:rPr lang="hr-HR" sz="2800" b="1" kern="0" cap="small" dirty="0">
                <a:solidFill>
                  <a:srgbClr val="000000"/>
                </a:solidFill>
                <a:latin typeface="Arial"/>
              </a:rPr>
            </a:br>
            <a:r>
              <a:rPr lang="hr-HR" sz="2800" b="1" i="1" kern="0" cap="small" dirty="0">
                <a:solidFill>
                  <a:srgbClr val="000000"/>
                </a:solidFill>
                <a:latin typeface="Arial"/>
              </a:rPr>
              <a:t>cvjetne </a:t>
            </a:r>
            <a:r>
              <a:rPr lang="hr-HR" sz="2800" b="1" i="1" kern="0" cap="small" dirty="0" smtClean="0">
                <a:solidFill>
                  <a:srgbClr val="000000"/>
                </a:solidFill>
                <a:latin typeface="Arial"/>
              </a:rPr>
              <a:t>trake i travne trake </a:t>
            </a:r>
            <a:endParaRPr lang="hr-HR" dirty="0"/>
          </a:p>
        </p:txBody>
      </p:sp>
      <p:sp>
        <p:nvSpPr>
          <p:cNvPr id="3" name="Rezervirano mjesto sadržaja 2"/>
          <p:cNvSpPr>
            <a:spLocks noGrp="1"/>
          </p:cNvSpPr>
          <p:nvPr>
            <p:ph idx="1"/>
          </p:nvPr>
        </p:nvSpPr>
        <p:spPr>
          <a:xfrm>
            <a:off x="467544" y="1556792"/>
            <a:ext cx="8229600" cy="4525963"/>
          </a:xfrm>
        </p:spPr>
        <p:txBody>
          <a:bodyPr/>
          <a:lstStyle/>
          <a:p>
            <a:pPr marL="0" lvl="0" indent="0" eaLnBrk="0" fontAlgn="base" hangingPunct="0">
              <a:spcAft>
                <a:spcPct val="0"/>
              </a:spcAft>
              <a:buClr>
                <a:srgbClr val="004000"/>
              </a:buClr>
              <a:buNone/>
              <a:defRPr/>
            </a:pPr>
            <a:r>
              <a:rPr lang="hr-HR" sz="1400" kern="0" dirty="0" smtClean="0">
                <a:solidFill>
                  <a:srgbClr val="000000"/>
                </a:solidFill>
                <a:latin typeface="Arial"/>
                <a:cs typeface="+mn-cs"/>
              </a:rPr>
              <a:t>Operaciju  </a:t>
            </a:r>
            <a:r>
              <a:rPr lang="hr-HR" sz="1400" kern="0" dirty="0">
                <a:solidFill>
                  <a:srgbClr val="000000"/>
                </a:solidFill>
                <a:latin typeface="Arial"/>
                <a:cs typeface="+mn-cs"/>
              </a:rPr>
              <a:t>je moguće provoditi na oraničnim </a:t>
            </a:r>
            <a:r>
              <a:rPr lang="hr-HR" sz="1400" kern="0" dirty="0" smtClean="0">
                <a:solidFill>
                  <a:srgbClr val="000000"/>
                </a:solidFill>
                <a:latin typeface="Arial"/>
                <a:cs typeface="+mn-cs"/>
              </a:rPr>
              <a:t>površinama (ne ugar) </a:t>
            </a:r>
            <a:r>
              <a:rPr lang="hr-HR" sz="1400" kern="0" dirty="0">
                <a:solidFill>
                  <a:srgbClr val="000000"/>
                </a:solidFill>
                <a:latin typeface="Arial"/>
                <a:cs typeface="+mn-cs"/>
              </a:rPr>
              <a:t>koje nisu </a:t>
            </a:r>
            <a:r>
              <a:rPr lang="hr-HR" sz="1400" b="1" kern="0" dirty="0">
                <a:solidFill>
                  <a:srgbClr val="000000"/>
                </a:solidFill>
                <a:latin typeface="Arial"/>
                <a:cs typeface="+mn-cs"/>
              </a:rPr>
              <a:t>manje od 1 ha</a:t>
            </a:r>
            <a:r>
              <a:rPr lang="hr-HR" sz="1400" b="1" kern="0" dirty="0" smtClean="0">
                <a:solidFill>
                  <a:srgbClr val="000000"/>
                </a:solidFill>
                <a:latin typeface="Arial"/>
                <a:cs typeface="+mn-cs"/>
              </a:rPr>
              <a:t>.</a:t>
            </a:r>
          </a:p>
          <a:p>
            <a:pPr marL="0" lvl="0" indent="0" eaLnBrk="0" fontAlgn="base" hangingPunct="0">
              <a:spcAft>
                <a:spcPct val="0"/>
              </a:spcAft>
              <a:buClr>
                <a:srgbClr val="004000"/>
              </a:buClr>
              <a:buNone/>
              <a:defRPr/>
            </a:pPr>
            <a:endParaRPr lang="hr-HR" sz="1400" b="1"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400" b="1" kern="0" dirty="0">
                <a:solidFill>
                  <a:srgbClr val="000000"/>
                </a:solidFill>
                <a:latin typeface="Arial"/>
                <a:cs typeface="+mn-cs"/>
              </a:rPr>
              <a:t>Obveze iz operacije</a:t>
            </a:r>
            <a:r>
              <a:rPr lang="hr-HR" sz="1400" b="1" kern="0" dirty="0" smtClean="0">
                <a:solidFill>
                  <a:srgbClr val="000000"/>
                </a:solidFill>
                <a:latin typeface="Arial"/>
                <a:cs typeface="+mn-cs"/>
              </a:rPr>
              <a:t>:</a:t>
            </a:r>
          </a:p>
          <a:p>
            <a:pPr marL="0" lvl="0" indent="0" eaLnBrk="0" fontAlgn="base" hangingPunct="0">
              <a:spcAft>
                <a:spcPct val="0"/>
              </a:spcAft>
              <a:buClr>
                <a:srgbClr val="004000"/>
              </a:buClr>
              <a:buNone/>
              <a:defRPr/>
            </a:pPr>
            <a:endParaRPr lang="hr-HR" sz="1400" b="1" kern="0" dirty="0" smtClean="0">
              <a:solidFill>
                <a:srgbClr val="000000"/>
              </a:solidFill>
              <a:latin typeface="Arial"/>
              <a:cs typeface="+mn-cs"/>
            </a:endParaRPr>
          </a:p>
          <a:p>
            <a:pPr algn="just">
              <a:lnSpc>
                <a:spcPct val="115000"/>
              </a:lnSpc>
              <a:spcAft>
                <a:spcPts val="1000"/>
              </a:spcAft>
            </a:pPr>
            <a:r>
              <a:rPr lang="hr-HR" sz="1400" dirty="0">
                <a:solidFill>
                  <a:srgbClr val="000000"/>
                </a:solidFill>
                <a:latin typeface="Times New Roman"/>
                <a:ea typeface="Times New Roman"/>
                <a:cs typeface="Times New Roman"/>
              </a:rPr>
              <a:t>uspostava cvjetnih traka koje trebaju sadržavati najmanje pet cvjetnih vrsta, </a:t>
            </a:r>
            <a:endParaRPr lang="hr-HR" sz="1400" dirty="0">
              <a:latin typeface="Calibri"/>
              <a:ea typeface="Calibri"/>
              <a:cs typeface="Times New Roman"/>
            </a:endParaRPr>
          </a:p>
          <a:p>
            <a:pPr algn="just">
              <a:lnSpc>
                <a:spcPct val="115000"/>
              </a:lnSpc>
              <a:spcAft>
                <a:spcPts val="1000"/>
              </a:spcAft>
            </a:pPr>
            <a:r>
              <a:rPr lang="hr-HR" sz="1400" dirty="0">
                <a:solidFill>
                  <a:srgbClr val="000000"/>
                </a:solidFill>
                <a:latin typeface="Times New Roman"/>
                <a:ea typeface="Times New Roman"/>
                <a:cs typeface="Times New Roman"/>
              </a:rPr>
              <a:t>trake se moraju ostaviti da ocvatu i mogu se zaorati najranije 1. </a:t>
            </a:r>
            <a:r>
              <a:rPr lang="hr-HR" sz="1400" dirty="0" smtClean="0">
                <a:solidFill>
                  <a:srgbClr val="000000"/>
                </a:solidFill>
                <a:latin typeface="Times New Roman"/>
                <a:ea typeface="Times New Roman"/>
                <a:cs typeface="Times New Roman"/>
              </a:rPr>
              <a:t>listopada; položaj </a:t>
            </a:r>
            <a:r>
              <a:rPr lang="hr-HR" sz="1400" dirty="0">
                <a:solidFill>
                  <a:srgbClr val="000000"/>
                </a:solidFill>
                <a:latin typeface="Times New Roman"/>
                <a:ea typeface="Times New Roman"/>
                <a:cs typeface="Times New Roman"/>
              </a:rPr>
              <a:t>traka može se mijenjati svake godine</a:t>
            </a:r>
            <a:endParaRPr lang="hr-HR" sz="1400" dirty="0">
              <a:latin typeface="Calibri"/>
              <a:ea typeface="Calibri"/>
              <a:cs typeface="Times New Roman"/>
            </a:endParaRPr>
          </a:p>
          <a:p>
            <a:pPr algn="just">
              <a:lnSpc>
                <a:spcPct val="115000"/>
              </a:lnSpc>
              <a:spcAft>
                <a:spcPts val="1000"/>
              </a:spcAft>
            </a:pPr>
            <a:r>
              <a:rPr lang="hr-HR" sz="1400" dirty="0">
                <a:solidFill>
                  <a:srgbClr val="000000"/>
                </a:solidFill>
                <a:latin typeface="Times New Roman"/>
                <a:ea typeface="Times New Roman"/>
                <a:cs typeface="Times New Roman"/>
              </a:rPr>
              <a:t>uspostava travnih traka koje trebaju sadržavati najmanje pet vrsta trava </a:t>
            </a:r>
            <a:endParaRPr lang="hr-HR" sz="1400" dirty="0">
              <a:latin typeface="Calibri"/>
              <a:ea typeface="Calibri"/>
              <a:cs typeface="Times New Roman"/>
            </a:endParaRPr>
          </a:p>
          <a:p>
            <a:pPr algn="just">
              <a:lnSpc>
                <a:spcPct val="115000"/>
              </a:lnSpc>
              <a:spcAft>
                <a:spcPts val="1000"/>
              </a:spcAft>
            </a:pPr>
            <a:r>
              <a:rPr lang="hr-HR" sz="1400" dirty="0">
                <a:solidFill>
                  <a:srgbClr val="000000"/>
                </a:solidFill>
                <a:latin typeface="Times New Roman"/>
                <a:ea typeface="Times New Roman"/>
                <a:cs typeface="Times New Roman"/>
              </a:rPr>
              <a:t>u trećoj godini trake treba pokositi, ali ne poslije 1. listopada</a:t>
            </a:r>
            <a:r>
              <a:rPr lang="hr-HR" sz="1400" dirty="0" smtClean="0">
                <a:solidFill>
                  <a:srgbClr val="000000"/>
                </a:solidFill>
                <a:latin typeface="Times New Roman"/>
                <a:ea typeface="Times New Roman"/>
                <a:cs typeface="Times New Roman"/>
              </a:rPr>
              <a:t>.</a:t>
            </a:r>
          </a:p>
          <a:p>
            <a:pPr algn="just">
              <a:lnSpc>
                <a:spcPct val="115000"/>
              </a:lnSpc>
              <a:spcAft>
                <a:spcPts val="1000"/>
              </a:spcAft>
            </a:pPr>
            <a:r>
              <a:rPr lang="hr-HR" sz="1400" kern="0" dirty="0" smtClean="0">
                <a:solidFill>
                  <a:srgbClr val="000000"/>
                </a:solidFill>
              </a:rPr>
              <a:t>visina </a:t>
            </a:r>
            <a:r>
              <a:rPr lang="hr-HR" sz="1400" kern="0" dirty="0">
                <a:solidFill>
                  <a:srgbClr val="000000"/>
                </a:solidFill>
              </a:rPr>
              <a:t>potpore </a:t>
            </a:r>
            <a:r>
              <a:rPr lang="hr-HR" sz="1400" kern="0" dirty="0" smtClean="0">
                <a:solidFill>
                  <a:srgbClr val="000000"/>
                </a:solidFill>
              </a:rPr>
              <a:t>je </a:t>
            </a:r>
            <a:r>
              <a:rPr lang="hr-HR" sz="1400" kern="0" dirty="0">
                <a:solidFill>
                  <a:srgbClr val="000000"/>
                </a:solidFill>
              </a:rPr>
              <a:t>346 EUR / ha </a:t>
            </a:r>
            <a:r>
              <a:rPr lang="hr-HR" sz="1400" b="1" kern="0" dirty="0">
                <a:solidFill>
                  <a:srgbClr val="000000"/>
                </a:solidFill>
              </a:rPr>
              <a:t>cvjetnih traka </a:t>
            </a:r>
            <a:r>
              <a:rPr lang="hr-HR" sz="1400" kern="0" dirty="0" smtClean="0">
                <a:solidFill>
                  <a:srgbClr val="000000"/>
                </a:solidFill>
              </a:rPr>
              <a:t>i 169 </a:t>
            </a:r>
            <a:r>
              <a:rPr lang="hr-HR" sz="1400" kern="0" dirty="0">
                <a:solidFill>
                  <a:srgbClr val="000000"/>
                </a:solidFill>
              </a:rPr>
              <a:t>EUR / ha </a:t>
            </a:r>
            <a:r>
              <a:rPr lang="hr-HR" sz="1400" b="1" kern="0" dirty="0">
                <a:solidFill>
                  <a:srgbClr val="000000"/>
                </a:solidFill>
              </a:rPr>
              <a:t>travnih traka</a:t>
            </a:r>
            <a:endParaRPr lang="hr-HR" sz="1400" b="1" dirty="0">
              <a:ea typeface="Calibri"/>
            </a:endParaRPr>
          </a:p>
          <a:p>
            <a:pPr lvl="0" eaLnBrk="0" fontAlgn="base" hangingPunct="0">
              <a:spcAft>
                <a:spcPct val="0"/>
              </a:spcAft>
              <a:buClr>
                <a:srgbClr val="004000"/>
              </a:buClr>
              <a:buFont typeface="Wingdings" pitchFamily="2" charset="2"/>
              <a:buChar char="§"/>
              <a:defRPr/>
            </a:pPr>
            <a:endParaRPr lang="hr-HR" sz="1600" b="1"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600" kern="0" dirty="0" smtClean="0">
                <a:solidFill>
                  <a:srgbClr val="000000"/>
                </a:solidFill>
                <a:latin typeface="Arial"/>
                <a:cs typeface="+mn-cs"/>
              </a:rPr>
              <a:t> </a:t>
            </a:r>
            <a:endParaRPr lang="hr-HR" sz="1400" kern="0" dirty="0">
              <a:solidFill>
                <a:srgbClr val="000000"/>
              </a:solidFill>
              <a:latin typeface="Arial"/>
              <a:cs typeface="+mn-cs"/>
            </a:endParaRPr>
          </a:p>
          <a:p>
            <a:endParaRPr lang="hr-H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3861048"/>
            <a:ext cx="252028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44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1080120"/>
          </a:xfrm>
        </p:spPr>
        <p:txBody>
          <a:bodyPr>
            <a:normAutofit/>
          </a:bodyPr>
          <a:lstStyle/>
          <a:p>
            <a:r>
              <a:rPr lang="hr-HR" sz="2500" b="1" kern="0" cap="small" dirty="0">
                <a:solidFill>
                  <a:srgbClr val="000000"/>
                </a:solidFill>
                <a:latin typeface="Arial"/>
              </a:rPr>
              <a:t>10.1.7.  Održavanje ekstenzivnih voćnjaka </a:t>
            </a:r>
            <a:br>
              <a:rPr lang="hr-HR" sz="2500" b="1" kern="0" cap="small" dirty="0">
                <a:solidFill>
                  <a:srgbClr val="000000"/>
                </a:solidFill>
                <a:latin typeface="Arial"/>
              </a:rPr>
            </a:br>
            <a:endParaRPr lang="hr-HR" sz="2500" dirty="0"/>
          </a:p>
        </p:txBody>
      </p:sp>
      <p:sp>
        <p:nvSpPr>
          <p:cNvPr id="3" name="Rezervirano mjesto sadržaja 2"/>
          <p:cNvSpPr>
            <a:spLocks noGrp="1"/>
          </p:cNvSpPr>
          <p:nvPr>
            <p:ph idx="1"/>
          </p:nvPr>
        </p:nvSpPr>
        <p:spPr/>
        <p:txBody>
          <a:bodyPr>
            <a:normAutofit/>
          </a:bodyPr>
          <a:lstStyle/>
          <a:p>
            <a:pPr marL="0" lvl="0" indent="0" eaLnBrk="0" fontAlgn="base" hangingPunct="0">
              <a:spcAft>
                <a:spcPct val="0"/>
              </a:spcAft>
              <a:buClr>
                <a:srgbClr val="004000"/>
              </a:buClr>
              <a:buNone/>
              <a:defRPr/>
            </a:pPr>
            <a:r>
              <a:rPr lang="hr-HR" sz="1400" kern="0" dirty="0">
                <a:solidFill>
                  <a:srgbClr val="000000"/>
                </a:solidFill>
                <a:latin typeface="Arial"/>
                <a:cs typeface="+mn-cs"/>
              </a:rPr>
              <a:t>Operaciju  </a:t>
            </a:r>
            <a:r>
              <a:rPr lang="hr-HR" sz="1400" kern="0" dirty="0" smtClean="0">
                <a:solidFill>
                  <a:srgbClr val="000000"/>
                </a:solidFill>
                <a:latin typeface="Arial"/>
                <a:cs typeface="+mn-cs"/>
              </a:rPr>
              <a:t>se provodi u </a:t>
            </a:r>
            <a:r>
              <a:rPr lang="hr-HR" sz="1400" kern="0" dirty="0">
                <a:solidFill>
                  <a:srgbClr val="000000"/>
                </a:solidFill>
                <a:latin typeface="Arial"/>
                <a:cs typeface="+mn-cs"/>
              </a:rPr>
              <a:t>ekstenzivnim voćnjacima uz gustoću nasada od najmanje 50, a najviše 200 stabala na </a:t>
            </a:r>
            <a:r>
              <a:rPr lang="hr-HR" sz="1400" kern="0" dirty="0" smtClean="0">
                <a:solidFill>
                  <a:srgbClr val="000000"/>
                </a:solidFill>
                <a:latin typeface="Arial"/>
                <a:cs typeface="+mn-cs"/>
              </a:rPr>
              <a:t>hektar</a:t>
            </a:r>
          </a:p>
          <a:p>
            <a:pPr marL="0" lvl="0" indent="0" eaLnBrk="0" fontAlgn="base" hangingPunct="0">
              <a:spcAft>
                <a:spcPct val="0"/>
              </a:spcAft>
              <a:buClr>
                <a:srgbClr val="004000"/>
              </a:buClr>
              <a:buNone/>
              <a:defRPr/>
            </a:pPr>
            <a:endParaRPr lang="hr-HR" sz="1400"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400" b="1" kern="0" dirty="0" smtClean="0">
                <a:solidFill>
                  <a:srgbClr val="000000"/>
                </a:solidFill>
                <a:latin typeface="Arial"/>
                <a:cs typeface="+mn-cs"/>
              </a:rPr>
              <a:t>Obveze </a:t>
            </a:r>
            <a:r>
              <a:rPr lang="hr-HR" sz="1400" b="1" kern="0" dirty="0">
                <a:solidFill>
                  <a:srgbClr val="000000"/>
                </a:solidFill>
                <a:latin typeface="Arial"/>
                <a:cs typeface="+mn-cs"/>
              </a:rPr>
              <a:t>iz operacije</a:t>
            </a:r>
            <a:r>
              <a:rPr lang="hr-HR" sz="1400" b="1" kern="0" dirty="0" smtClean="0">
                <a:solidFill>
                  <a:srgbClr val="000000"/>
                </a:solidFill>
                <a:latin typeface="Arial"/>
                <a:cs typeface="+mn-cs"/>
              </a:rPr>
              <a:t>:</a:t>
            </a:r>
            <a:endParaRPr lang="hr-HR" sz="1600" b="1"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koristiti samo sredstva za zaštitu bilja odobrena u ekološkoj proizvodnji</a:t>
            </a:r>
            <a:r>
              <a:rPr lang="hr-HR" sz="16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nije dozvoljena gnojidba mineralnim </a:t>
            </a:r>
            <a:r>
              <a:rPr lang="hr-HR" sz="1600" dirty="0" smtClean="0">
                <a:solidFill>
                  <a:srgbClr val="000000"/>
                </a:solidFill>
                <a:latin typeface="Times New Roman"/>
                <a:ea typeface="Times New Roman"/>
              </a:rPr>
              <a:t>gnojivima; </a:t>
            </a:r>
            <a:r>
              <a:rPr lang="hr-HR" sz="1600" dirty="0">
                <a:solidFill>
                  <a:srgbClr val="000000"/>
                </a:solidFill>
                <a:latin typeface="Times New Roman"/>
                <a:ea typeface="Times New Roman"/>
              </a:rPr>
              <a:t>d</a:t>
            </a:r>
            <a:r>
              <a:rPr lang="hr-HR" sz="1600" dirty="0" smtClean="0">
                <a:solidFill>
                  <a:srgbClr val="000000"/>
                </a:solidFill>
                <a:latin typeface="Times New Roman"/>
                <a:ea typeface="Times New Roman"/>
              </a:rPr>
              <a:t>ozvoljena </a:t>
            </a:r>
            <a:r>
              <a:rPr lang="hr-HR" sz="1600" dirty="0">
                <a:solidFill>
                  <a:srgbClr val="000000"/>
                </a:solidFill>
                <a:latin typeface="Times New Roman"/>
                <a:ea typeface="Times New Roman"/>
              </a:rPr>
              <a:t>je primjena krutog stajskog gnoja ispod krune stabla</a:t>
            </a:r>
            <a:r>
              <a:rPr lang="hr-HR" sz="16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održavanje površine voćnjaka ispašom </a:t>
            </a:r>
            <a:r>
              <a:rPr lang="hr-HR" sz="1600" dirty="0" smtClean="0">
                <a:solidFill>
                  <a:srgbClr val="000000"/>
                </a:solidFill>
                <a:latin typeface="Times New Roman"/>
                <a:ea typeface="Times New Roman"/>
              </a:rPr>
              <a:t>ili </a:t>
            </a:r>
            <a:r>
              <a:rPr lang="hr-HR" sz="1600" dirty="0">
                <a:solidFill>
                  <a:srgbClr val="000000"/>
                </a:solidFill>
                <a:latin typeface="Times New Roman"/>
                <a:ea typeface="Times New Roman"/>
              </a:rPr>
              <a:t>košenjem biljnog pokrova najmanje jednom godišnje (uključujući i košnju ispod stabala), ali ne kasnije od 1. listopada.</a:t>
            </a:r>
            <a:endParaRPr lang="hr-HR" sz="16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dirty="0" smtClean="0">
                <a:solidFill>
                  <a:srgbClr val="000000"/>
                </a:solidFill>
                <a:latin typeface="Times New Roman"/>
                <a:ea typeface="Times New Roman"/>
              </a:rPr>
              <a:t>odumiruća </a:t>
            </a:r>
            <a:r>
              <a:rPr lang="hr-HR" sz="1600" dirty="0">
                <a:solidFill>
                  <a:srgbClr val="000000"/>
                </a:solidFill>
                <a:latin typeface="Times New Roman"/>
                <a:ea typeface="Times New Roman"/>
              </a:rPr>
              <a:t>stabla treba nadomjestiti sadnicama ugroženih izvornih i tradicijskih </a:t>
            </a:r>
            <a:r>
              <a:rPr lang="hr-HR" sz="1600" dirty="0" smtClean="0">
                <a:solidFill>
                  <a:srgbClr val="000000"/>
                </a:solidFill>
                <a:latin typeface="Times New Roman"/>
                <a:ea typeface="Times New Roman"/>
              </a:rPr>
              <a:t>sorti</a:t>
            </a:r>
          </a:p>
          <a:p>
            <a:pPr lvl="0" eaLnBrk="0" fontAlgn="base" hangingPunct="0">
              <a:spcAft>
                <a:spcPct val="0"/>
              </a:spcAft>
              <a:buClr>
                <a:srgbClr val="004000"/>
              </a:buClr>
              <a:buFont typeface="Wingdings" pitchFamily="2" charset="2"/>
              <a:buChar char="§"/>
              <a:defRPr/>
            </a:pPr>
            <a:r>
              <a:rPr lang="hr-HR" sz="1600" kern="0" dirty="0" smtClean="0">
                <a:solidFill>
                  <a:srgbClr val="000000"/>
                </a:solidFill>
              </a:rPr>
              <a:t>Visina </a:t>
            </a:r>
            <a:r>
              <a:rPr lang="hr-HR" sz="1600" kern="0" dirty="0">
                <a:solidFill>
                  <a:srgbClr val="000000"/>
                </a:solidFill>
              </a:rPr>
              <a:t>potpore iznosi 385 EUR/ha</a:t>
            </a:r>
            <a:r>
              <a:rPr lang="hr-HR" sz="1600" kern="0" dirty="0">
                <a:solidFill>
                  <a:srgbClr val="000000"/>
                </a:solidFill>
                <a:latin typeface="Arial"/>
                <a:cs typeface="+mn-cs"/>
              </a:rPr>
              <a:t>.</a:t>
            </a:r>
          </a:p>
          <a:p>
            <a:endParaRPr lang="hr-HR" dirty="0"/>
          </a:p>
        </p:txBody>
      </p:sp>
      <p:pic>
        <p:nvPicPr>
          <p:cNvPr id="4" name="Slika 3" descr="https://encrypted-tbn3.gstatic.com/images?q=tbn:ANd9GcRFgg0C5rk3KQxs9adYgV8jhmKiNKltpHD0coPOtcH3SdRtibsQ2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653136"/>
            <a:ext cx="2088232" cy="1257300"/>
          </a:xfrm>
          <a:prstGeom prst="rect">
            <a:avLst/>
          </a:prstGeom>
          <a:noFill/>
          <a:ln>
            <a:noFill/>
          </a:ln>
        </p:spPr>
      </p:pic>
      <p:pic>
        <p:nvPicPr>
          <p:cNvPr id="5" name="Slika 4" descr="Picture"/>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53136"/>
            <a:ext cx="2160240" cy="1257300"/>
          </a:xfrm>
          <a:prstGeom prst="rect">
            <a:avLst/>
          </a:prstGeom>
          <a:noFill/>
          <a:ln>
            <a:noFill/>
          </a:ln>
        </p:spPr>
      </p:pic>
    </p:spTree>
    <p:extLst>
      <p:ext uri="{BB962C8B-B14F-4D97-AF65-F5344CB8AC3E}">
        <p14:creationId xmlns:p14="http://schemas.microsoft.com/office/powerpoint/2010/main" val="23115293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76672"/>
            <a:ext cx="8229600" cy="1008112"/>
          </a:xfrm>
        </p:spPr>
        <p:txBody>
          <a:bodyPr>
            <a:normAutofit/>
          </a:bodyPr>
          <a:lstStyle/>
          <a:p>
            <a:r>
              <a:rPr lang="hr-HR" sz="2500" b="1" kern="0" cap="small" dirty="0">
                <a:solidFill>
                  <a:srgbClr val="000000"/>
                </a:solidFill>
                <a:latin typeface="Arial"/>
              </a:rPr>
              <a:t>10.1.8. Održavanje ekstenzivnih maslinika</a:t>
            </a:r>
            <a:endParaRPr lang="hr-HR" sz="2500" dirty="0"/>
          </a:p>
        </p:txBody>
      </p:sp>
      <p:sp>
        <p:nvSpPr>
          <p:cNvPr id="3" name="Rezervirano mjesto sadržaja 2"/>
          <p:cNvSpPr>
            <a:spLocks noGrp="1"/>
          </p:cNvSpPr>
          <p:nvPr>
            <p:ph idx="1"/>
          </p:nvPr>
        </p:nvSpPr>
        <p:spPr/>
        <p:txBody>
          <a:bodyPr/>
          <a:lstStyle/>
          <a:p>
            <a:pPr marL="0" lvl="0" indent="0" eaLnBrk="0" fontAlgn="base" hangingPunct="0">
              <a:spcAft>
                <a:spcPct val="0"/>
              </a:spcAft>
              <a:buClr>
                <a:srgbClr val="004000"/>
              </a:buClr>
              <a:buNone/>
              <a:defRPr/>
            </a:pPr>
            <a:r>
              <a:rPr lang="hr-HR" sz="1600" kern="0" dirty="0">
                <a:solidFill>
                  <a:srgbClr val="000000"/>
                </a:solidFill>
                <a:latin typeface="Arial"/>
                <a:cs typeface="+mn-cs"/>
              </a:rPr>
              <a:t>Operaciju  je moguće provoditi u maslinicima ekstenzivnog tipa proizvodnje gdje je gustoća nasada od najmanje 25 do najviše 150 stabala na hektar</a:t>
            </a:r>
            <a:r>
              <a:rPr lang="hr-HR" sz="1600" kern="0" dirty="0" smtClean="0">
                <a:solidFill>
                  <a:srgbClr val="000000"/>
                </a:solidFill>
                <a:latin typeface="Arial"/>
                <a:cs typeface="+mn-cs"/>
              </a:rPr>
              <a:t>.</a:t>
            </a:r>
          </a:p>
          <a:p>
            <a:pPr marL="0" lvl="0" indent="0" eaLnBrk="0" fontAlgn="base" hangingPunct="0">
              <a:spcAft>
                <a:spcPct val="0"/>
              </a:spcAft>
              <a:buClr>
                <a:srgbClr val="004000"/>
              </a:buClr>
              <a:buNone/>
              <a:defRPr/>
            </a:pPr>
            <a:endParaRPr lang="hr-HR" sz="1600"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sz="1600" b="1" kern="0" dirty="0">
                <a:solidFill>
                  <a:srgbClr val="000000"/>
                </a:solidFill>
                <a:latin typeface="Arial"/>
                <a:cs typeface="+mn-cs"/>
              </a:rPr>
              <a:t>Obveze iz operacije</a:t>
            </a:r>
            <a:r>
              <a:rPr lang="hr-HR" sz="1600" b="1" kern="0" dirty="0" smtClean="0">
                <a:solidFill>
                  <a:srgbClr val="000000"/>
                </a:solidFill>
                <a:latin typeface="Arial"/>
                <a:cs typeface="+mn-cs"/>
              </a:rPr>
              <a:t>:</a:t>
            </a:r>
            <a:endParaRPr lang="hr-HR" sz="1600" b="1"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koristiti samo sredstva za zaštitu bilja odobrena u ekološkoj proizvodnji</a:t>
            </a:r>
            <a:r>
              <a:rPr lang="hr-HR" sz="1600" dirty="0" smtClean="0">
                <a:solidFill>
                  <a:srgbClr val="000000"/>
                </a:solidFill>
                <a:latin typeface="Times New Roman"/>
                <a:ea typeface="Times New Roman"/>
              </a:rPr>
              <a:t>.</a:t>
            </a:r>
            <a:endParaRPr lang="hr-HR" sz="16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nije dozvoljena gnojidba mineralnim </a:t>
            </a:r>
            <a:r>
              <a:rPr lang="hr-HR" sz="1600" dirty="0" smtClean="0">
                <a:solidFill>
                  <a:srgbClr val="000000"/>
                </a:solidFill>
                <a:latin typeface="Times New Roman"/>
                <a:ea typeface="Times New Roman"/>
              </a:rPr>
              <a:t>gnojivima; </a:t>
            </a:r>
            <a:r>
              <a:rPr lang="hr-HR" sz="1600" dirty="0">
                <a:solidFill>
                  <a:srgbClr val="000000"/>
                </a:solidFill>
                <a:latin typeface="Times New Roman"/>
                <a:ea typeface="Times New Roman"/>
              </a:rPr>
              <a:t>Dozvoljena je primjena krutog stajskog gnoja ispod krune stabla</a:t>
            </a:r>
            <a:r>
              <a:rPr lang="hr-HR" sz="16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održavanje površina maslinikom </a:t>
            </a:r>
            <a:r>
              <a:rPr lang="hr-HR" sz="1600" dirty="0" smtClean="0">
                <a:solidFill>
                  <a:srgbClr val="000000"/>
                </a:solidFill>
                <a:latin typeface="Times New Roman"/>
                <a:ea typeface="Times New Roman"/>
              </a:rPr>
              <a:t>ispašom, </a:t>
            </a:r>
            <a:r>
              <a:rPr lang="hr-HR" sz="1600" dirty="0">
                <a:solidFill>
                  <a:srgbClr val="000000"/>
                </a:solidFill>
                <a:latin typeface="Times New Roman"/>
                <a:ea typeface="Times New Roman"/>
              </a:rPr>
              <a:t>mehaničkom </a:t>
            </a:r>
            <a:r>
              <a:rPr lang="hr-HR" sz="1600" dirty="0" smtClean="0">
                <a:solidFill>
                  <a:srgbClr val="000000"/>
                </a:solidFill>
                <a:latin typeface="Times New Roman"/>
                <a:ea typeface="Times New Roman"/>
              </a:rPr>
              <a:t>obradom, košnjom trave </a:t>
            </a:r>
            <a:r>
              <a:rPr lang="hr-HR" sz="1600" dirty="0">
                <a:solidFill>
                  <a:srgbClr val="000000"/>
                </a:solidFill>
                <a:latin typeface="Times New Roman"/>
                <a:ea typeface="Times New Roman"/>
              </a:rPr>
              <a:t>ili zadržavanjem svih tanjih grančica ispod krošnje nakon rezidbe</a:t>
            </a:r>
            <a:r>
              <a:rPr lang="hr-HR" sz="1600" dirty="0" smtClean="0">
                <a:solidFill>
                  <a:srgbClr val="000000"/>
                </a:solidFill>
                <a:latin typeface="Times New Roman"/>
                <a:ea typeface="Times New Roman"/>
              </a:rPr>
              <a:t>.</a:t>
            </a:r>
            <a:endParaRPr lang="hr-HR" sz="16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600" kern="0" dirty="0">
                <a:solidFill>
                  <a:srgbClr val="000000"/>
                </a:solidFill>
              </a:rPr>
              <a:t>Visina potpore iznosi 804 EUR/ha;</a:t>
            </a:r>
          </a:p>
          <a:p>
            <a:endParaRPr lang="hr-HR" dirty="0"/>
          </a:p>
        </p:txBody>
      </p:sp>
      <p:pic>
        <p:nvPicPr>
          <p:cNvPr id="5" name="Slika 4" descr="Plodovi sorte Oblica nakon primjene gnojiva Lithovit">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509120"/>
            <a:ext cx="2232248" cy="1280542"/>
          </a:xfrm>
          <a:prstGeom prst="rect">
            <a:avLst/>
          </a:prstGeom>
          <a:noFill/>
          <a:ln>
            <a:noFill/>
          </a:ln>
        </p:spPr>
      </p:pic>
      <p:pic>
        <p:nvPicPr>
          <p:cNvPr id="6" name="Slika 5" descr="gnojidba masline lithovi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581128"/>
            <a:ext cx="1872208" cy="1208534"/>
          </a:xfrm>
          <a:prstGeom prst="rect">
            <a:avLst/>
          </a:prstGeom>
          <a:noFill/>
          <a:ln>
            <a:noFill/>
          </a:ln>
        </p:spPr>
      </p:pic>
      <p:pic>
        <p:nvPicPr>
          <p:cNvPr id="7" name="irc_mi" descr="http://www.gnojidba.info/wp-content/uploads/2013/04/nasad-masline-gnojidba-info-2013.png">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9" y="4509120"/>
            <a:ext cx="1584176" cy="1266296"/>
          </a:xfrm>
          <a:prstGeom prst="rect">
            <a:avLst/>
          </a:prstGeom>
          <a:noFill/>
          <a:ln>
            <a:noFill/>
          </a:ln>
        </p:spPr>
      </p:pic>
      <p:pic>
        <p:nvPicPr>
          <p:cNvPr id="8" name="Slika 7" descr="Slikovni rezultat za slike ekstenzivni maslinik">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755576" y="4509120"/>
            <a:ext cx="1152525" cy="1280542"/>
          </a:xfrm>
          <a:prstGeom prst="rect">
            <a:avLst/>
          </a:prstGeom>
          <a:noFill/>
          <a:ln>
            <a:noFill/>
          </a:ln>
        </p:spPr>
      </p:pic>
    </p:spTree>
    <p:extLst>
      <p:ext uri="{BB962C8B-B14F-4D97-AF65-F5344CB8AC3E}">
        <p14:creationId xmlns:p14="http://schemas.microsoft.com/office/powerpoint/2010/main" val="1620688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8229600" cy="1296144"/>
          </a:xfrm>
        </p:spPr>
        <p:txBody>
          <a:bodyPr>
            <a:normAutofit fontScale="90000"/>
          </a:bodyPr>
          <a:lstStyle/>
          <a:p>
            <a:r>
              <a:rPr lang="hr-HR" sz="2800" b="1" kern="0" cap="small" dirty="0">
                <a:solidFill>
                  <a:srgbClr val="000000"/>
                </a:solidFill>
                <a:latin typeface="Arial"/>
              </a:rPr>
              <a:t>10.1.9.  Očuvanje ugroženih izvornih i zaštićenih pasmina domaćih životinja</a:t>
            </a:r>
            <a:r>
              <a:rPr lang="hr-HR" sz="3200" b="1" kern="0" cap="small" dirty="0">
                <a:solidFill>
                  <a:srgbClr val="000000"/>
                </a:solidFill>
                <a:latin typeface="Arial"/>
              </a:rPr>
              <a:t/>
            </a:r>
            <a:br>
              <a:rPr lang="hr-HR" sz="3200" b="1" kern="0" cap="small" dirty="0">
                <a:solidFill>
                  <a:srgbClr val="000000"/>
                </a:solidFill>
                <a:latin typeface="Arial"/>
              </a:rPr>
            </a:br>
            <a:endParaRPr lang="hr-HR" dirty="0"/>
          </a:p>
        </p:txBody>
      </p:sp>
      <p:sp>
        <p:nvSpPr>
          <p:cNvPr id="3" name="Rezervirano mjesto sadržaja 2"/>
          <p:cNvSpPr>
            <a:spLocks noGrp="1"/>
          </p:cNvSpPr>
          <p:nvPr>
            <p:ph idx="1"/>
          </p:nvPr>
        </p:nvSpPr>
        <p:spPr/>
        <p:txBody>
          <a:bodyPr>
            <a:noAutofit/>
          </a:bodyPr>
          <a:lstStyle/>
          <a:p>
            <a:pPr lvl="0" eaLnBrk="0" fontAlgn="base" hangingPunct="0">
              <a:spcAft>
                <a:spcPct val="0"/>
              </a:spcAft>
              <a:buClr>
                <a:srgbClr val="004000"/>
              </a:buClr>
              <a:buFont typeface="Wingdings" pitchFamily="2" charset="2"/>
              <a:buChar char="§"/>
              <a:defRPr/>
            </a:pPr>
            <a:r>
              <a:rPr lang="hr-HR" altLang="sr-Latn-RS" sz="1600" kern="0" dirty="0">
                <a:solidFill>
                  <a:srgbClr val="000000"/>
                </a:solidFill>
              </a:rPr>
              <a:t>Potpora se odnosi na uzgoj ugroženih izvornih i zaštićenih pasmina domaćih životinja upisanih u JRDŽ ili Središnji popis matičnih jata</a:t>
            </a:r>
            <a:r>
              <a:rPr lang="hr-HR" altLang="sr-Latn-RS" sz="1600" kern="0" dirty="0" smtClean="0">
                <a:solidFill>
                  <a:srgbClr val="000000"/>
                </a:solidFill>
              </a:rPr>
              <a:t>.</a:t>
            </a:r>
          </a:p>
          <a:p>
            <a:pPr lvl="0" eaLnBrk="0" fontAlgn="base" hangingPunct="0">
              <a:spcAft>
                <a:spcPct val="0"/>
              </a:spcAft>
              <a:buClr>
                <a:srgbClr val="004000"/>
              </a:buClr>
              <a:buFont typeface="Wingdings" pitchFamily="2" charset="2"/>
              <a:buChar char="§"/>
              <a:defRPr/>
            </a:pPr>
            <a:endParaRPr lang="hr-HR" altLang="sr-Latn-RS" sz="1600" kern="0" dirty="0" smtClean="0">
              <a:solidFill>
                <a:srgbClr val="000000"/>
              </a:solidFill>
              <a:latin typeface="Arial"/>
              <a:cs typeface="+mn-cs"/>
            </a:endParaRPr>
          </a:p>
          <a:p>
            <a:pPr marL="0" lvl="0" indent="0" eaLnBrk="0" fontAlgn="base" hangingPunct="0">
              <a:spcAft>
                <a:spcPct val="0"/>
              </a:spcAft>
              <a:buClr>
                <a:srgbClr val="004000"/>
              </a:buClr>
              <a:buNone/>
              <a:defRPr/>
            </a:pPr>
            <a:r>
              <a:rPr lang="hr-HR" altLang="sr-Latn-RS" sz="1600" b="1" kern="0" dirty="0">
                <a:solidFill>
                  <a:srgbClr val="000000"/>
                </a:solidFill>
                <a:latin typeface="Arial"/>
                <a:cs typeface="+mn-cs"/>
              </a:rPr>
              <a:t>Obveze iz operacije</a:t>
            </a:r>
            <a:r>
              <a:rPr lang="hr-HR" altLang="sr-Latn-RS" sz="1600" b="1" kern="0" dirty="0" smtClean="0">
                <a:solidFill>
                  <a:srgbClr val="000000"/>
                </a:solidFill>
                <a:latin typeface="Arial"/>
                <a:cs typeface="+mn-cs"/>
              </a:rPr>
              <a:t>:</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sudjeluje u provedbi uzgojnog programa</a:t>
            </a:r>
            <a:r>
              <a:rPr lang="hr-HR" sz="1600" dirty="0" smtClean="0">
                <a:solidFill>
                  <a:srgbClr val="000000"/>
                </a:solidFill>
                <a:latin typeface="Times New Roman"/>
                <a:ea typeface="Times New Roman"/>
              </a:rPr>
              <a:t>.</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obveza držanja životinja u skladu s </a:t>
            </a:r>
            <a:r>
              <a:rPr lang="hr-HR" sz="1600" dirty="0" err="1">
                <a:solidFill>
                  <a:srgbClr val="000000"/>
                </a:solidFill>
                <a:latin typeface="Times New Roman"/>
                <a:ea typeface="Times New Roman"/>
              </a:rPr>
              <a:t>zoohigijenskim</a:t>
            </a:r>
            <a:r>
              <a:rPr lang="hr-HR" sz="1600" dirty="0">
                <a:solidFill>
                  <a:srgbClr val="000000"/>
                </a:solidFill>
                <a:latin typeface="Times New Roman"/>
                <a:ea typeface="Times New Roman"/>
              </a:rPr>
              <a:t> uvjetima držanja i korištenja domaćih </a:t>
            </a:r>
            <a:r>
              <a:rPr lang="hr-HR" sz="1600" dirty="0" smtClean="0">
                <a:solidFill>
                  <a:srgbClr val="000000"/>
                </a:solidFill>
                <a:latin typeface="Times New Roman"/>
                <a:ea typeface="Times New Roman"/>
              </a:rPr>
              <a:t>životinja</a:t>
            </a:r>
          </a:p>
          <a:p>
            <a:pPr lvl="0" eaLnBrk="0" fontAlgn="base" hangingPunct="0">
              <a:spcAft>
                <a:spcPct val="0"/>
              </a:spcAft>
              <a:buClr>
                <a:srgbClr val="004000"/>
              </a:buClr>
              <a:buFont typeface="Wingdings" pitchFamily="2" charset="2"/>
              <a:buChar char="§"/>
              <a:defRPr/>
            </a:pPr>
            <a:r>
              <a:rPr lang="hr-HR" sz="1600" dirty="0">
                <a:solidFill>
                  <a:srgbClr val="000000"/>
                </a:solidFill>
                <a:latin typeface="Times New Roman"/>
                <a:ea typeface="Times New Roman"/>
              </a:rPr>
              <a:t>tijekom </a:t>
            </a:r>
            <a:r>
              <a:rPr lang="hr-HR" sz="1600" dirty="0" smtClean="0">
                <a:solidFill>
                  <a:srgbClr val="000000"/>
                </a:solidFill>
                <a:latin typeface="Times New Roman"/>
                <a:ea typeface="Times New Roman"/>
              </a:rPr>
              <a:t>obveznog </a:t>
            </a:r>
            <a:r>
              <a:rPr lang="hr-HR" sz="1600" b="1" dirty="0" smtClean="0">
                <a:solidFill>
                  <a:srgbClr val="000000"/>
                </a:solidFill>
                <a:latin typeface="Times New Roman"/>
                <a:ea typeface="Times New Roman"/>
              </a:rPr>
              <a:t>petogodišnjeg</a:t>
            </a:r>
            <a:r>
              <a:rPr lang="hr-HR" sz="1600" dirty="0" smtClean="0">
                <a:solidFill>
                  <a:srgbClr val="000000"/>
                </a:solidFill>
                <a:latin typeface="Times New Roman"/>
                <a:ea typeface="Times New Roman"/>
              </a:rPr>
              <a:t> </a:t>
            </a:r>
            <a:r>
              <a:rPr lang="hr-HR" sz="1600" dirty="0">
                <a:solidFill>
                  <a:srgbClr val="000000"/>
                </a:solidFill>
                <a:latin typeface="Times New Roman"/>
                <a:ea typeface="Times New Roman"/>
              </a:rPr>
              <a:t>razdoblja držati na gospodarstvu obvezni broj uvjetnih grla IZP domaćih </a:t>
            </a:r>
            <a:r>
              <a:rPr lang="hr-HR" sz="1600" dirty="0" smtClean="0">
                <a:solidFill>
                  <a:srgbClr val="000000"/>
                </a:solidFill>
                <a:latin typeface="Times New Roman"/>
                <a:ea typeface="Times New Roman"/>
              </a:rPr>
              <a:t>životinja</a:t>
            </a:r>
            <a:endParaRPr lang="hr-HR" sz="1600" kern="0" dirty="0">
              <a:solidFill>
                <a:srgbClr val="000000"/>
              </a:solidFill>
              <a:latin typeface="Arial"/>
              <a:cs typeface="+mn-cs"/>
            </a:endParaRPr>
          </a:p>
          <a:p>
            <a:pPr lvl="0" eaLnBrk="0" fontAlgn="base" hangingPunct="0">
              <a:spcAft>
                <a:spcPct val="0"/>
              </a:spcAft>
              <a:buClr>
                <a:srgbClr val="004000"/>
              </a:buClr>
              <a:buFont typeface="Wingdings" pitchFamily="2" charset="2"/>
              <a:buChar char="§"/>
              <a:defRPr/>
            </a:pPr>
            <a:r>
              <a:rPr lang="hr-HR" sz="1400" kern="0" dirty="0" smtClean="0">
                <a:solidFill>
                  <a:srgbClr val="000000"/>
                </a:solidFill>
                <a:latin typeface="Arial"/>
                <a:cs typeface="+mn-cs"/>
              </a:rPr>
              <a:t>Potpora </a:t>
            </a:r>
            <a:r>
              <a:rPr lang="hr-HR" sz="1400" kern="0" dirty="0">
                <a:solidFill>
                  <a:srgbClr val="000000"/>
                </a:solidFill>
                <a:latin typeface="Arial"/>
                <a:cs typeface="+mn-cs"/>
              </a:rPr>
              <a:t>se može zatražiti za minimalno 0,15 uvjetnih grla </a:t>
            </a:r>
            <a:r>
              <a:rPr lang="hr-HR" sz="1400" b="1" kern="0" dirty="0">
                <a:solidFill>
                  <a:srgbClr val="000000"/>
                </a:solidFill>
                <a:latin typeface="Arial"/>
                <a:cs typeface="+mn-cs"/>
              </a:rPr>
              <a:t>valjano rasplodnih životinja</a:t>
            </a:r>
            <a:r>
              <a:rPr lang="hr-HR" sz="1400" kern="0" dirty="0">
                <a:solidFill>
                  <a:srgbClr val="000000"/>
                </a:solidFill>
                <a:latin typeface="Arial"/>
                <a:cs typeface="+mn-cs"/>
              </a:rPr>
              <a:t>. </a:t>
            </a:r>
          </a:p>
          <a:p>
            <a:pPr marL="0" indent="0">
              <a:buNone/>
            </a:pPr>
            <a:endParaRPr lang="hr-HR"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581128"/>
            <a:ext cx="2016224" cy="141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280" y="4437112"/>
            <a:ext cx="2125935" cy="148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9" y="4653136"/>
            <a:ext cx="18002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67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548680"/>
            <a:ext cx="8229600" cy="1008112"/>
          </a:xfrm>
        </p:spPr>
        <p:txBody>
          <a:bodyPr>
            <a:normAutofit fontScale="90000"/>
          </a:bodyPr>
          <a:lstStyle/>
          <a:p>
            <a:r>
              <a:rPr lang="hr-HR" sz="2800" b="1" kern="0" cap="small" dirty="0">
                <a:solidFill>
                  <a:srgbClr val="000000"/>
                </a:solidFill>
                <a:latin typeface="Arial"/>
              </a:rPr>
              <a:t>Visina potpore </a:t>
            </a:r>
            <a:br>
              <a:rPr lang="hr-HR" sz="2800" b="1" kern="0" cap="small" dirty="0">
                <a:solidFill>
                  <a:srgbClr val="000000"/>
                </a:solidFill>
                <a:latin typeface="Arial"/>
              </a:rPr>
            </a:br>
            <a:endParaRPr lang="hr-HR" dirty="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752009575"/>
              </p:ext>
            </p:extLst>
          </p:nvPr>
        </p:nvGraphicFramePr>
        <p:xfrm>
          <a:off x="539552" y="1700808"/>
          <a:ext cx="4536504" cy="4436610"/>
        </p:xfrm>
        <a:graphic>
          <a:graphicData uri="http://schemas.openxmlformats.org/drawingml/2006/table">
            <a:tbl>
              <a:tblPr firstRow="1" firstCol="1" bandRow="1"/>
              <a:tblGrid>
                <a:gridCol w="2481334"/>
                <a:gridCol w="2055170"/>
              </a:tblGrid>
              <a:tr h="589468">
                <a:tc>
                  <a:txBody>
                    <a:bodyPr/>
                    <a:lstStyle/>
                    <a:p>
                      <a:pPr eaLnBrk="0" fontAlgn="base" hangingPunct="0">
                        <a:lnSpc>
                          <a:spcPct val="115000"/>
                        </a:lnSpc>
                        <a:spcAft>
                          <a:spcPts val="0"/>
                        </a:spcAft>
                      </a:pPr>
                      <a:r>
                        <a:rPr lang="hr-HR" sz="1100" dirty="0">
                          <a:solidFill>
                            <a:srgbClr val="000000"/>
                          </a:solidFill>
                          <a:effectLst/>
                          <a:latin typeface="Arial"/>
                          <a:ea typeface="+mn-ea"/>
                          <a:cs typeface="Times New Roman"/>
                        </a:rPr>
                        <a:t>Buša, Istarsko govedo , Slavonsko srijemski </a:t>
                      </a:r>
                      <a:r>
                        <a:rPr lang="hr-HR" sz="1100" dirty="0" err="1">
                          <a:solidFill>
                            <a:srgbClr val="000000"/>
                          </a:solidFill>
                          <a:effectLst/>
                          <a:latin typeface="Arial"/>
                          <a:ea typeface="+mn-ea"/>
                          <a:cs typeface="Times New Roman"/>
                        </a:rPr>
                        <a:t>podolac</a:t>
                      </a:r>
                      <a:r>
                        <a:rPr lang="hr-HR" sz="1100" dirty="0">
                          <a:solidFill>
                            <a:srgbClr val="000000"/>
                          </a:solidFill>
                          <a:effectLst/>
                          <a:latin typeface="Arial"/>
                          <a:ea typeface="+mn-ea"/>
                          <a:cs typeface="Times New Roman"/>
                        </a:rPr>
                        <a:t> – 300 EUR /UG</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fontAlgn="base" hangingPunct="0">
                        <a:lnSpc>
                          <a:spcPct val="115000"/>
                        </a:lnSpc>
                        <a:spcAft>
                          <a:spcPts val="0"/>
                        </a:spcAft>
                      </a:pPr>
                      <a:r>
                        <a:rPr lang="hr-HR" sz="1100">
                          <a:solidFill>
                            <a:srgbClr val="000000"/>
                          </a:solidFill>
                          <a:effectLst/>
                          <a:latin typeface="Arial"/>
                          <a:ea typeface="+mn-ea"/>
                          <a:cs typeface="Times New Roman"/>
                        </a:rPr>
                        <a:t>Crna slavonska svinja  i Turopoljska svinja – 200 EUR /UG</a:t>
                      </a:r>
                      <a:endParaRPr lang="hr-HR" sz="1100">
                        <a:effectLst/>
                        <a:latin typeface="Calibri"/>
                        <a:ea typeface="Calibri"/>
                        <a:cs typeface="Times New Roman"/>
                      </a:endParaRPr>
                    </a:p>
                    <a:p>
                      <a:pPr algn="just">
                        <a:lnSpc>
                          <a:spcPct val="115000"/>
                        </a:lnSpc>
                        <a:spcAft>
                          <a:spcPts val="1000"/>
                        </a:spcAft>
                      </a:pPr>
                      <a:r>
                        <a:rPr lang="hr-HR" sz="1100">
                          <a:solidFill>
                            <a:srgbClr val="000000"/>
                          </a:solidFill>
                          <a:effectLst/>
                          <a:latin typeface="Times New Roman"/>
                          <a:ea typeface="Times New Roman"/>
                          <a:cs typeface="Times New Roman"/>
                        </a:rPr>
                        <a:t> </a:t>
                      </a:r>
                      <a:endParaRPr lang="hr-H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2087">
                <a:tc>
                  <a:txBody>
                    <a:bodyPr/>
                    <a:lstStyle/>
                    <a:p>
                      <a:pPr eaLnBrk="0" fontAlgn="base" hangingPunct="0">
                        <a:lnSpc>
                          <a:spcPct val="115000"/>
                        </a:lnSpc>
                        <a:spcAft>
                          <a:spcPts val="0"/>
                        </a:spcAft>
                      </a:pPr>
                      <a:r>
                        <a:rPr lang="hr-HR" sz="1100" dirty="0">
                          <a:solidFill>
                            <a:srgbClr val="000000"/>
                          </a:solidFill>
                          <a:effectLst/>
                          <a:latin typeface="Arial"/>
                          <a:ea typeface="+mn-ea"/>
                          <a:cs typeface="Times New Roman"/>
                        </a:rPr>
                        <a:t>Istarska ovca– 152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Creska ovca– 207,93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Krčka ovca – 212,72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Paška ovca – 160,22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Dubrovačka ruda – 205,31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Lička </a:t>
                      </a:r>
                      <a:r>
                        <a:rPr lang="hr-HR" sz="1100" dirty="0" err="1">
                          <a:solidFill>
                            <a:srgbClr val="000000"/>
                          </a:solidFill>
                          <a:effectLst/>
                          <a:latin typeface="Arial"/>
                          <a:ea typeface="+mn-ea"/>
                          <a:cs typeface="Times New Roman"/>
                        </a:rPr>
                        <a:t>pramenka</a:t>
                      </a:r>
                      <a:r>
                        <a:rPr lang="hr-HR" sz="1100" dirty="0">
                          <a:solidFill>
                            <a:srgbClr val="000000"/>
                          </a:solidFill>
                          <a:effectLst/>
                          <a:latin typeface="Arial"/>
                          <a:ea typeface="+mn-ea"/>
                          <a:cs typeface="Times New Roman"/>
                        </a:rPr>
                        <a:t> – 198,36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Dalmatinska </a:t>
                      </a:r>
                      <a:r>
                        <a:rPr lang="hr-HR" sz="1100" dirty="0" err="1">
                          <a:solidFill>
                            <a:srgbClr val="000000"/>
                          </a:solidFill>
                          <a:effectLst/>
                          <a:latin typeface="Arial"/>
                          <a:ea typeface="+mn-ea"/>
                          <a:cs typeface="Times New Roman"/>
                        </a:rPr>
                        <a:t>pramenka</a:t>
                      </a:r>
                      <a:r>
                        <a:rPr lang="hr-HR" sz="1100" dirty="0">
                          <a:solidFill>
                            <a:srgbClr val="000000"/>
                          </a:solidFill>
                          <a:effectLst/>
                          <a:latin typeface="Arial"/>
                          <a:ea typeface="+mn-ea"/>
                          <a:cs typeface="Times New Roman"/>
                        </a:rPr>
                        <a:t> – 208,07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err="1">
                          <a:solidFill>
                            <a:srgbClr val="000000"/>
                          </a:solidFill>
                          <a:effectLst/>
                          <a:latin typeface="Arial"/>
                          <a:ea typeface="+mn-ea"/>
                          <a:cs typeface="Times New Roman"/>
                        </a:rPr>
                        <a:t>Cigaja</a:t>
                      </a:r>
                      <a:r>
                        <a:rPr lang="hr-HR" sz="1100" dirty="0">
                          <a:solidFill>
                            <a:srgbClr val="000000"/>
                          </a:solidFill>
                          <a:effectLst/>
                          <a:latin typeface="Arial"/>
                          <a:ea typeface="+mn-ea"/>
                          <a:cs typeface="Times New Roman"/>
                        </a:rPr>
                        <a:t> – 191,16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Rapska ovca – 224,49 EUR /UG</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fontAlgn="base" hangingPunct="0">
                        <a:lnSpc>
                          <a:spcPct val="115000"/>
                        </a:lnSpc>
                        <a:spcAft>
                          <a:spcPts val="0"/>
                        </a:spcAft>
                      </a:pPr>
                      <a:r>
                        <a:rPr lang="hr-HR" sz="1100" dirty="0">
                          <a:solidFill>
                            <a:srgbClr val="000000"/>
                          </a:solidFill>
                          <a:effectLst/>
                          <a:latin typeface="Arial"/>
                          <a:ea typeface="+mn-ea"/>
                          <a:cs typeface="Times New Roman"/>
                        </a:rPr>
                        <a:t>Hrvatska šarena koza – 205,48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Hrvatska bijela koza – 199,63 EUR /UG</a:t>
                      </a:r>
                      <a:endParaRPr lang="hr-HR" sz="1100" dirty="0">
                        <a:effectLst/>
                        <a:latin typeface="Calibri"/>
                        <a:ea typeface="Calibri"/>
                        <a:cs typeface="Times New Roman"/>
                      </a:endParaRPr>
                    </a:p>
                    <a:p>
                      <a:pPr eaLnBrk="0" fontAlgn="base" hangingPunct="0">
                        <a:lnSpc>
                          <a:spcPct val="115000"/>
                        </a:lnSpc>
                        <a:spcAft>
                          <a:spcPts val="0"/>
                        </a:spcAft>
                      </a:pPr>
                      <a:r>
                        <a:rPr lang="hr-HR" sz="1100" dirty="0">
                          <a:solidFill>
                            <a:srgbClr val="000000"/>
                          </a:solidFill>
                          <a:effectLst/>
                          <a:latin typeface="Arial"/>
                          <a:ea typeface="+mn-ea"/>
                          <a:cs typeface="Times New Roman"/>
                        </a:rPr>
                        <a:t>Istarska koza –204,96 EUR /UG</a:t>
                      </a:r>
                      <a:endParaRPr lang="hr-HR" sz="1100" dirty="0">
                        <a:effectLst/>
                        <a:latin typeface="Calibri"/>
                        <a:ea typeface="Calibri"/>
                        <a:cs typeface="Times New Roman"/>
                      </a:endParaRPr>
                    </a:p>
                    <a:p>
                      <a:pPr algn="just">
                        <a:lnSpc>
                          <a:spcPct val="115000"/>
                        </a:lnSpc>
                        <a:spcAft>
                          <a:spcPts val="1000"/>
                        </a:spcAft>
                      </a:pPr>
                      <a:r>
                        <a:rPr lang="hr-HR" sz="1100" dirty="0">
                          <a:solidFill>
                            <a:srgbClr val="000000"/>
                          </a:solidFill>
                          <a:effectLst/>
                          <a:latin typeface="Times New Roman"/>
                          <a:ea typeface="Times New Roman"/>
                          <a:cs typeface="Times New Roman"/>
                        </a:rPr>
                        <a:t> </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3676">
                <a:tc>
                  <a:txBody>
                    <a:bodyPr/>
                    <a:lstStyle/>
                    <a:p>
                      <a:pPr eaLnBrk="0" fontAlgn="base" hangingPunct="0">
                        <a:lnSpc>
                          <a:spcPct val="115000"/>
                        </a:lnSpc>
                        <a:spcAft>
                          <a:spcPts val="0"/>
                        </a:spcAft>
                      </a:pPr>
                      <a:r>
                        <a:rPr lang="hr-HR" sz="1100">
                          <a:solidFill>
                            <a:srgbClr val="000000"/>
                          </a:solidFill>
                          <a:effectLst/>
                          <a:latin typeface="Arial"/>
                          <a:ea typeface="+mn-ea"/>
                          <a:cs typeface="Times New Roman"/>
                        </a:rPr>
                        <a:t>Zagorski puran i Kokoš hrvatica – 200 EUR /UG</a:t>
                      </a:r>
                      <a:endParaRPr lang="hr-H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fontAlgn="base" hangingPunct="0">
                        <a:lnSpc>
                          <a:spcPct val="115000"/>
                        </a:lnSpc>
                        <a:spcAft>
                          <a:spcPts val="0"/>
                        </a:spcAft>
                      </a:pPr>
                      <a:r>
                        <a:rPr lang="hr-HR" sz="1100" dirty="0">
                          <a:solidFill>
                            <a:srgbClr val="000000"/>
                          </a:solidFill>
                          <a:effectLst/>
                          <a:latin typeface="Arial"/>
                          <a:ea typeface="+mn-ea"/>
                          <a:cs typeface="Times New Roman"/>
                        </a:rPr>
                        <a:t>Hrvatski </a:t>
                      </a:r>
                      <a:r>
                        <a:rPr lang="hr-HR" sz="1100" dirty="0" err="1">
                          <a:solidFill>
                            <a:srgbClr val="000000"/>
                          </a:solidFill>
                          <a:effectLst/>
                          <a:latin typeface="Arial"/>
                          <a:ea typeface="+mn-ea"/>
                          <a:cs typeface="Times New Roman"/>
                        </a:rPr>
                        <a:t>hladnokrvnjak</a:t>
                      </a:r>
                      <a:r>
                        <a:rPr lang="hr-HR" sz="1100" dirty="0">
                          <a:solidFill>
                            <a:srgbClr val="000000"/>
                          </a:solidFill>
                          <a:effectLst/>
                          <a:latin typeface="Arial"/>
                          <a:ea typeface="+mn-ea"/>
                          <a:cs typeface="Times New Roman"/>
                        </a:rPr>
                        <a:t>, Hrvatski </a:t>
                      </a:r>
                      <a:r>
                        <a:rPr lang="hr-HR" sz="1100" dirty="0" err="1">
                          <a:solidFill>
                            <a:srgbClr val="000000"/>
                          </a:solidFill>
                          <a:effectLst/>
                          <a:latin typeface="Arial"/>
                          <a:ea typeface="+mn-ea"/>
                          <a:cs typeface="Times New Roman"/>
                        </a:rPr>
                        <a:t>posavac</a:t>
                      </a:r>
                      <a:r>
                        <a:rPr lang="hr-HR" sz="1100" dirty="0">
                          <a:solidFill>
                            <a:srgbClr val="000000"/>
                          </a:solidFill>
                          <a:effectLst/>
                          <a:latin typeface="Arial"/>
                          <a:ea typeface="+mn-ea"/>
                          <a:cs typeface="Times New Roman"/>
                        </a:rPr>
                        <a:t>, Međimurski konj i Lipicanac – 200 EUR /UG</a:t>
                      </a:r>
                      <a:endParaRPr lang="hr-HR" sz="1100" dirty="0">
                        <a:effectLst/>
                        <a:latin typeface="Calibri"/>
                        <a:ea typeface="Calibri"/>
                        <a:cs typeface="Times New Roman"/>
                      </a:endParaRPr>
                    </a:p>
                    <a:p>
                      <a:pPr algn="just">
                        <a:lnSpc>
                          <a:spcPct val="115000"/>
                        </a:lnSpc>
                        <a:spcAft>
                          <a:spcPts val="1000"/>
                        </a:spcAft>
                      </a:pPr>
                      <a:r>
                        <a:rPr lang="hr-HR" sz="1100" dirty="0">
                          <a:solidFill>
                            <a:srgbClr val="000000"/>
                          </a:solidFill>
                          <a:effectLst/>
                          <a:latin typeface="Times New Roman"/>
                          <a:ea typeface="Times New Roman"/>
                          <a:cs typeface="Times New Roman"/>
                        </a:rPr>
                        <a:t> </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3676">
                <a:tc>
                  <a:txBody>
                    <a:bodyPr/>
                    <a:lstStyle/>
                    <a:p>
                      <a:pPr eaLnBrk="0" fontAlgn="base" hangingPunct="0">
                        <a:lnSpc>
                          <a:spcPct val="115000"/>
                        </a:lnSpc>
                        <a:spcAft>
                          <a:spcPts val="0"/>
                        </a:spcAft>
                      </a:pPr>
                      <a:r>
                        <a:rPr lang="hr-HR" sz="1100" dirty="0">
                          <a:solidFill>
                            <a:srgbClr val="000000"/>
                          </a:solidFill>
                          <a:effectLst/>
                          <a:latin typeface="Arial"/>
                          <a:ea typeface="+mn-ea"/>
                          <a:cs typeface="Times New Roman"/>
                        </a:rPr>
                        <a:t>Istarski magarac, Primorsko-dinarski magarac i Sjeverno-jadranski magarac – 200 EUR /UG.</a:t>
                      </a:r>
                      <a:endParaRPr lang="hr-HR" sz="1100" dirty="0">
                        <a:effectLst/>
                        <a:latin typeface="Calibri"/>
                        <a:ea typeface="Calibri"/>
                        <a:cs typeface="Times New Roman"/>
                      </a:endParaRPr>
                    </a:p>
                    <a:p>
                      <a:pPr algn="just">
                        <a:lnSpc>
                          <a:spcPct val="115000"/>
                        </a:lnSpc>
                        <a:spcAft>
                          <a:spcPts val="1000"/>
                        </a:spcAft>
                      </a:pPr>
                      <a:r>
                        <a:rPr lang="hr-HR" sz="1100" dirty="0">
                          <a:solidFill>
                            <a:srgbClr val="000000"/>
                          </a:solidFill>
                          <a:effectLst/>
                          <a:latin typeface="Times New Roman"/>
                          <a:ea typeface="Times New Roman"/>
                          <a:cs typeface="Times New Roman"/>
                        </a:rPr>
                        <a:t> </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hr-HR" sz="1100" dirty="0">
                          <a:solidFill>
                            <a:srgbClr val="000000"/>
                          </a:solidFill>
                          <a:effectLst/>
                          <a:latin typeface="Times New Roman"/>
                          <a:ea typeface="Times New Roman"/>
                          <a:cs typeface="Times New Roman"/>
                        </a:rPr>
                        <a:t> </a:t>
                      </a:r>
                      <a:endParaRPr lang="hr-H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988840"/>
            <a:ext cx="310356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562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332656"/>
            <a:ext cx="8229600" cy="1008112"/>
          </a:xfrm>
        </p:spPr>
        <p:txBody>
          <a:bodyPr>
            <a:normAutofit/>
          </a:bodyPr>
          <a:lstStyle/>
          <a:p>
            <a:r>
              <a:rPr lang="hr-HR" sz="2400" b="1" kern="0" cap="small" dirty="0">
                <a:solidFill>
                  <a:srgbClr val="000000"/>
                </a:solidFill>
                <a:latin typeface="Arial"/>
              </a:rPr>
              <a:t>Mjera </a:t>
            </a:r>
            <a:r>
              <a:rPr lang="hr-HR" sz="2400" b="1" kern="0" cap="small" dirty="0" smtClean="0">
                <a:solidFill>
                  <a:srgbClr val="000000"/>
                </a:solidFill>
                <a:latin typeface="Arial"/>
              </a:rPr>
              <a:t>13 plaćanja područjima s prirodnim ograničenjima ili ostalim posebnim ograničenjima </a:t>
            </a:r>
            <a:endParaRPr lang="en-US" sz="2400" b="1" kern="0" cap="small" dirty="0">
              <a:solidFill>
                <a:srgbClr val="000000"/>
              </a:solidFill>
              <a:latin typeface="Arial"/>
            </a:endParaRPr>
          </a:p>
        </p:txBody>
      </p:sp>
      <p:sp>
        <p:nvSpPr>
          <p:cNvPr id="3" name="Rezervirano mjesto sadržaja 2"/>
          <p:cNvSpPr>
            <a:spLocks noGrp="1"/>
          </p:cNvSpPr>
          <p:nvPr>
            <p:ph idx="1"/>
          </p:nvPr>
        </p:nvSpPr>
        <p:spPr/>
        <p:txBody>
          <a:bodyPr>
            <a:normAutofit/>
          </a:bodyPr>
          <a:lstStyle/>
          <a:p>
            <a:r>
              <a:rPr lang="hr-HR" sz="2000" dirty="0" smtClean="0">
                <a:solidFill>
                  <a:schemeClr val="tx1"/>
                </a:solidFill>
              </a:rPr>
              <a:t>Podmjere:</a:t>
            </a:r>
          </a:p>
          <a:p>
            <a:pPr marL="0" indent="0">
              <a:buNone/>
            </a:pPr>
            <a:r>
              <a:rPr lang="hr-HR" sz="2000" b="1" dirty="0" smtClean="0">
                <a:solidFill>
                  <a:schemeClr val="tx1"/>
                </a:solidFill>
              </a:rPr>
              <a:t>13.1</a:t>
            </a:r>
            <a:r>
              <a:rPr lang="hr-HR" sz="2000" dirty="0" smtClean="0">
                <a:solidFill>
                  <a:schemeClr val="tx1"/>
                </a:solidFill>
              </a:rPr>
              <a:t>. Plaćanja u gorsko planinskim područjima – </a:t>
            </a:r>
            <a:r>
              <a:rPr lang="hr-HR" sz="2000" b="1" dirty="0" err="1" smtClean="0">
                <a:solidFill>
                  <a:schemeClr val="tx1"/>
                </a:solidFill>
              </a:rPr>
              <a:t>GPP</a:t>
            </a:r>
            <a:r>
              <a:rPr lang="hr-HR" sz="2000" b="1" dirty="0" smtClean="0">
                <a:solidFill>
                  <a:schemeClr val="tx1"/>
                </a:solidFill>
              </a:rPr>
              <a:t> 226,00 €/ha</a:t>
            </a:r>
          </a:p>
          <a:p>
            <a:pPr marL="0" indent="0">
              <a:buNone/>
            </a:pPr>
            <a:endParaRPr lang="hr-HR" sz="2000" b="1" dirty="0" smtClean="0">
              <a:solidFill>
                <a:schemeClr val="tx1"/>
              </a:solidFill>
            </a:endParaRPr>
          </a:p>
          <a:p>
            <a:pPr marL="0" indent="0">
              <a:buNone/>
            </a:pPr>
            <a:r>
              <a:rPr lang="hr-HR" sz="2000" b="1" dirty="0" smtClean="0">
                <a:solidFill>
                  <a:schemeClr val="tx1"/>
                </a:solidFill>
              </a:rPr>
              <a:t>13.2. </a:t>
            </a:r>
            <a:r>
              <a:rPr lang="hr-HR" sz="2000" dirty="0" smtClean="0">
                <a:solidFill>
                  <a:schemeClr val="tx1"/>
                </a:solidFill>
              </a:rPr>
              <a:t>Plaćanja u područjima sa značajnim prirodnim ograničenjima – </a:t>
            </a:r>
            <a:r>
              <a:rPr lang="hr-HR" sz="2000" b="1" dirty="0" err="1" smtClean="0">
                <a:solidFill>
                  <a:schemeClr val="tx1"/>
                </a:solidFill>
              </a:rPr>
              <a:t>ZPO</a:t>
            </a:r>
            <a:r>
              <a:rPr lang="hr-HR" sz="2000" b="1" dirty="0" smtClean="0">
                <a:solidFill>
                  <a:schemeClr val="tx1"/>
                </a:solidFill>
              </a:rPr>
              <a:t> 119,85 €/ha</a:t>
            </a:r>
          </a:p>
          <a:p>
            <a:pPr marL="0" indent="0">
              <a:buNone/>
            </a:pPr>
            <a:endParaRPr lang="hr-HR" sz="2000" b="1" dirty="0" smtClean="0">
              <a:solidFill>
                <a:schemeClr val="tx1"/>
              </a:solidFill>
            </a:endParaRPr>
          </a:p>
          <a:p>
            <a:pPr marL="0" indent="0">
              <a:buNone/>
            </a:pPr>
            <a:r>
              <a:rPr lang="hr-HR" sz="2000" b="1" dirty="0" smtClean="0">
                <a:solidFill>
                  <a:schemeClr val="tx1"/>
                </a:solidFill>
              </a:rPr>
              <a:t>13.3. </a:t>
            </a:r>
            <a:r>
              <a:rPr lang="hr-HR" sz="2000" dirty="0" smtClean="0">
                <a:solidFill>
                  <a:schemeClr val="tx1"/>
                </a:solidFill>
              </a:rPr>
              <a:t>Plaćanja u područjima s posebnim ograničenjima – </a:t>
            </a:r>
            <a:r>
              <a:rPr lang="hr-HR" sz="2000" b="1" dirty="0" err="1" smtClean="0">
                <a:solidFill>
                  <a:schemeClr val="tx1"/>
                </a:solidFill>
              </a:rPr>
              <a:t>PPO</a:t>
            </a:r>
            <a:r>
              <a:rPr lang="hr-HR" sz="2000" b="1" dirty="0" smtClean="0">
                <a:solidFill>
                  <a:schemeClr val="tx1"/>
                </a:solidFill>
              </a:rPr>
              <a:t> 82,00 €/ha</a:t>
            </a:r>
          </a:p>
          <a:p>
            <a:endParaRPr lang="en-US" sz="2000" dirty="0">
              <a:solidFill>
                <a:schemeClr val="tx1"/>
              </a:solidFill>
            </a:endParaRPr>
          </a:p>
        </p:txBody>
      </p:sp>
    </p:spTree>
    <p:extLst>
      <p:ext uri="{BB962C8B-B14F-4D97-AF65-F5344CB8AC3E}">
        <p14:creationId xmlns:p14="http://schemas.microsoft.com/office/powerpoint/2010/main" val="21480449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332656"/>
            <a:ext cx="8229600" cy="1368152"/>
          </a:xfrm>
        </p:spPr>
        <p:txBody>
          <a:bodyPr>
            <a:normAutofit/>
          </a:bodyPr>
          <a:lstStyle/>
          <a:p>
            <a:r>
              <a:rPr lang="hr-HR" sz="2500" b="1" kern="0" cap="small" dirty="0">
                <a:solidFill>
                  <a:srgbClr val="000000"/>
                </a:solidFill>
                <a:latin typeface="Arial"/>
              </a:rPr>
              <a:t>Izračun potpore</a:t>
            </a:r>
            <a:endParaRPr lang="hr-HR" sz="2500" dirty="0"/>
          </a:p>
        </p:txBody>
      </p:sp>
      <p:sp>
        <p:nvSpPr>
          <p:cNvPr id="3" name="Rezervirano mjesto sadržaja 2"/>
          <p:cNvSpPr>
            <a:spLocks noGrp="1"/>
          </p:cNvSpPr>
          <p:nvPr>
            <p:ph idx="1"/>
          </p:nvPr>
        </p:nvSpPr>
        <p:spPr/>
        <p:txBody>
          <a:bodyPr>
            <a:normAutofit/>
          </a:bodyPr>
          <a:lstStyle/>
          <a:p>
            <a:pPr lvl="0" eaLnBrk="0" fontAlgn="base" hangingPunct="0">
              <a:spcAft>
                <a:spcPct val="0"/>
              </a:spcAft>
              <a:buClr>
                <a:srgbClr val="004000"/>
              </a:buClr>
              <a:buFont typeface="Wingdings" pitchFamily="2" charset="2"/>
              <a:buChar char="§"/>
            </a:pPr>
            <a:r>
              <a:rPr lang="vi-VN" altLang="sr-Latn-RS" sz="2000" kern="0" dirty="0" smtClean="0">
                <a:solidFill>
                  <a:srgbClr val="000000"/>
                </a:solidFill>
                <a:latin typeface="+mj-lt"/>
                <a:cs typeface="+mn-cs"/>
              </a:rPr>
              <a:t>koristi </a:t>
            </a:r>
            <a:r>
              <a:rPr lang="vi-VN" altLang="sr-Latn-RS" sz="2000" kern="0" dirty="0">
                <a:solidFill>
                  <a:srgbClr val="000000"/>
                </a:solidFill>
                <a:latin typeface="+mj-lt"/>
                <a:cs typeface="+mn-cs"/>
              </a:rPr>
              <a:t>se EC metodologija koja se temelji na izgubljenim prihodima i dodatnim troškova koji su nastali </a:t>
            </a:r>
            <a:r>
              <a:rPr lang="hr-HR" altLang="sr-Latn-RS" sz="2000" kern="0" dirty="0" smtClean="0">
                <a:solidFill>
                  <a:srgbClr val="000000"/>
                </a:solidFill>
                <a:latin typeface="+mj-lt"/>
                <a:cs typeface="+mn-cs"/>
              </a:rPr>
              <a:t>zbog</a:t>
            </a:r>
            <a:r>
              <a:rPr lang="vi-VN" altLang="sr-Latn-RS" sz="2000" kern="0" dirty="0" smtClean="0">
                <a:solidFill>
                  <a:srgbClr val="000000"/>
                </a:solidFill>
                <a:latin typeface="+mj-lt"/>
                <a:cs typeface="+mn-cs"/>
              </a:rPr>
              <a:t> provedb</a:t>
            </a:r>
            <a:r>
              <a:rPr lang="hr-HR" altLang="sr-Latn-RS" sz="2000" kern="0" dirty="0" smtClean="0">
                <a:solidFill>
                  <a:srgbClr val="000000"/>
                </a:solidFill>
                <a:latin typeface="+mj-lt"/>
                <a:cs typeface="+mn-cs"/>
              </a:rPr>
              <a:t>e</a:t>
            </a:r>
            <a:r>
              <a:rPr lang="vi-VN" altLang="sr-Latn-RS" sz="2000" kern="0" dirty="0" smtClean="0">
                <a:solidFill>
                  <a:srgbClr val="000000"/>
                </a:solidFill>
                <a:latin typeface="+mj-lt"/>
                <a:cs typeface="+mn-cs"/>
              </a:rPr>
              <a:t> </a:t>
            </a:r>
            <a:r>
              <a:rPr lang="hr-HR" altLang="sr-Latn-RS" sz="2000" kern="0" dirty="0" smtClean="0">
                <a:solidFill>
                  <a:srgbClr val="000000"/>
                </a:solidFill>
                <a:latin typeface="+mj-lt"/>
                <a:cs typeface="+mn-cs"/>
              </a:rPr>
              <a:t>poljoprivredno</a:t>
            </a:r>
            <a:r>
              <a:rPr lang="vi-VN" altLang="sr-Latn-RS" sz="2000" kern="0" dirty="0" smtClean="0">
                <a:solidFill>
                  <a:srgbClr val="000000"/>
                </a:solidFill>
                <a:latin typeface="+mj-lt"/>
                <a:cs typeface="+mn-cs"/>
              </a:rPr>
              <a:t> okolišn</a:t>
            </a:r>
            <a:r>
              <a:rPr lang="hr-HR" altLang="sr-Latn-RS" sz="2000" kern="0" dirty="0" smtClean="0">
                <a:solidFill>
                  <a:srgbClr val="000000"/>
                </a:solidFill>
                <a:latin typeface="+mj-lt"/>
                <a:cs typeface="+mn-cs"/>
              </a:rPr>
              <a:t>e</a:t>
            </a:r>
            <a:r>
              <a:rPr lang="vi-VN" altLang="sr-Latn-RS" sz="2000" kern="0" dirty="0" smtClean="0">
                <a:solidFill>
                  <a:srgbClr val="000000"/>
                </a:solidFill>
                <a:latin typeface="+mj-lt"/>
                <a:cs typeface="+mn-cs"/>
              </a:rPr>
              <a:t> mjer</a:t>
            </a:r>
            <a:r>
              <a:rPr lang="hr-HR" altLang="sr-Latn-RS" sz="2000" kern="0" dirty="0" smtClean="0">
                <a:solidFill>
                  <a:srgbClr val="000000"/>
                </a:solidFill>
                <a:latin typeface="+mj-lt"/>
                <a:cs typeface="+mn-cs"/>
              </a:rPr>
              <a:t>e/operacije</a:t>
            </a:r>
            <a:r>
              <a:rPr lang="vi-VN" altLang="sr-Latn-RS" sz="2000" kern="0" dirty="0" smtClean="0">
                <a:solidFill>
                  <a:srgbClr val="000000"/>
                </a:solidFill>
                <a:latin typeface="+mj-lt"/>
                <a:cs typeface="+mn-cs"/>
              </a:rPr>
              <a:t>.</a:t>
            </a:r>
            <a:endParaRPr lang="vi-VN" altLang="sr-Latn-RS" sz="2000" kern="0" dirty="0">
              <a:solidFill>
                <a:srgbClr val="000000"/>
              </a:solidFill>
              <a:latin typeface="+mj-lt"/>
              <a:cs typeface="+mn-cs"/>
            </a:endParaRPr>
          </a:p>
          <a:p>
            <a:pPr lvl="0" eaLnBrk="0" fontAlgn="base" hangingPunct="0">
              <a:spcAft>
                <a:spcPct val="0"/>
              </a:spcAft>
              <a:buClr>
                <a:srgbClr val="004000"/>
              </a:buClr>
              <a:buFont typeface="Wingdings" pitchFamily="2" charset="2"/>
              <a:buChar char="§"/>
            </a:pPr>
            <a:r>
              <a:rPr lang="vi-VN" altLang="sr-Latn-RS" sz="2000" kern="0" dirty="0" smtClean="0">
                <a:solidFill>
                  <a:srgbClr val="000000"/>
                </a:solidFill>
                <a:latin typeface="+mj-lt"/>
                <a:cs typeface="+mn-cs"/>
              </a:rPr>
              <a:t>važno je </a:t>
            </a:r>
            <a:r>
              <a:rPr lang="vi-VN" altLang="sr-Latn-RS" sz="2000" kern="0" dirty="0">
                <a:solidFill>
                  <a:srgbClr val="000000"/>
                </a:solidFill>
                <a:latin typeface="+mj-lt"/>
                <a:cs typeface="+mn-cs"/>
              </a:rPr>
              <a:t>utvrditi </a:t>
            </a:r>
            <a:r>
              <a:rPr lang="vi-VN" altLang="sr-Latn-RS" sz="2000" kern="0" dirty="0" smtClean="0">
                <a:solidFill>
                  <a:srgbClr val="000000"/>
                </a:solidFill>
                <a:latin typeface="+mj-lt"/>
                <a:cs typeface="+mn-cs"/>
              </a:rPr>
              <a:t>o</a:t>
            </a:r>
            <a:r>
              <a:rPr lang="hr-HR" altLang="sr-Latn-RS" sz="2000" kern="0" dirty="0" err="1" smtClean="0">
                <a:solidFill>
                  <a:srgbClr val="000000"/>
                </a:solidFill>
                <a:latin typeface="+mj-lt"/>
                <a:cs typeface="+mn-cs"/>
              </a:rPr>
              <a:t>bvezne</a:t>
            </a:r>
            <a:r>
              <a:rPr lang="vi-VN" altLang="sr-Latn-RS" sz="2000" kern="0" dirty="0" smtClean="0">
                <a:solidFill>
                  <a:srgbClr val="000000"/>
                </a:solidFill>
                <a:latin typeface="+mj-lt"/>
                <a:cs typeface="+mn-cs"/>
              </a:rPr>
              <a:t> </a:t>
            </a:r>
            <a:r>
              <a:rPr lang="vi-VN" altLang="sr-Latn-RS" sz="2000" kern="0" dirty="0">
                <a:solidFill>
                  <a:srgbClr val="000000"/>
                </a:solidFill>
                <a:latin typeface="+mj-lt"/>
                <a:cs typeface="+mn-cs"/>
              </a:rPr>
              <a:t>zakonske zahtjeve u </a:t>
            </a:r>
            <a:r>
              <a:rPr lang="vi-VN" altLang="sr-Latn-RS" sz="2000" kern="0" dirty="0" smtClean="0">
                <a:solidFill>
                  <a:srgbClr val="000000"/>
                </a:solidFill>
                <a:latin typeface="+mj-lt"/>
                <a:cs typeface="+mn-cs"/>
              </a:rPr>
              <a:t>poljoprivredno</a:t>
            </a:r>
            <a:r>
              <a:rPr lang="hr-HR" altLang="sr-Latn-RS" sz="2000" kern="0" dirty="0" smtClean="0">
                <a:solidFill>
                  <a:srgbClr val="000000"/>
                </a:solidFill>
                <a:latin typeface="+mj-lt"/>
                <a:cs typeface="+mn-cs"/>
              </a:rPr>
              <a:t>j</a:t>
            </a:r>
            <a:r>
              <a:rPr lang="vi-VN" altLang="sr-Latn-RS" sz="2000" kern="0" dirty="0" smtClean="0">
                <a:solidFill>
                  <a:srgbClr val="000000"/>
                </a:solidFill>
                <a:latin typeface="+mj-lt"/>
                <a:cs typeface="+mn-cs"/>
              </a:rPr>
              <a:t> </a:t>
            </a:r>
            <a:r>
              <a:rPr lang="vi-VN" altLang="sr-Latn-RS" sz="2000" kern="0" dirty="0">
                <a:solidFill>
                  <a:srgbClr val="000000"/>
                </a:solidFill>
                <a:latin typeface="+mj-lt"/>
                <a:cs typeface="+mn-cs"/>
              </a:rPr>
              <a:t>proizvodnji, budući se potpora dodjeljuje samo za </a:t>
            </a:r>
            <a:r>
              <a:rPr lang="hr-HR" altLang="sr-Latn-RS" sz="2000" kern="0" dirty="0" smtClean="0">
                <a:solidFill>
                  <a:srgbClr val="000000"/>
                </a:solidFill>
                <a:latin typeface="+mj-lt"/>
                <a:cs typeface="+mn-cs"/>
              </a:rPr>
              <a:t>aktivnosti koje nadilaze obvezne zakonske zahtjeve </a:t>
            </a:r>
            <a:endParaRPr lang="vi-VN" altLang="sr-Latn-RS" sz="2000" kern="0" dirty="0">
              <a:solidFill>
                <a:srgbClr val="000000"/>
              </a:solidFill>
              <a:latin typeface="+mj-lt"/>
              <a:cs typeface="+mn-cs"/>
            </a:endParaRPr>
          </a:p>
          <a:p>
            <a:pPr lvl="0" eaLnBrk="0" fontAlgn="base" hangingPunct="0">
              <a:spcAft>
                <a:spcPct val="0"/>
              </a:spcAft>
              <a:buClr>
                <a:srgbClr val="004000"/>
              </a:buClr>
              <a:buFont typeface="Wingdings" pitchFamily="2" charset="2"/>
              <a:buChar char="§"/>
            </a:pPr>
            <a:r>
              <a:rPr lang="vi-VN" altLang="sr-Latn-RS" sz="2000" kern="0" dirty="0">
                <a:solidFill>
                  <a:srgbClr val="000000"/>
                </a:solidFill>
                <a:latin typeface="+mj-lt"/>
                <a:cs typeface="+mn-cs"/>
              </a:rPr>
              <a:t>Izgubljen prihod = kao posljedica nižeg </a:t>
            </a:r>
            <a:r>
              <a:rPr lang="hr-HR" altLang="sr-Latn-RS" sz="2000" kern="0" dirty="0" smtClean="0">
                <a:solidFill>
                  <a:srgbClr val="000000"/>
                </a:solidFill>
                <a:latin typeface="+mj-lt"/>
                <a:cs typeface="+mn-cs"/>
              </a:rPr>
              <a:t>prinosa (primjena posebnih agrotehničkih metoda)</a:t>
            </a:r>
            <a:endParaRPr lang="vi-VN" altLang="sr-Latn-RS" sz="2000" kern="0" dirty="0">
              <a:solidFill>
                <a:srgbClr val="000000"/>
              </a:solidFill>
              <a:latin typeface="+mj-lt"/>
              <a:cs typeface="+mn-cs"/>
            </a:endParaRPr>
          </a:p>
          <a:p>
            <a:pPr lvl="0" eaLnBrk="0" fontAlgn="base" hangingPunct="0">
              <a:spcAft>
                <a:spcPct val="0"/>
              </a:spcAft>
              <a:buClr>
                <a:srgbClr val="004000"/>
              </a:buClr>
              <a:buFont typeface="Wingdings" pitchFamily="2" charset="2"/>
              <a:buChar char="§"/>
            </a:pPr>
            <a:r>
              <a:rPr lang="vi-VN" altLang="sr-Latn-RS" sz="2000" kern="0" dirty="0">
                <a:solidFill>
                  <a:srgbClr val="000000"/>
                </a:solidFill>
                <a:latin typeface="+mj-lt"/>
                <a:cs typeface="+mn-cs"/>
              </a:rPr>
              <a:t>Dodatni trošak= </a:t>
            </a:r>
            <a:r>
              <a:rPr lang="hr-HR" altLang="sr-Latn-RS" sz="2000" kern="0" dirty="0">
                <a:solidFill>
                  <a:srgbClr val="000000"/>
                </a:solidFill>
                <a:latin typeface="+mj-lt"/>
                <a:cs typeface="+mn-cs"/>
              </a:rPr>
              <a:t>k</a:t>
            </a:r>
            <a:r>
              <a:rPr lang="hr-HR" altLang="sr-Latn-RS" sz="2000" kern="0" dirty="0" smtClean="0">
                <a:solidFill>
                  <a:srgbClr val="000000"/>
                </a:solidFill>
                <a:latin typeface="+mj-lt"/>
                <a:cs typeface="+mn-cs"/>
              </a:rPr>
              <a:t>ao poslj</a:t>
            </a:r>
            <a:r>
              <a:rPr lang="hr-HR" altLang="sr-Latn-RS" sz="2000" kern="0" dirty="0">
                <a:solidFill>
                  <a:srgbClr val="000000"/>
                </a:solidFill>
                <a:latin typeface="+mj-lt"/>
                <a:cs typeface="+mn-cs"/>
              </a:rPr>
              <a:t>e</a:t>
            </a:r>
            <a:r>
              <a:rPr lang="hr-HR" altLang="sr-Latn-RS" sz="2000" kern="0" dirty="0" smtClean="0">
                <a:solidFill>
                  <a:srgbClr val="000000"/>
                </a:solidFill>
                <a:latin typeface="+mj-lt"/>
                <a:cs typeface="+mn-cs"/>
              </a:rPr>
              <a:t>dica dodatnih radnji</a:t>
            </a:r>
            <a:r>
              <a:rPr lang="vi-VN" altLang="sr-Latn-RS" sz="2000" kern="0" dirty="0" smtClean="0">
                <a:solidFill>
                  <a:srgbClr val="000000"/>
                </a:solidFill>
                <a:latin typeface="+mj-lt"/>
                <a:cs typeface="+mn-cs"/>
              </a:rPr>
              <a:t> </a:t>
            </a:r>
            <a:r>
              <a:rPr lang="vi-VN" altLang="sr-Latn-RS" sz="2000" kern="0" dirty="0">
                <a:solidFill>
                  <a:srgbClr val="000000"/>
                </a:solidFill>
                <a:latin typeface="+mj-lt"/>
                <a:cs typeface="+mn-cs"/>
              </a:rPr>
              <a:t>u provedbi pojedinih obveza koje su iznad </a:t>
            </a:r>
            <a:r>
              <a:rPr lang="vi-VN" altLang="sr-Latn-RS" sz="2000" kern="0" dirty="0" smtClean="0">
                <a:solidFill>
                  <a:srgbClr val="000000"/>
                </a:solidFill>
                <a:latin typeface="+mj-lt"/>
                <a:cs typeface="+mn-cs"/>
              </a:rPr>
              <a:t>o</a:t>
            </a:r>
            <a:r>
              <a:rPr lang="hr-HR" altLang="sr-Latn-RS" sz="2000" kern="0" dirty="0" err="1" smtClean="0">
                <a:solidFill>
                  <a:srgbClr val="000000"/>
                </a:solidFill>
                <a:latin typeface="+mj-lt"/>
                <a:cs typeface="+mn-cs"/>
              </a:rPr>
              <a:t>bveznih</a:t>
            </a:r>
            <a:r>
              <a:rPr lang="vi-VN" altLang="sr-Latn-RS" sz="2000" kern="0" dirty="0" smtClean="0">
                <a:solidFill>
                  <a:srgbClr val="000000"/>
                </a:solidFill>
                <a:latin typeface="+mj-lt"/>
                <a:cs typeface="+mn-cs"/>
              </a:rPr>
              <a:t> </a:t>
            </a:r>
            <a:r>
              <a:rPr lang="vi-VN" altLang="sr-Latn-RS" sz="2000" kern="0" dirty="0">
                <a:solidFill>
                  <a:srgbClr val="000000"/>
                </a:solidFill>
                <a:latin typeface="+mj-lt"/>
                <a:cs typeface="+mn-cs"/>
              </a:rPr>
              <a:t>zakonskih </a:t>
            </a:r>
            <a:r>
              <a:rPr lang="vi-VN" altLang="sr-Latn-RS" sz="2000" kern="0" dirty="0" smtClean="0">
                <a:solidFill>
                  <a:srgbClr val="000000"/>
                </a:solidFill>
                <a:latin typeface="+mj-lt"/>
                <a:cs typeface="+mn-cs"/>
              </a:rPr>
              <a:t>zahtjeva</a:t>
            </a:r>
            <a:r>
              <a:rPr lang="hr-HR" altLang="sr-Latn-RS" sz="2000" kern="0" dirty="0" smtClean="0">
                <a:solidFill>
                  <a:srgbClr val="000000"/>
                </a:solidFill>
                <a:latin typeface="+mj-lt"/>
                <a:cs typeface="+mn-cs"/>
              </a:rPr>
              <a:t> i uobičajene poljoprivredne </a:t>
            </a:r>
            <a:r>
              <a:rPr lang="hr-HR" altLang="sr-Latn-RS" sz="1600" kern="0" dirty="0" smtClean="0">
                <a:solidFill>
                  <a:srgbClr val="000000"/>
                </a:solidFill>
                <a:latin typeface="Arial"/>
                <a:cs typeface="+mn-cs"/>
              </a:rPr>
              <a:t>prakse</a:t>
            </a:r>
            <a:endParaRPr lang="vi-VN" altLang="sr-Latn-RS" sz="1600" kern="0" dirty="0">
              <a:solidFill>
                <a:srgbClr val="000000"/>
              </a:solidFill>
              <a:latin typeface="Arial"/>
              <a:cs typeface="+mn-cs"/>
            </a:endParaRPr>
          </a:p>
        </p:txBody>
      </p:sp>
    </p:spTree>
    <p:extLst>
      <p:ext uri="{BB962C8B-B14F-4D97-AF65-F5344CB8AC3E}">
        <p14:creationId xmlns:p14="http://schemas.microsoft.com/office/powerpoint/2010/main" val="995638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332656"/>
            <a:ext cx="8229600" cy="1008112"/>
          </a:xfrm>
        </p:spPr>
        <p:txBody>
          <a:bodyPr>
            <a:normAutofit/>
          </a:bodyPr>
          <a:lstStyle/>
          <a:p>
            <a:r>
              <a:rPr lang="hr-HR" sz="2500" b="1" kern="0" cap="small" dirty="0">
                <a:solidFill>
                  <a:srgbClr val="000000"/>
                </a:solidFill>
                <a:latin typeface="Arial"/>
              </a:rPr>
              <a:t>Kombiniranje mjere 10 i mjere 11</a:t>
            </a:r>
          </a:p>
        </p:txBody>
      </p:sp>
      <p:sp>
        <p:nvSpPr>
          <p:cNvPr id="3" name="Rezervirano mjesto sadržaja 2"/>
          <p:cNvSpPr>
            <a:spLocks noGrp="1"/>
          </p:cNvSpPr>
          <p:nvPr>
            <p:ph idx="1"/>
          </p:nvPr>
        </p:nvSpPr>
        <p:spPr/>
        <p:txBody>
          <a:bodyPr/>
          <a:lstStyle/>
          <a:p>
            <a:endParaRPr lang="hr-HR" sz="1600" dirty="0" smtClean="0"/>
          </a:p>
          <a:p>
            <a:r>
              <a:rPr lang="hr-HR" sz="2000" dirty="0" smtClean="0">
                <a:solidFill>
                  <a:schemeClr val="tx1"/>
                </a:solidFill>
              </a:rPr>
              <a:t>Trenutno nije moguće kombinirati mjeru 10 i mjeru 11 zbog mogućeg dvostrukog financiranja, odnosno postojanja istih obveza u provedbi pojedine aktivnosti za koje se ostvaruje potpora.</a:t>
            </a:r>
          </a:p>
          <a:p>
            <a:r>
              <a:rPr lang="hr-HR" sz="2000" dirty="0" smtClean="0">
                <a:solidFill>
                  <a:schemeClr val="tx1"/>
                </a:solidFill>
              </a:rPr>
              <a:t>Ugovoren angažman konzultanta koji će napraviti procjenu ovih mjera te odrediti koje su kombinacije moguće.</a:t>
            </a:r>
          </a:p>
          <a:p>
            <a:r>
              <a:rPr lang="hr-HR" sz="2000" dirty="0" smtClean="0">
                <a:solidFill>
                  <a:schemeClr val="tx1"/>
                </a:solidFill>
              </a:rPr>
              <a:t>Postupak kojim će se omogućiti korisnicima kombiniranje - </a:t>
            </a:r>
            <a:r>
              <a:rPr lang="hr-HR" sz="2000" dirty="0" err="1">
                <a:solidFill>
                  <a:schemeClr val="tx1"/>
                </a:solidFill>
              </a:rPr>
              <a:t>notificirati</a:t>
            </a:r>
            <a:r>
              <a:rPr lang="hr-HR" sz="2000" dirty="0">
                <a:solidFill>
                  <a:schemeClr val="tx1"/>
                </a:solidFill>
              </a:rPr>
              <a:t> </a:t>
            </a:r>
            <a:r>
              <a:rPr lang="hr-HR" sz="2000" dirty="0" err="1">
                <a:solidFill>
                  <a:schemeClr val="tx1"/>
                </a:solidFill>
              </a:rPr>
              <a:t>EK</a:t>
            </a:r>
            <a:r>
              <a:rPr lang="hr-HR" sz="2000" dirty="0">
                <a:solidFill>
                  <a:schemeClr val="tx1"/>
                </a:solidFill>
              </a:rPr>
              <a:t> izmjenu </a:t>
            </a:r>
            <a:r>
              <a:rPr lang="hr-HR" sz="2000" dirty="0" smtClean="0">
                <a:solidFill>
                  <a:schemeClr val="tx1"/>
                </a:solidFill>
              </a:rPr>
              <a:t>u </a:t>
            </a:r>
            <a:r>
              <a:rPr lang="hr-HR" sz="2000" dirty="0" err="1" smtClean="0">
                <a:solidFill>
                  <a:schemeClr val="tx1"/>
                </a:solidFill>
              </a:rPr>
              <a:t>PRR</a:t>
            </a:r>
            <a:r>
              <a:rPr lang="hr-HR" sz="2000" dirty="0">
                <a:solidFill>
                  <a:schemeClr val="tx1"/>
                </a:solidFill>
              </a:rPr>
              <a:t>, odobriti Odbor za </a:t>
            </a:r>
            <a:r>
              <a:rPr lang="hr-HR" sz="2000" dirty="0" smtClean="0">
                <a:solidFill>
                  <a:schemeClr val="tx1"/>
                </a:solidFill>
              </a:rPr>
              <a:t>praćenje, ugraditi u Pravilnik</a:t>
            </a:r>
            <a:endParaRPr lang="hr-HR" sz="2000" dirty="0">
              <a:solidFill>
                <a:schemeClr val="tx1"/>
              </a:solidFill>
            </a:endParaRPr>
          </a:p>
          <a:p>
            <a:pPr marL="0" indent="0">
              <a:buNone/>
            </a:pPr>
            <a:endParaRPr lang="hr-HR" sz="1600" dirty="0"/>
          </a:p>
          <a:p>
            <a:endParaRPr lang="hr-HR" dirty="0" smtClean="0"/>
          </a:p>
          <a:p>
            <a:endParaRPr lang="hr-HR" dirty="0"/>
          </a:p>
        </p:txBody>
      </p:sp>
    </p:spTree>
    <p:extLst>
      <p:ext uri="{BB962C8B-B14F-4D97-AF65-F5344CB8AC3E}">
        <p14:creationId xmlns:p14="http://schemas.microsoft.com/office/powerpoint/2010/main" val="331364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76672"/>
            <a:ext cx="8229600" cy="936104"/>
          </a:xfrm>
        </p:spPr>
        <p:txBody>
          <a:bodyPr>
            <a:normAutofit/>
          </a:bodyPr>
          <a:lstStyle/>
          <a:p>
            <a:r>
              <a:rPr lang="hr-HR" sz="2500" b="1" kern="0" cap="small" dirty="0">
                <a:solidFill>
                  <a:srgbClr val="000000"/>
                </a:solidFill>
                <a:latin typeface="Arial"/>
              </a:rPr>
              <a:t>PROVEDBA MJERE</a:t>
            </a:r>
            <a:endParaRPr lang="hr-HR" sz="2500" dirty="0"/>
          </a:p>
        </p:txBody>
      </p:sp>
      <p:sp>
        <p:nvSpPr>
          <p:cNvPr id="3" name="Rezervirano mjesto sadržaja 2"/>
          <p:cNvSpPr>
            <a:spLocks noGrp="1"/>
          </p:cNvSpPr>
          <p:nvPr>
            <p:ph idx="1"/>
          </p:nvPr>
        </p:nvSpPr>
        <p:spPr/>
        <p:txBody>
          <a:bodyPr/>
          <a:lstStyle/>
          <a:p>
            <a:pPr lvl="0" eaLnBrk="0" fontAlgn="base" hangingPunct="0">
              <a:spcAft>
                <a:spcPct val="0"/>
              </a:spcAft>
              <a:buClr>
                <a:srgbClr val="004000"/>
              </a:buClr>
              <a:buFont typeface="Wingdings" pitchFamily="2" charset="2"/>
              <a:buChar char="§"/>
            </a:pPr>
            <a:r>
              <a:rPr lang="hr-HR" altLang="sr-Latn-RS" sz="1600" kern="0" dirty="0" smtClean="0">
                <a:solidFill>
                  <a:srgbClr val="000000"/>
                </a:solidFill>
              </a:rPr>
              <a:t>operativno </a:t>
            </a:r>
            <a:r>
              <a:rPr lang="hr-HR" altLang="sr-Latn-RS" sz="1600" kern="0" dirty="0">
                <a:solidFill>
                  <a:srgbClr val="000000"/>
                </a:solidFill>
              </a:rPr>
              <a:t>provodi Agencija za plaćanja u poljoprivredi, ribarstvu i ruralnom razvoju (APPRRR)  koja je po točno određenim kriterijima uspostavila Integrirani administrativni i kontrolni sustav (IAKS) </a:t>
            </a:r>
            <a:r>
              <a:rPr lang="hr-HR" altLang="sr-Latn-RS" sz="1600" kern="0" dirty="0" smtClean="0">
                <a:solidFill>
                  <a:srgbClr val="000000"/>
                </a:solidFill>
              </a:rPr>
              <a:t>putem </a:t>
            </a:r>
            <a:r>
              <a:rPr lang="hr-HR" altLang="sr-Latn-RS" sz="1600" kern="0" dirty="0">
                <a:solidFill>
                  <a:srgbClr val="000000"/>
                </a:solidFill>
              </a:rPr>
              <a:t>kojeg se obrađuju i </a:t>
            </a:r>
            <a:r>
              <a:rPr lang="hr-HR" altLang="sr-Latn-RS" sz="1600" kern="0" dirty="0" smtClean="0">
                <a:solidFill>
                  <a:srgbClr val="000000"/>
                </a:solidFill>
              </a:rPr>
              <a:t>administrativno kontroliraju </a:t>
            </a:r>
            <a:r>
              <a:rPr lang="hr-HR" altLang="sr-Latn-RS" sz="1600" kern="0" dirty="0">
                <a:solidFill>
                  <a:srgbClr val="000000"/>
                </a:solidFill>
              </a:rPr>
              <a:t>IAKS mjere.</a:t>
            </a:r>
          </a:p>
          <a:p>
            <a:pPr lvl="0" eaLnBrk="0" fontAlgn="base" hangingPunct="0">
              <a:spcAft>
                <a:spcPct val="0"/>
              </a:spcAft>
              <a:buClr>
                <a:srgbClr val="004000"/>
              </a:buClr>
              <a:buFont typeface="Wingdings" pitchFamily="2" charset="2"/>
              <a:buChar char="§"/>
            </a:pPr>
            <a:endParaRPr lang="hr-HR" altLang="sr-Latn-RS" sz="1600" kern="0" dirty="0">
              <a:solidFill>
                <a:srgbClr val="000000"/>
              </a:solidFill>
            </a:endParaRPr>
          </a:p>
          <a:p>
            <a:pPr lvl="0" eaLnBrk="0" fontAlgn="base" hangingPunct="0">
              <a:spcAft>
                <a:spcPct val="0"/>
              </a:spcAft>
              <a:buClr>
                <a:srgbClr val="004000"/>
              </a:buClr>
              <a:buFont typeface="Wingdings" pitchFamily="2" charset="2"/>
              <a:buChar char="§"/>
            </a:pPr>
            <a:r>
              <a:rPr lang="hr-HR" altLang="sr-Latn-RS" sz="1600" kern="0" dirty="0">
                <a:solidFill>
                  <a:srgbClr val="000000"/>
                </a:solidFill>
              </a:rPr>
              <a:t>APPRRR provodi - Administrativnu kontrolu </a:t>
            </a:r>
            <a:r>
              <a:rPr lang="hr-HR" altLang="sr-Latn-RS" sz="1600" kern="0" dirty="0" smtClean="0">
                <a:solidFill>
                  <a:srgbClr val="000000"/>
                </a:solidFill>
              </a:rPr>
              <a:t>(zahtjeva, registara i ARKOD-a) i </a:t>
            </a:r>
            <a:r>
              <a:rPr lang="hr-HR" altLang="sr-Latn-RS" sz="1600" kern="0" dirty="0">
                <a:solidFill>
                  <a:srgbClr val="000000"/>
                </a:solidFill>
              </a:rPr>
              <a:t>kontrolu na terenu. </a:t>
            </a:r>
          </a:p>
          <a:p>
            <a:pPr lvl="0" eaLnBrk="0" fontAlgn="base" hangingPunct="0">
              <a:spcAft>
                <a:spcPct val="0"/>
              </a:spcAft>
              <a:buClr>
                <a:srgbClr val="004000"/>
              </a:buClr>
              <a:buFont typeface="Wingdings" pitchFamily="2" charset="2"/>
              <a:buChar char="§"/>
            </a:pPr>
            <a:endParaRPr lang="hr-HR" altLang="sr-Latn-RS" sz="1600" kern="0" dirty="0">
              <a:solidFill>
                <a:srgbClr val="000000"/>
              </a:solidFill>
            </a:endParaRPr>
          </a:p>
          <a:p>
            <a:pPr lvl="0" eaLnBrk="0" fontAlgn="base" hangingPunct="0">
              <a:spcAft>
                <a:spcPct val="0"/>
              </a:spcAft>
              <a:buClr>
                <a:srgbClr val="004000"/>
              </a:buClr>
              <a:buFont typeface="Wingdings" pitchFamily="2" charset="2"/>
              <a:buChar char="§"/>
            </a:pPr>
            <a:r>
              <a:rPr lang="hr-HR" altLang="sr-Latn-RS" sz="1600" kern="0" dirty="0">
                <a:solidFill>
                  <a:srgbClr val="000000"/>
                </a:solidFill>
              </a:rPr>
              <a:t>Kontrolni uzorak za provedbu kontrole iznosi </a:t>
            </a:r>
            <a:r>
              <a:rPr lang="hr-HR" altLang="sr-Latn-RS" sz="1600" b="1" kern="0" dirty="0">
                <a:solidFill>
                  <a:srgbClr val="000000"/>
                </a:solidFill>
              </a:rPr>
              <a:t>5% </a:t>
            </a:r>
            <a:r>
              <a:rPr lang="hr-HR" altLang="sr-Latn-RS" sz="1600" kern="0" dirty="0">
                <a:solidFill>
                  <a:srgbClr val="000000"/>
                </a:solidFill>
              </a:rPr>
              <a:t>od svih poljoprivrednih gospodarstava koja su podnijela zahtjev za potporu.</a:t>
            </a:r>
          </a:p>
          <a:p>
            <a:pPr lvl="0" eaLnBrk="0" fontAlgn="base" hangingPunct="0">
              <a:spcAft>
                <a:spcPct val="0"/>
              </a:spcAft>
              <a:buClr>
                <a:srgbClr val="004000"/>
              </a:buClr>
              <a:buFont typeface="Wingdings" pitchFamily="2" charset="2"/>
              <a:buChar char="§"/>
            </a:pPr>
            <a:endParaRPr lang="hr-HR" altLang="sr-Latn-RS" sz="1600" kern="0" dirty="0">
              <a:solidFill>
                <a:srgbClr val="000000"/>
              </a:solidFill>
              <a:latin typeface="Arial"/>
              <a:cs typeface="+mn-cs"/>
            </a:endParaRPr>
          </a:p>
          <a:p>
            <a:endParaRPr lang="hr-H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550" y="4082796"/>
            <a:ext cx="2448272" cy="157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25913"/>
            <a:ext cx="22764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509120"/>
            <a:ext cx="3096344"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7336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548680"/>
            <a:ext cx="8229600" cy="1008112"/>
          </a:xfrm>
        </p:spPr>
        <p:txBody>
          <a:bodyPr>
            <a:normAutofit/>
          </a:bodyPr>
          <a:lstStyle/>
          <a:p>
            <a:r>
              <a:rPr lang="hr-HR" sz="2500" b="1" kern="0" cap="small" dirty="0">
                <a:solidFill>
                  <a:srgbClr val="000000"/>
                </a:solidFill>
                <a:latin typeface="Arial"/>
              </a:rPr>
              <a:t>UVOĐENJE NOVIH OPERACIJA</a:t>
            </a:r>
          </a:p>
        </p:txBody>
      </p:sp>
      <p:sp>
        <p:nvSpPr>
          <p:cNvPr id="3" name="Rezervirano mjesto sadržaja 2"/>
          <p:cNvSpPr>
            <a:spLocks noGrp="1"/>
          </p:cNvSpPr>
          <p:nvPr>
            <p:ph idx="1"/>
          </p:nvPr>
        </p:nvSpPr>
        <p:spPr/>
        <p:txBody>
          <a:bodyPr>
            <a:normAutofit/>
          </a:bodyPr>
          <a:lstStyle/>
          <a:p>
            <a:r>
              <a:rPr lang="hr-HR" sz="1600" dirty="0" smtClean="0">
                <a:solidFill>
                  <a:schemeClr val="tx1"/>
                </a:solidFill>
              </a:rPr>
              <a:t>Pri sljedećih izmjenama PRR u pogledu očuvanja </a:t>
            </a:r>
            <a:r>
              <a:rPr lang="hr-HR" sz="1600" dirty="0" err="1" smtClean="0">
                <a:solidFill>
                  <a:schemeClr val="tx1"/>
                </a:solidFill>
              </a:rPr>
              <a:t>bioraznolikosti</a:t>
            </a:r>
            <a:r>
              <a:rPr lang="hr-HR" sz="1600" dirty="0" smtClean="0">
                <a:solidFill>
                  <a:schemeClr val="tx1"/>
                </a:solidFill>
              </a:rPr>
              <a:t> uvodit će se dvije nove operacije:</a:t>
            </a:r>
          </a:p>
          <a:p>
            <a:pPr lvl="1"/>
            <a:r>
              <a:rPr lang="hr-HR" sz="1600" dirty="0" smtClean="0">
                <a:solidFill>
                  <a:schemeClr val="tx1"/>
                </a:solidFill>
              </a:rPr>
              <a:t>Održavanje suhozida,</a:t>
            </a:r>
          </a:p>
          <a:p>
            <a:pPr lvl="1"/>
            <a:r>
              <a:rPr lang="hr-HR" sz="1600" dirty="0" smtClean="0">
                <a:solidFill>
                  <a:schemeClr val="tx1"/>
                </a:solidFill>
              </a:rPr>
              <a:t>Održavanje živica</a:t>
            </a:r>
          </a:p>
          <a:p>
            <a:pPr lvl="1"/>
            <a:endParaRPr lang="hr-HR" sz="1600" dirty="0">
              <a:solidFill>
                <a:schemeClr val="tx1"/>
              </a:solidFill>
            </a:endParaRPr>
          </a:p>
          <a:p>
            <a:pPr lvl="1"/>
            <a:endParaRPr lang="hr-HR" sz="1600" dirty="0" smtClean="0">
              <a:solidFill>
                <a:schemeClr val="tx1"/>
              </a:solidFill>
            </a:endParaRPr>
          </a:p>
          <a:p>
            <a:pPr>
              <a:spcBef>
                <a:spcPts val="0"/>
              </a:spcBef>
            </a:pPr>
            <a:r>
              <a:rPr lang="hr-HR" sz="1700" dirty="0" smtClean="0">
                <a:solidFill>
                  <a:schemeClr val="tx1"/>
                </a:solidFill>
              </a:rPr>
              <a:t>Potporu za izgradnja suhozida i sadnju živica korisnici će moći ostvariti kroz </a:t>
            </a:r>
            <a:r>
              <a:rPr lang="hr-HR" sz="1700" dirty="0" err="1" smtClean="0">
                <a:solidFill>
                  <a:schemeClr val="tx1"/>
                </a:solidFill>
              </a:rPr>
              <a:t>Podmjeru</a:t>
            </a:r>
            <a:endParaRPr lang="hr-HR" sz="1700" dirty="0" smtClean="0">
              <a:solidFill>
                <a:schemeClr val="tx1"/>
              </a:solidFill>
            </a:endParaRPr>
          </a:p>
          <a:p>
            <a:pPr marL="0" indent="0">
              <a:spcBef>
                <a:spcPts val="0"/>
              </a:spcBef>
              <a:buNone/>
            </a:pPr>
            <a:r>
              <a:rPr lang="hr-HR" sz="1700" dirty="0" smtClean="0">
                <a:solidFill>
                  <a:schemeClr val="tx1"/>
                </a:solidFill>
              </a:rPr>
              <a:t> 4.4. Potpora za neproduktivna ulaganja povezana s ostvarenjem ciljeva poljoprivrede, okoliša i klimatskih promjena</a:t>
            </a:r>
            <a:r>
              <a:rPr lang="hr-HR" dirty="0" smtClean="0">
                <a:solidFill>
                  <a:schemeClr val="tx1"/>
                </a:solidFill>
              </a:rPr>
              <a:t>,</a:t>
            </a:r>
            <a:endParaRPr lang="hr-HR" sz="3200" dirty="0" smtClean="0">
              <a:solidFill>
                <a:schemeClr val="tx1"/>
              </a:solidFill>
            </a:endParaRPr>
          </a:p>
          <a:p>
            <a:pPr>
              <a:spcBef>
                <a:spcPts val="0"/>
              </a:spcBef>
            </a:pPr>
            <a:r>
              <a:rPr lang="hr-HR" sz="1700" dirty="0" smtClean="0">
                <a:solidFill>
                  <a:schemeClr val="tx1"/>
                </a:solidFill>
              </a:rPr>
              <a:t>Obnova </a:t>
            </a:r>
            <a:r>
              <a:rPr lang="hr-HR" sz="1700" dirty="0">
                <a:solidFill>
                  <a:schemeClr val="tx1"/>
                </a:solidFill>
              </a:rPr>
              <a:t>staništa važnih za očuvanje </a:t>
            </a:r>
            <a:r>
              <a:rPr lang="hr-HR" sz="1700" dirty="0" err="1">
                <a:solidFill>
                  <a:schemeClr val="tx1"/>
                </a:solidFill>
              </a:rPr>
              <a:t>bioraznolikosti</a:t>
            </a:r>
            <a:r>
              <a:rPr lang="hr-HR" sz="1700" dirty="0">
                <a:solidFill>
                  <a:schemeClr val="tx1"/>
                </a:solidFill>
              </a:rPr>
              <a:t> na poljoprivrednom zemljištu koje nije održavano sukladno dobroj poljoprivrednoj praksi s obzirom na vrstu korištenja</a:t>
            </a:r>
          </a:p>
        </p:txBody>
      </p:sp>
    </p:spTree>
    <p:extLst>
      <p:ext uri="{BB962C8B-B14F-4D97-AF65-F5344CB8AC3E}">
        <p14:creationId xmlns:p14="http://schemas.microsoft.com/office/powerpoint/2010/main" val="3298688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04664"/>
            <a:ext cx="8229600" cy="1008112"/>
          </a:xfrm>
        </p:spPr>
        <p:txBody>
          <a:bodyPr>
            <a:normAutofit fontScale="90000"/>
          </a:bodyPr>
          <a:lstStyle/>
          <a:p>
            <a:r>
              <a:rPr lang="hr-HR" sz="1800" b="1" i="1" dirty="0" smtClean="0">
                <a:solidFill>
                  <a:prstClr val="black"/>
                </a:solidFill>
                <a:latin typeface="Arial" panose="020B0604020202020204" pitchFamily="34" charset="0"/>
                <a:cs typeface="Arial" panose="020B0604020202020204" pitchFamily="34" charset="0"/>
              </a:rPr>
              <a:t/>
            </a:r>
            <a:br>
              <a:rPr lang="hr-HR" sz="1800" b="1" i="1" dirty="0" smtClean="0">
                <a:solidFill>
                  <a:prstClr val="black"/>
                </a:solidFill>
                <a:latin typeface="Arial" panose="020B0604020202020204" pitchFamily="34" charset="0"/>
                <a:cs typeface="Arial" panose="020B0604020202020204" pitchFamily="34" charset="0"/>
              </a:rPr>
            </a:br>
            <a:r>
              <a:rPr lang="hr-HR" sz="1800" b="1" i="1" dirty="0">
                <a:solidFill>
                  <a:prstClr val="black"/>
                </a:solidFill>
                <a:latin typeface="Arial" panose="020B0604020202020204" pitchFamily="34" charset="0"/>
                <a:cs typeface="Arial" panose="020B0604020202020204" pitchFamily="34" charset="0"/>
              </a:rPr>
              <a:t/>
            </a:r>
            <a:br>
              <a:rPr lang="hr-HR" sz="1800" b="1" i="1" dirty="0">
                <a:solidFill>
                  <a:prstClr val="black"/>
                </a:solidFill>
                <a:latin typeface="Arial" panose="020B0604020202020204" pitchFamily="34" charset="0"/>
                <a:cs typeface="Arial" panose="020B0604020202020204" pitchFamily="34" charset="0"/>
              </a:rPr>
            </a:br>
            <a:r>
              <a:rPr lang="hr-HR" sz="1800" b="1" i="1" dirty="0" smtClean="0">
                <a:solidFill>
                  <a:prstClr val="black"/>
                </a:solidFill>
                <a:latin typeface="Arial" panose="020B0604020202020204" pitchFamily="34" charset="0"/>
                <a:cs typeface="Arial" panose="020B0604020202020204" pitchFamily="34" charset="0"/>
              </a:rPr>
              <a:t>MJERA </a:t>
            </a:r>
            <a:r>
              <a:rPr lang="hr-HR" sz="1800" b="1" i="1" dirty="0">
                <a:solidFill>
                  <a:prstClr val="black"/>
                </a:solidFill>
                <a:latin typeface="Arial" panose="020B0604020202020204" pitchFamily="34" charset="0"/>
                <a:cs typeface="Arial" panose="020B0604020202020204" pitchFamily="34" charset="0"/>
              </a:rPr>
              <a:t>M04 »Ulaganje u fizičku imovinu« </a:t>
            </a:r>
            <a:br>
              <a:rPr lang="hr-HR" sz="1800" b="1" i="1" dirty="0">
                <a:solidFill>
                  <a:prstClr val="black"/>
                </a:solidFill>
                <a:latin typeface="Arial" panose="020B0604020202020204" pitchFamily="34" charset="0"/>
                <a:cs typeface="Arial" panose="020B0604020202020204" pitchFamily="34" charset="0"/>
              </a:rPr>
            </a:br>
            <a:r>
              <a:rPr lang="hr-HR" sz="1800" b="1" i="1" dirty="0">
                <a:solidFill>
                  <a:prstClr val="black"/>
                </a:solidFill>
                <a:latin typeface="Arial" panose="020B0604020202020204" pitchFamily="34" charset="0"/>
                <a:cs typeface="Arial" panose="020B0604020202020204" pitchFamily="34" charset="0"/>
              </a:rPr>
              <a:t>OperacijA 4.4.1. </a:t>
            </a:r>
            <a:br>
              <a:rPr lang="hr-HR" sz="1800" b="1" i="1" dirty="0">
                <a:solidFill>
                  <a:prstClr val="black"/>
                </a:solidFill>
                <a:latin typeface="Arial" panose="020B0604020202020204" pitchFamily="34" charset="0"/>
                <a:cs typeface="Arial" panose="020B0604020202020204" pitchFamily="34" charset="0"/>
              </a:rPr>
            </a:br>
            <a:r>
              <a:rPr lang="hr-HR" sz="1800" b="1" i="1" dirty="0">
                <a:solidFill>
                  <a:prstClr val="black"/>
                </a:solidFill>
                <a:latin typeface="Arial" panose="020B0604020202020204" pitchFamily="34" charset="0"/>
                <a:cs typeface="Arial" panose="020B0604020202020204" pitchFamily="34" charset="0"/>
              </a:rPr>
              <a:t>»Neproizvodna ulaganja vezana uz očuvanje okoliša« </a:t>
            </a:r>
            <a:br>
              <a:rPr lang="hr-HR" sz="1800" b="1" i="1" dirty="0">
                <a:solidFill>
                  <a:prstClr val="black"/>
                </a:solidFill>
                <a:latin typeface="Arial" panose="020B0604020202020204" pitchFamily="34" charset="0"/>
                <a:cs typeface="Arial" panose="020B0604020202020204" pitchFamily="34" charset="0"/>
              </a:rPr>
            </a:br>
            <a:r>
              <a:rPr lang="hr-HR" sz="1800" b="1" i="1" dirty="0">
                <a:solidFill>
                  <a:prstClr val="black"/>
                </a:solidFill>
                <a:latin typeface="Arial" panose="020B0604020202020204" pitchFamily="34" charset="0"/>
                <a:cs typeface="Arial" panose="020B0604020202020204" pitchFamily="34" charset="0"/>
              </a:rPr>
              <a:t/>
            </a:r>
            <a:br>
              <a:rPr lang="hr-HR" sz="1800" b="1" i="1" dirty="0">
                <a:solidFill>
                  <a:prstClr val="black"/>
                </a:solidFill>
                <a:latin typeface="Arial" panose="020B0604020202020204" pitchFamily="34" charset="0"/>
                <a:cs typeface="Arial" panose="020B0604020202020204" pitchFamily="34" charset="0"/>
              </a:rPr>
            </a:br>
            <a:endParaRPr lang="en-US" dirty="0"/>
          </a:p>
        </p:txBody>
      </p:sp>
      <p:sp>
        <p:nvSpPr>
          <p:cNvPr id="3" name="Rezervirano mjesto sadržaja 2"/>
          <p:cNvSpPr>
            <a:spLocks noGrp="1"/>
          </p:cNvSpPr>
          <p:nvPr>
            <p:ph idx="1"/>
          </p:nvPr>
        </p:nvSpPr>
        <p:spPr/>
        <p:txBody>
          <a:bodyPr>
            <a:normAutofit fontScale="77500" lnSpcReduction="20000"/>
          </a:bodyPr>
          <a:lstStyle/>
          <a:p>
            <a:pPr marL="0" indent="0">
              <a:buNone/>
            </a:pPr>
            <a:r>
              <a:rPr lang="hr-HR" dirty="0" smtClean="0">
                <a:solidFill>
                  <a:schemeClr val="tx1"/>
                </a:solidFill>
              </a:rPr>
              <a:t>Potpora se dodjeljuje u obliku bespovratnih financijskih sredstava.</a:t>
            </a:r>
          </a:p>
          <a:p>
            <a:r>
              <a:rPr lang="hr-HR" dirty="0" smtClean="0">
                <a:solidFill>
                  <a:schemeClr val="tx1"/>
                </a:solidFill>
              </a:rPr>
              <a:t>Intenzitet javne potpore po projektu iznosi 100% od ukupnih prihvatljivih troškova. </a:t>
            </a:r>
          </a:p>
          <a:p>
            <a:r>
              <a:rPr lang="hr-HR" dirty="0">
                <a:solidFill>
                  <a:schemeClr val="tx1"/>
                </a:solidFill>
              </a:rPr>
              <a:t>B</a:t>
            </a:r>
            <a:r>
              <a:rPr lang="hr-HR" dirty="0" smtClean="0">
                <a:solidFill>
                  <a:schemeClr val="tx1"/>
                </a:solidFill>
              </a:rPr>
              <a:t>roj projekata odobrenih pojedinom korisniku u programskom razdoblju nije ograničen. Isti korisnik može podnijeti jedan Zahtjev za potporu tijekom jednog natječaja. </a:t>
            </a:r>
          </a:p>
          <a:p>
            <a:r>
              <a:rPr lang="hr-HR" dirty="0" smtClean="0">
                <a:solidFill>
                  <a:schemeClr val="tx1"/>
                </a:solidFill>
              </a:rPr>
              <a:t>Isplata potpore može biti u najviše 3 rate.</a:t>
            </a:r>
          </a:p>
          <a:p>
            <a:r>
              <a:rPr lang="hr-HR" dirty="0" smtClean="0">
                <a:solidFill>
                  <a:schemeClr val="tx1"/>
                </a:solidFill>
              </a:rPr>
              <a:t>Visina potpore:</a:t>
            </a:r>
          </a:p>
          <a:p>
            <a:pPr marL="0" indent="0">
              <a:buNone/>
            </a:pPr>
            <a:r>
              <a:rPr lang="hr-HR" dirty="0" smtClean="0">
                <a:solidFill>
                  <a:schemeClr val="tx1"/>
                </a:solidFill>
              </a:rPr>
              <a:t>	a) najniža vrijednost javne potpore po projektu iznosi 600 eura u kunskoj protuvrijednosti,</a:t>
            </a:r>
          </a:p>
          <a:p>
            <a:pPr marL="0" indent="0">
              <a:buNone/>
            </a:pPr>
            <a:r>
              <a:rPr lang="hr-HR" dirty="0" smtClean="0">
                <a:solidFill>
                  <a:schemeClr val="tx1"/>
                </a:solidFill>
              </a:rPr>
              <a:t>	b) najviša vrijednost javne potpore po projektu iznosi 150.000 eura u kunskoj protuvrijednosti.</a:t>
            </a:r>
          </a:p>
          <a:p>
            <a:endParaRPr lang="en-US" dirty="0"/>
          </a:p>
        </p:txBody>
      </p:sp>
    </p:spTree>
    <p:extLst>
      <p:ext uri="{BB962C8B-B14F-4D97-AF65-F5344CB8AC3E}">
        <p14:creationId xmlns:p14="http://schemas.microsoft.com/office/powerpoint/2010/main" val="2115588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8229600" cy="1008112"/>
          </a:xfrm>
        </p:spPr>
        <p:txBody>
          <a:bodyPr>
            <a:normAutofit fontScale="90000"/>
          </a:bodyPr>
          <a:lstStyle/>
          <a:p>
            <a:r>
              <a:rPr lang="hr-HR" sz="2000" b="1" i="1" dirty="0" smtClean="0">
                <a:solidFill>
                  <a:schemeClr val="tx1"/>
                </a:solidFill>
                <a:latin typeface="Arial" panose="020B0604020202020204" pitchFamily="34" charset="0"/>
                <a:cs typeface="Arial" panose="020B0604020202020204" pitchFamily="34" charset="0"/>
              </a:rPr>
              <a:t/>
            </a:r>
            <a:br>
              <a:rPr lang="hr-HR" sz="2000" b="1" i="1" dirty="0" smtClean="0">
                <a:solidFill>
                  <a:schemeClr val="tx1"/>
                </a:solidFill>
                <a:latin typeface="Arial" panose="020B0604020202020204" pitchFamily="34" charset="0"/>
                <a:cs typeface="Arial" panose="020B0604020202020204" pitchFamily="34" charset="0"/>
              </a:rPr>
            </a:br>
            <a:r>
              <a:rPr lang="hr-HR" sz="2000" b="1" i="1" dirty="0">
                <a:solidFill>
                  <a:schemeClr val="tx1"/>
                </a:solidFill>
                <a:latin typeface="Arial" panose="020B0604020202020204" pitchFamily="34" charset="0"/>
                <a:cs typeface="Arial" panose="020B0604020202020204" pitchFamily="34" charset="0"/>
              </a:rPr>
              <a:t/>
            </a:r>
            <a:br>
              <a:rPr lang="hr-HR" sz="2000" b="1" i="1" dirty="0">
                <a:solidFill>
                  <a:schemeClr val="tx1"/>
                </a:solidFill>
                <a:latin typeface="Arial" panose="020B0604020202020204" pitchFamily="34" charset="0"/>
                <a:cs typeface="Arial" panose="020B0604020202020204" pitchFamily="34" charset="0"/>
              </a:rPr>
            </a:br>
            <a:r>
              <a:rPr lang="hr-HR" sz="2000" b="1" i="1" dirty="0" smtClean="0">
                <a:solidFill>
                  <a:schemeClr val="tx1"/>
                </a:solidFill>
                <a:latin typeface="Arial" panose="020B0604020202020204" pitchFamily="34" charset="0"/>
                <a:cs typeface="Arial" panose="020B0604020202020204" pitchFamily="34" charset="0"/>
              </a:rPr>
              <a:t>MJERA </a:t>
            </a:r>
            <a:r>
              <a:rPr lang="hr-HR" sz="2000" b="1" i="1" dirty="0">
                <a:solidFill>
                  <a:schemeClr val="tx1"/>
                </a:solidFill>
                <a:latin typeface="Arial" panose="020B0604020202020204" pitchFamily="34" charset="0"/>
                <a:cs typeface="Arial" panose="020B0604020202020204" pitchFamily="34" charset="0"/>
              </a:rPr>
              <a:t>M04 »Ulaganje u fizičku imovinu« </a:t>
            </a:r>
            <a:br>
              <a:rPr lang="hr-HR" sz="2000" b="1" i="1" dirty="0">
                <a:solidFill>
                  <a:schemeClr val="tx1"/>
                </a:solidFill>
                <a:latin typeface="Arial" panose="020B0604020202020204" pitchFamily="34" charset="0"/>
                <a:cs typeface="Arial" panose="020B0604020202020204" pitchFamily="34" charset="0"/>
              </a:rPr>
            </a:br>
            <a:r>
              <a:rPr lang="hr-HR" sz="2000" b="1" i="1" dirty="0" smtClean="0">
                <a:solidFill>
                  <a:schemeClr val="tx1"/>
                </a:solidFill>
                <a:latin typeface="Arial" panose="020B0604020202020204" pitchFamily="34" charset="0"/>
                <a:cs typeface="Arial" panose="020B0604020202020204" pitchFamily="34" charset="0"/>
              </a:rPr>
              <a:t>OperacijA </a:t>
            </a:r>
            <a:r>
              <a:rPr lang="hr-HR" sz="2000" b="1" i="1" dirty="0">
                <a:solidFill>
                  <a:schemeClr val="tx1"/>
                </a:solidFill>
                <a:latin typeface="Arial" panose="020B0604020202020204" pitchFamily="34" charset="0"/>
                <a:cs typeface="Arial" panose="020B0604020202020204" pitchFamily="34" charset="0"/>
              </a:rPr>
              <a:t>4.4.1. </a:t>
            </a:r>
            <a:br>
              <a:rPr lang="hr-HR" sz="2000" b="1" i="1" dirty="0">
                <a:solidFill>
                  <a:schemeClr val="tx1"/>
                </a:solidFill>
                <a:latin typeface="Arial" panose="020B0604020202020204" pitchFamily="34" charset="0"/>
                <a:cs typeface="Arial" panose="020B0604020202020204" pitchFamily="34" charset="0"/>
              </a:rPr>
            </a:br>
            <a:r>
              <a:rPr lang="hr-HR" sz="2000" b="1" i="1" dirty="0">
                <a:solidFill>
                  <a:schemeClr val="tx1"/>
                </a:solidFill>
                <a:latin typeface="Arial" panose="020B0604020202020204" pitchFamily="34" charset="0"/>
                <a:cs typeface="Arial" panose="020B0604020202020204" pitchFamily="34" charset="0"/>
              </a:rPr>
              <a:t>»Neproizvodna ulaganja vezana uz očuvanje okoliša« </a:t>
            </a:r>
            <a:br>
              <a:rPr lang="hr-HR" sz="2000" b="1" i="1" dirty="0">
                <a:solidFill>
                  <a:schemeClr val="tx1"/>
                </a:solidFill>
                <a:latin typeface="Arial" panose="020B0604020202020204" pitchFamily="34" charset="0"/>
                <a:cs typeface="Arial" panose="020B0604020202020204" pitchFamily="34" charset="0"/>
              </a:rPr>
            </a:br>
            <a:r>
              <a:rPr lang="hr-HR" sz="2000" b="1" i="1" dirty="0">
                <a:solidFill>
                  <a:schemeClr val="tx1"/>
                </a:solidFill>
                <a:latin typeface="Arial" panose="020B0604020202020204" pitchFamily="34" charset="0"/>
                <a:cs typeface="Arial" panose="020B0604020202020204" pitchFamily="34" charset="0"/>
              </a:rPr>
              <a:t/>
            </a:r>
            <a:br>
              <a:rPr lang="hr-HR" sz="2000" b="1" i="1" dirty="0">
                <a:solidFill>
                  <a:schemeClr val="tx1"/>
                </a:solidFill>
                <a:latin typeface="Arial" panose="020B0604020202020204" pitchFamily="34" charset="0"/>
                <a:cs typeface="Arial" panose="020B0604020202020204" pitchFamily="34" charset="0"/>
              </a:rPr>
            </a:br>
            <a:endParaRPr lang="hr-HR" sz="2000" b="1" dirty="0">
              <a:solidFill>
                <a:schemeClr val="tx1"/>
              </a:solidFill>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p:txBody>
          <a:bodyPr>
            <a:normAutofit/>
          </a:bodyPr>
          <a:lstStyle/>
          <a:p>
            <a:pPr lvl="0"/>
            <a:endParaRPr lang="hr-HR" sz="2200" dirty="0" smtClean="0"/>
          </a:p>
          <a:p>
            <a:pPr marL="0" lvl="0" indent="0">
              <a:buNone/>
            </a:pPr>
            <a:r>
              <a:rPr lang="hr-HR" sz="2200" dirty="0" smtClean="0">
                <a:solidFill>
                  <a:schemeClr val="tx1"/>
                </a:solidFill>
              </a:rPr>
              <a:t>Korisnici</a:t>
            </a:r>
          </a:p>
          <a:p>
            <a:pPr lvl="0"/>
            <a:r>
              <a:rPr lang="hr-HR" sz="2200" dirty="0" smtClean="0">
                <a:solidFill>
                  <a:schemeClr val="tx1"/>
                </a:solidFill>
              </a:rPr>
              <a:t>Poljoprivrednici </a:t>
            </a:r>
            <a:r>
              <a:rPr lang="hr-HR" sz="2200" dirty="0">
                <a:solidFill>
                  <a:schemeClr val="tx1"/>
                </a:solidFill>
              </a:rPr>
              <a:t>upisani u Upisnik poljoprivrednika,</a:t>
            </a:r>
          </a:p>
          <a:p>
            <a:pPr lvl="0"/>
            <a:r>
              <a:rPr lang="hr-HR" sz="2200" dirty="0">
                <a:solidFill>
                  <a:schemeClr val="tx1"/>
                </a:solidFill>
              </a:rPr>
              <a:t>Javne ustanove i tijela, uključujući javne ustanove za upravljanje zaštićenim područjima i/ili drugim zaštićenim dijelovima prirode (državne, regionalne i lokalne javne ustanove </a:t>
            </a:r>
            <a:r>
              <a:rPr lang="hr-HR" sz="2200" dirty="0" smtClean="0">
                <a:solidFill>
                  <a:schemeClr val="tx1"/>
                </a:solidFill>
              </a:rPr>
              <a:t>) </a:t>
            </a:r>
            <a:endParaRPr lang="hr-HR" sz="2200" dirty="0">
              <a:solidFill>
                <a:schemeClr val="tx1"/>
              </a:solidFill>
            </a:endParaRPr>
          </a:p>
          <a:p>
            <a:pPr lvl="0"/>
            <a:r>
              <a:rPr lang="hr-HR" sz="2200" dirty="0">
                <a:solidFill>
                  <a:schemeClr val="tx1"/>
                </a:solidFill>
              </a:rPr>
              <a:t>Jedinice lokalne samouprave i</a:t>
            </a:r>
          </a:p>
          <a:p>
            <a:pPr lvl="0"/>
            <a:r>
              <a:rPr lang="hr-HR" sz="2200" dirty="0">
                <a:solidFill>
                  <a:schemeClr val="tx1"/>
                </a:solidFill>
              </a:rPr>
              <a:t>Civilne udruge koje se bave zaštitom i promicanjem kulturnih vrijednosti i zaštite okoliša i prirode.</a:t>
            </a:r>
          </a:p>
          <a:p>
            <a:endParaRPr lang="hr-HR" dirty="0"/>
          </a:p>
        </p:txBody>
      </p:sp>
    </p:spTree>
    <p:extLst>
      <p:ext uri="{BB962C8B-B14F-4D97-AF65-F5344CB8AC3E}">
        <p14:creationId xmlns:p14="http://schemas.microsoft.com/office/powerpoint/2010/main" val="1322204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pPr marL="0" lvl="0" indent="0" algn="ctr" eaLnBrk="0" fontAlgn="base" hangingPunct="0">
              <a:spcAft>
                <a:spcPct val="0"/>
              </a:spcAft>
              <a:buNone/>
              <a:defRPr/>
            </a:pPr>
            <a:r>
              <a:rPr lang="hr-HR" sz="9600" kern="0" dirty="0" smtClean="0">
                <a:solidFill>
                  <a:schemeClr val="accent3">
                    <a:lumMod val="75000"/>
                  </a:schemeClr>
                </a:solidFill>
                <a:latin typeface="Bauhaus 93" panose="04030905020B02020C02" pitchFamily="82" charset="0"/>
                <a:cs typeface="+mn-cs"/>
              </a:rPr>
              <a:t>PITANJA</a:t>
            </a:r>
            <a:r>
              <a:rPr lang="hr-HR" b="1" i="1" kern="0" dirty="0">
                <a:solidFill>
                  <a:schemeClr val="accent3">
                    <a:lumMod val="75000"/>
                  </a:schemeClr>
                </a:solidFill>
                <a:latin typeface="Times New Roman"/>
                <a:cs typeface="+mn-cs"/>
                <a:hlinkClick r:id="rId2"/>
              </a:rPr>
              <a:t/>
            </a:r>
            <a:br>
              <a:rPr lang="hr-HR" b="1" i="1" kern="0" dirty="0">
                <a:solidFill>
                  <a:schemeClr val="accent3">
                    <a:lumMod val="75000"/>
                  </a:schemeClr>
                </a:solidFill>
                <a:latin typeface="Times New Roman"/>
                <a:cs typeface="+mn-cs"/>
                <a:hlinkClick r:id="rId2"/>
              </a:rPr>
            </a:br>
            <a:endParaRPr lang="hr-HR" b="1" i="1" kern="0" dirty="0">
              <a:solidFill>
                <a:schemeClr val="accent3">
                  <a:lumMod val="75000"/>
                </a:schemeClr>
              </a:solidFill>
              <a:latin typeface="Times New Roman"/>
              <a:cs typeface="+mn-cs"/>
              <a:hlinkClick r:id="rId2"/>
            </a:endParaRPr>
          </a:p>
          <a:p>
            <a:endParaRPr lang="hr-H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861048"/>
            <a:ext cx="277971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445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bwMode="auto">
          <a:xfrm>
            <a:off x="251520" y="1772816"/>
            <a:ext cx="8229600" cy="3744415"/>
          </a:xfrm>
          <a:prstGeom prst="rect">
            <a:avLst/>
          </a:prstGeom>
          <a:noFill/>
          <a:ln w="9525">
            <a:noFill/>
            <a:miter lim="800000"/>
            <a:headEnd/>
            <a:tailEnd/>
          </a:ln>
        </p:spPr>
        <p:txBody>
          <a:bodyPr/>
          <a:lstStyle>
            <a:lvl1pPr algn="l" rtl="0" eaLnBrk="0" fontAlgn="base" hangingPunct="0">
              <a:spcBef>
                <a:spcPct val="20000"/>
              </a:spcBef>
              <a:spcAft>
                <a:spcPct val="0"/>
              </a:spcAft>
              <a:buFont typeface="Arial" charset="0"/>
              <a:defRPr kern="1200">
                <a:solidFill>
                  <a:schemeClr val="tx1"/>
                </a:solidFill>
                <a:latin typeface="+mn-lt"/>
                <a:ea typeface="+mn-ea"/>
                <a:cs typeface="+mn-cs"/>
              </a:defRPr>
            </a:lvl1pPr>
            <a:lvl2pPr marL="457200" algn="l" rtl="0" eaLnBrk="0" fontAlgn="base" hangingPunct="0">
              <a:spcBef>
                <a:spcPct val="20000"/>
              </a:spcBef>
              <a:spcAft>
                <a:spcPct val="0"/>
              </a:spcAft>
              <a:buFont typeface="Arial" charset="0"/>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a:pPr>
            <a:r>
              <a:rPr lang="hr-HR" sz="4400" b="1" i="1" kern="0" dirty="0" smtClean="0">
                <a:solidFill>
                  <a:schemeClr val="accent1">
                    <a:lumMod val="75000"/>
                  </a:schemeClr>
                </a:solidFill>
                <a:latin typeface="Berlin Sans FB Demi" panose="020E0802020502020306" pitchFamily="34" charset="0"/>
              </a:rPr>
              <a:t>HVALA NA POZORNOSTI!</a:t>
            </a:r>
          </a:p>
          <a:p>
            <a:pPr algn="ctr">
              <a:defRPr/>
            </a:pPr>
            <a:endParaRPr lang="hr-HR" sz="3200" b="1" i="1" kern="0" dirty="0" smtClean="0">
              <a:solidFill>
                <a:srgbClr val="9BBB59">
                  <a:lumMod val="50000"/>
                </a:srgbClr>
              </a:solidFill>
              <a:latin typeface="Times New Roman"/>
              <a:hlinkClick r:id=""/>
            </a:endParaRPr>
          </a:p>
          <a:p>
            <a:pPr algn="ctr">
              <a:defRPr/>
            </a:pPr>
            <a:r>
              <a:rPr lang="hr-HR" sz="3200" b="1" i="1" kern="0" dirty="0" smtClean="0">
                <a:solidFill>
                  <a:srgbClr val="9BBB59">
                    <a:lumMod val="50000"/>
                  </a:srgbClr>
                </a:solidFill>
                <a:latin typeface="Times New Roman"/>
                <a:hlinkClick r:id=""/>
              </a:rPr>
              <a:t>www.mps.hr</a:t>
            </a:r>
            <a:endParaRPr lang="hr-HR" sz="3200" b="1" i="1" kern="0" dirty="0" smtClean="0">
              <a:solidFill>
                <a:srgbClr val="9BBB59">
                  <a:lumMod val="50000"/>
                </a:srgbClr>
              </a:solidFill>
              <a:latin typeface="Times New Roman"/>
            </a:endParaRPr>
          </a:p>
          <a:p>
            <a:pPr algn="ctr">
              <a:defRPr/>
            </a:pPr>
            <a:endParaRPr lang="hr-HR" sz="3200" b="1" i="1" kern="0" dirty="0" smtClean="0">
              <a:solidFill>
                <a:srgbClr val="9BBB59">
                  <a:lumMod val="50000"/>
                </a:srgbClr>
              </a:solidFill>
              <a:latin typeface="Times New Roman"/>
            </a:endParaRPr>
          </a:p>
          <a:p>
            <a:pPr algn="ctr">
              <a:defRPr/>
            </a:pPr>
            <a:r>
              <a:rPr lang="hr-HR" sz="3200" b="1" i="1" kern="0" dirty="0" smtClean="0">
                <a:solidFill>
                  <a:srgbClr val="9BBB59">
                    <a:lumMod val="50000"/>
                  </a:srgbClr>
                </a:solidFill>
                <a:latin typeface="Times New Roman"/>
                <a:hlinkClick r:id="rId2"/>
              </a:rPr>
              <a:t>eafrd@mps.hr</a:t>
            </a:r>
            <a:endParaRPr lang="hr-HR" sz="3200" b="1" i="1" kern="0" dirty="0" smtClean="0">
              <a:solidFill>
                <a:srgbClr val="9BBB59">
                  <a:lumMod val="50000"/>
                </a:srgbClr>
              </a:solidFill>
              <a:latin typeface="Times New Roman"/>
            </a:endParaRPr>
          </a:p>
          <a:p>
            <a:pPr algn="ctr">
              <a:defRPr/>
            </a:pPr>
            <a:endParaRPr lang="hr-HR" sz="3200" b="1" i="1" kern="0" dirty="0" smtClean="0">
              <a:solidFill>
                <a:srgbClr val="9BBB59">
                  <a:lumMod val="50000"/>
                </a:srgbClr>
              </a:solidFill>
              <a:latin typeface="Times New Roman"/>
            </a:endParaRPr>
          </a:p>
          <a:p>
            <a:pPr algn="ctr">
              <a:defRPr/>
            </a:pPr>
            <a:r>
              <a:rPr lang="hr-HR" sz="2800" b="1" i="1" kern="0" dirty="0" smtClean="0">
                <a:solidFill>
                  <a:schemeClr val="accent1">
                    <a:lumMod val="75000"/>
                  </a:schemeClr>
                </a:solidFill>
                <a:effectLst>
                  <a:outerShdw blurRad="38100" dist="38100" dir="2700000" algn="tl">
                    <a:srgbClr val="000000">
                      <a:alpha val="43137"/>
                    </a:srgbClr>
                  </a:outerShdw>
                </a:effectLst>
                <a:latin typeface="Times New Roman"/>
              </a:rPr>
              <a:t>01/6106 – 196</a:t>
            </a:r>
          </a:p>
          <a:p>
            <a:pPr algn="ctr">
              <a:defRPr/>
            </a:pPr>
            <a:endParaRPr lang="hr-HR" sz="2800" b="1" kern="0" dirty="0">
              <a:solidFill>
                <a:srgbClr val="0070C0"/>
              </a:solidFill>
              <a:latin typeface="Arial"/>
            </a:endParaRPr>
          </a:p>
        </p:txBody>
      </p:sp>
      <p:sp>
        <p:nvSpPr>
          <p:cNvPr id="6" name="Subtitle 2"/>
          <p:cNvSpPr txBox="1">
            <a:spLocks/>
          </p:cNvSpPr>
          <p:nvPr/>
        </p:nvSpPr>
        <p:spPr>
          <a:xfrm>
            <a:off x="1691679" y="6360170"/>
            <a:ext cx="5795067" cy="474364"/>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800"/>
              </a:lnSpc>
              <a:defRPr/>
            </a:pPr>
            <a:r>
              <a:rPr lang="hr-HR" sz="800" b="1" i="1" dirty="0" smtClean="0">
                <a:solidFill>
                  <a:schemeClr val="tx1"/>
                </a:solidFill>
                <a:latin typeface="Times New Roman" panose="02020603050405020304" pitchFamily="18" charset="0"/>
                <a:cs typeface="Times New Roman" panose="02020603050405020304" pitchFamily="18" charset="0"/>
              </a:rPr>
              <a:t>SUFINANCIRANO SREDSTVIMA EUROPSKE UNIJE </a:t>
            </a:r>
          </a:p>
          <a:p>
            <a:pPr>
              <a:lnSpc>
                <a:spcPts val="800"/>
              </a:lnSpc>
              <a:defRPr/>
            </a:pPr>
            <a:r>
              <a:rPr lang="pl-PL" sz="800" b="1" i="1" dirty="0" smtClean="0">
                <a:solidFill>
                  <a:schemeClr val="tx1"/>
                </a:solidFill>
                <a:latin typeface="Times New Roman" panose="02020603050405020304" pitchFamily="18" charset="0"/>
                <a:cs typeface="Times New Roman" panose="02020603050405020304" pitchFamily="18" charset="0"/>
              </a:rPr>
              <a:t>EUROPSKI POLJOPRIVREDNI FOND ZA RURALNI RAZVOJ – EUROPA ULAŽE U RURALNA PODRUČJA</a:t>
            </a:r>
            <a:endParaRPr lang="hr-HR" sz="800" b="1" i="1" dirty="0" smtClean="0">
              <a:solidFill>
                <a:schemeClr val="tx1"/>
              </a:solidFill>
              <a:latin typeface="Times New Roman" panose="02020603050405020304" pitchFamily="18" charset="0"/>
              <a:cs typeface="Times New Roman" panose="02020603050405020304" pitchFamily="18" charset="0"/>
            </a:endParaRPr>
          </a:p>
          <a:p>
            <a:pPr>
              <a:lnSpc>
                <a:spcPts val="800"/>
              </a:lnSpc>
              <a:defRPr/>
            </a:pPr>
            <a:r>
              <a:rPr lang="hr-HR" sz="800" b="1" i="1" dirty="0" smtClean="0">
                <a:solidFill>
                  <a:schemeClr val="tx1"/>
                </a:solidFill>
                <a:latin typeface="Times New Roman" panose="02020603050405020304" pitchFamily="18" charset="0"/>
                <a:cs typeface="Times New Roman" panose="02020603050405020304" pitchFamily="18" charset="0"/>
              </a:rPr>
              <a:t>PROGRAM RURALNOG RAZVOJA REPUBLIKE HRVATSKE ZA RAZDOBLJE 2014. – 2020 . </a:t>
            </a:r>
            <a:endParaRPr lang="hr-HR" sz="800" dirty="0">
              <a:solidFill>
                <a:sysClr val="windowText" lastClr="000000">
                  <a:tint val="75000"/>
                </a:sysClr>
              </a:solidFill>
              <a:latin typeface="Calibri"/>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26975" y="6395752"/>
            <a:ext cx="795648" cy="4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25" y="6395752"/>
            <a:ext cx="796445" cy="4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prezentacije\2015\ESI FONDOVI LOGOTIPI\ESI FONDOVI LOGOTIPI\EUROPSKI STRUKTURNI I INVESTICIJSKI FONDOVI\Europski strukturni i investicijski fondo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1954" y="4560317"/>
            <a:ext cx="243390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prezentacije\2015\ESI FONDOVI LOGOTIPI\ESI FONDOVI LOGOTIPI\PROGRAM RURALNOG RAZVOJA\Program ruralnog razvoja_BOJ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3754" y="3356992"/>
            <a:ext cx="246209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44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332656"/>
            <a:ext cx="8229600" cy="1080120"/>
          </a:xfrm>
        </p:spPr>
        <p:txBody>
          <a:bodyPr>
            <a:normAutofit/>
          </a:bodyPr>
          <a:lstStyle/>
          <a:p>
            <a:r>
              <a:rPr lang="hr-HR" sz="2400" b="1" kern="0" cap="small" dirty="0">
                <a:solidFill>
                  <a:srgbClr val="000000"/>
                </a:solidFill>
                <a:latin typeface="Arial"/>
              </a:rPr>
              <a:t>CILJ MJERE</a:t>
            </a:r>
          </a:p>
        </p:txBody>
      </p:sp>
      <p:sp>
        <p:nvSpPr>
          <p:cNvPr id="3" name="Rezervirano mjesto sadržaja 2"/>
          <p:cNvSpPr>
            <a:spLocks noGrp="1"/>
          </p:cNvSpPr>
          <p:nvPr>
            <p:ph idx="1"/>
          </p:nvPr>
        </p:nvSpPr>
        <p:spPr/>
        <p:txBody>
          <a:bodyPr>
            <a:normAutofit/>
          </a:bodyPr>
          <a:lstStyle/>
          <a:p>
            <a:pPr algn="just"/>
            <a:r>
              <a:rPr lang="hr-HR" sz="2200" dirty="0" smtClean="0">
                <a:solidFill>
                  <a:schemeClr val="tx1"/>
                </a:solidFill>
              </a:rPr>
              <a:t>Zaustaviti ili umanjiti trend napuštanja poljoprivrednih površina</a:t>
            </a:r>
            <a:endParaRPr lang="hr-HR" sz="2200" dirty="0">
              <a:solidFill>
                <a:schemeClr val="tx1"/>
              </a:solidFill>
            </a:endParaRPr>
          </a:p>
          <a:p>
            <a:pPr algn="just"/>
            <a:r>
              <a:rPr lang="hr-HR" altLang="sr-Latn-RS" sz="2200" dirty="0" smtClean="0">
                <a:solidFill>
                  <a:schemeClr val="tx1"/>
                </a:solidFill>
              </a:rPr>
              <a:t>Napuštanje poljoprivrednih površina utječe na </a:t>
            </a:r>
          </a:p>
          <a:p>
            <a:pPr lvl="1" algn="just"/>
            <a:r>
              <a:rPr lang="hr-HR" altLang="sr-Latn-RS" sz="1800" dirty="0" smtClean="0">
                <a:solidFill>
                  <a:schemeClr val="tx1"/>
                </a:solidFill>
              </a:rPr>
              <a:t>Bioraznolikost</a:t>
            </a:r>
          </a:p>
          <a:p>
            <a:pPr lvl="1" algn="just"/>
            <a:r>
              <a:rPr lang="hr-HR" altLang="sr-Latn-RS" sz="1800" dirty="0" smtClean="0">
                <a:solidFill>
                  <a:schemeClr val="tx1"/>
                </a:solidFill>
              </a:rPr>
              <a:t>Eroziju tla</a:t>
            </a:r>
          </a:p>
          <a:p>
            <a:pPr lvl="1" algn="just"/>
            <a:r>
              <a:rPr lang="hr-HR" altLang="sr-Latn-RS" sz="1800" dirty="0" smtClean="0">
                <a:solidFill>
                  <a:schemeClr val="tx1"/>
                </a:solidFill>
              </a:rPr>
              <a:t>Zarastanje površina </a:t>
            </a:r>
          </a:p>
          <a:p>
            <a:pPr lvl="1" algn="just"/>
            <a:r>
              <a:rPr lang="hr-HR" altLang="sr-Latn-RS" sz="1800" dirty="0" smtClean="0">
                <a:solidFill>
                  <a:schemeClr val="tx1"/>
                </a:solidFill>
              </a:rPr>
              <a:t>Nestanak tradicionalnog načina života i tradicionalnih krajobraza</a:t>
            </a:r>
          </a:p>
          <a:p>
            <a:r>
              <a:rPr lang="hr-HR" altLang="sr-Latn-RS" sz="2200" dirty="0" smtClean="0">
                <a:solidFill>
                  <a:schemeClr val="tx1"/>
                </a:solidFill>
              </a:rPr>
              <a:t>Prestanak poljoprivrednih aktivnosti i neodržavanje zemljišta dovodi do povećanog rizika širenja šumskih požara</a:t>
            </a:r>
          </a:p>
          <a:p>
            <a:pPr marL="0" indent="0">
              <a:buNone/>
            </a:pPr>
            <a:endParaRPr lang="hr-HR" altLang="sr-Latn-RS" sz="2200" dirty="0">
              <a:solidFill>
                <a:srgbClr val="4F81BD">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213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04664"/>
            <a:ext cx="8229600" cy="1008112"/>
          </a:xfrm>
        </p:spPr>
        <p:txBody>
          <a:bodyPr/>
          <a:lstStyle/>
          <a:p>
            <a:r>
              <a:rPr lang="hr-HR" sz="2400" b="1" kern="0" cap="small" dirty="0">
                <a:solidFill>
                  <a:srgbClr val="000000"/>
                </a:solidFill>
                <a:latin typeface="Arial"/>
              </a:rPr>
              <a:t>Mjera 13 plaćanja područjima s prirodnim ograničenjima ili ostalim posebnim </a:t>
            </a:r>
            <a:r>
              <a:rPr lang="hr-HR" sz="2400" b="1" kern="0" cap="small" dirty="0" smtClean="0">
                <a:solidFill>
                  <a:srgbClr val="000000"/>
                </a:solidFill>
                <a:latin typeface="Arial"/>
              </a:rPr>
              <a:t>ograničenjima</a:t>
            </a:r>
            <a:endParaRPr lang="en-US" dirty="0"/>
          </a:p>
        </p:txBody>
      </p:sp>
      <p:sp>
        <p:nvSpPr>
          <p:cNvPr id="3" name="Rezervirano mjesto sadržaja 2"/>
          <p:cNvSpPr>
            <a:spLocks noGrp="1"/>
          </p:cNvSpPr>
          <p:nvPr>
            <p:ph idx="1"/>
          </p:nvPr>
        </p:nvSpPr>
        <p:spPr/>
        <p:txBody>
          <a:bodyPr>
            <a:normAutofit/>
          </a:bodyPr>
          <a:lstStyle/>
          <a:p>
            <a:r>
              <a:rPr lang="hr-HR" sz="2400" dirty="0" smtClean="0">
                <a:solidFill>
                  <a:schemeClr val="tx1"/>
                </a:solidFill>
              </a:rPr>
              <a:t>ARKOD </a:t>
            </a:r>
            <a:r>
              <a:rPr lang="hr-HR" sz="2400" dirty="0">
                <a:solidFill>
                  <a:schemeClr val="tx1"/>
                </a:solidFill>
              </a:rPr>
              <a:t>parcela sa minimalno 50% površine u području s </a:t>
            </a:r>
            <a:r>
              <a:rPr lang="hr-HR" sz="2400" dirty="0" smtClean="0">
                <a:solidFill>
                  <a:schemeClr val="tx1"/>
                </a:solidFill>
              </a:rPr>
              <a:t>ograničenjem</a:t>
            </a:r>
          </a:p>
          <a:p>
            <a:r>
              <a:rPr lang="hr-HR" sz="2400" dirty="0" smtClean="0">
                <a:solidFill>
                  <a:schemeClr val="tx1"/>
                </a:solidFill>
              </a:rPr>
              <a:t>potpora </a:t>
            </a:r>
            <a:r>
              <a:rPr lang="hr-HR" sz="2400" dirty="0">
                <a:solidFill>
                  <a:schemeClr val="tx1"/>
                </a:solidFill>
              </a:rPr>
              <a:t>dodjeljuje samo za površinu pod ograničenjem – ovisno o postotku ograničenja</a:t>
            </a:r>
          </a:p>
          <a:p>
            <a:r>
              <a:rPr lang="hr-HR" sz="2400" dirty="0" smtClean="0">
                <a:solidFill>
                  <a:schemeClr val="tx1"/>
                </a:solidFill>
              </a:rPr>
              <a:t>odobreni iznos smanjuje se ovisno o veličini zatražene površine:</a:t>
            </a:r>
          </a:p>
          <a:p>
            <a:pPr marL="0" indent="0">
              <a:buNone/>
            </a:pPr>
            <a:r>
              <a:rPr lang="hr-HR" sz="2400" dirty="0">
                <a:solidFill>
                  <a:schemeClr val="tx1"/>
                </a:solidFill>
              </a:rPr>
              <a:t>	</a:t>
            </a:r>
            <a:r>
              <a:rPr lang="hr-HR" sz="2400" dirty="0" smtClean="0">
                <a:solidFill>
                  <a:schemeClr val="tx1"/>
                </a:solidFill>
              </a:rPr>
              <a:t>a) 20% za zatraženih više od 20 do zaključno 50 ha;</a:t>
            </a:r>
          </a:p>
          <a:p>
            <a:pPr marL="0" indent="0">
              <a:buNone/>
            </a:pPr>
            <a:r>
              <a:rPr lang="hr-HR" sz="2400" dirty="0">
                <a:solidFill>
                  <a:schemeClr val="tx1"/>
                </a:solidFill>
              </a:rPr>
              <a:t>	</a:t>
            </a:r>
            <a:r>
              <a:rPr lang="hr-HR" sz="2400" dirty="0" smtClean="0">
                <a:solidFill>
                  <a:schemeClr val="tx1"/>
                </a:solidFill>
              </a:rPr>
              <a:t>b) 30% za zatraženih više od 50 do zaključno 100 ha;</a:t>
            </a:r>
          </a:p>
          <a:p>
            <a:pPr marL="0" indent="0">
              <a:buNone/>
            </a:pPr>
            <a:r>
              <a:rPr lang="hr-HR" sz="2400" dirty="0" smtClean="0">
                <a:solidFill>
                  <a:schemeClr val="tx1"/>
                </a:solidFill>
              </a:rPr>
              <a:t>	c) 50% za zatraženih više od 100 ha.</a:t>
            </a:r>
            <a:endParaRPr lang="hr-HR" sz="2400" dirty="0">
              <a:solidFill>
                <a:schemeClr val="tx1"/>
              </a:solidFill>
            </a:endParaRPr>
          </a:p>
        </p:txBody>
      </p:sp>
    </p:spTree>
    <p:extLst>
      <p:ext uri="{BB962C8B-B14F-4D97-AF65-F5344CB8AC3E}">
        <p14:creationId xmlns:p14="http://schemas.microsoft.com/office/powerpoint/2010/main" val="196233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404664"/>
            <a:ext cx="8229600" cy="1008112"/>
          </a:xfrm>
        </p:spPr>
        <p:txBody>
          <a:bodyPr/>
          <a:lstStyle/>
          <a:p>
            <a:r>
              <a:rPr lang="hr-HR" sz="2400" b="1" kern="0" cap="small" dirty="0">
                <a:solidFill>
                  <a:srgbClr val="000000"/>
                </a:solidFill>
                <a:latin typeface="Arial"/>
              </a:rPr>
              <a:t>Mjera 13 plaćanja područjima s prirodnim ograničenjima ili ostalim posebnim </a:t>
            </a:r>
            <a:r>
              <a:rPr lang="hr-HR" sz="2400" b="1" kern="0" cap="small" dirty="0" smtClean="0">
                <a:solidFill>
                  <a:srgbClr val="000000"/>
                </a:solidFill>
                <a:latin typeface="Arial"/>
              </a:rPr>
              <a:t>ograničenjima</a:t>
            </a:r>
            <a:endParaRPr lang="en-US" dirty="0"/>
          </a:p>
        </p:txBody>
      </p:sp>
      <p:sp>
        <p:nvSpPr>
          <p:cNvPr id="3" name="Rezervirano mjesto sadržaja 2"/>
          <p:cNvSpPr>
            <a:spLocks noGrp="1"/>
          </p:cNvSpPr>
          <p:nvPr>
            <p:ph idx="1"/>
          </p:nvPr>
        </p:nvSpPr>
        <p:spPr/>
        <p:txBody>
          <a:bodyPr>
            <a:normAutofit/>
          </a:bodyPr>
          <a:lstStyle/>
          <a:p>
            <a:r>
              <a:rPr lang="hr-HR" sz="2400" dirty="0" smtClean="0">
                <a:solidFill>
                  <a:schemeClr val="tx1"/>
                </a:solidFill>
              </a:rPr>
              <a:t>Područja su definirana na nivou </a:t>
            </a:r>
            <a:r>
              <a:rPr lang="hr-HR" sz="2400" dirty="0" err="1" smtClean="0">
                <a:solidFill>
                  <a:schemeClr val="tx1"/>
                </a:solidFill>
              </a:rPr>
              <a:t>JLS</a:t>
            </a:r>
            <a:r>
              <a:rPr lang="hr-HR" sz="2400" dirty="0" smtClean="0">
                <a:solidFill>
                  <a:schemeClr val="tx1"/>
                </a:solidFill>
              </a:rPr>
              <a:t>, ograničenje mora biti na minimalno 50% teritorija </a:t>
            </a:r>
            <a:r>
              <a:rPr lang="hr-HR" sz="2400" dirty="0" err="1" smtClean="0">
                <a:solidFill>
                  <a:schemeClr val="tx1"/>
                </a:solidFill>
              </a:rPr>
              <a:t>JLS</a:t>
            </a:r>
            <a:r>
              <a:rPr lang="hr-HR" sz="2400" dirty="0" smtClean="0">
                <a:solidFill>
                  <a:schemeClr val="tx1"/>
                </a:solidFill>
              </a:rPr>
              <a:t>; u slučaju </a:t>
            </a:r>
            <a:r>
              <a:rPr lang="hr-HR" sz="2400" dirty="0" err="1" smtClean="0">
                <a:solidFill>
                  <a:schemeClr val="tx1"/>
                </a:solidFill>
              </a:rPr>
              <a:t>ZPO</a:t>
            </a:r>
            <a:r>
              <a:rPr lang="hr-HR" sz="2400" dirty="0" smtClean="0">
                <a:solidFill>
                  <a:schemeClr val="tx1"/>
                </a:solidFill>
              </a:rPr>
              <a:t>  na minimalno 60% </a:t>
            </a:r>
            <a:r>
              <a:rPr lang="hr-HR" sz="2400" dirty="0" err="1" smtClean="0">
                <a:solidFill>
                  <a:schemeClr val="tx1"/>
                </a:solidFill>
              </a:rPr>
              <a:t>KPP</a:t>
            </a:r>
            <a:endParaRPr lang="hr-HR" sz="2400" dirty="0" smtClean="0">
              <a:solidFill>
                <a:schemeClr val="tx1"/>
              </a:solidFill>
            </a:endParaRPr>
          </a:p>
          <a:p>
            <a:r>
              <a:rPr lang="hr-HR" sz="2400" dirty="0" smtClean="0">
                <a:solidFill>
                  <a:schemeClr val="tx1"/>
                </a:solidFill>
              </a:rPr>
              <a:t>Korisnici samo aktivni poljoprivrednici</a:t>
            </a:r>
          </a:p>
          <a:p>
            <a:r>
              <a:rPr lang="hr-HR" sz="2400" dirty="0" smtClean="0">
                <a:solidFill>
                  <a:schemeClr val="tx1"/>
                </a:solidFill>
              </a:rPr>
              <a:t>Minimalni iznos 25 €/ha</a:t>
            </a:r>
          </a:p>
          <a:p>
            <a:r>
              <a:rPr lang="hr-HR" sz="2400" dirty="0" smtClean="0">
                <a:solidFill>
                  <a:schemeClr val="tx1"/>
                </a:solidFill>
              </a:rPr>
              <a:t>Iznos potpore na temelju izgubljenog prihoda i povećanih troškova </a:t>
            </a:r>
          </a:p>
        </p:txBody>
      </p:sp>
    </p:spTree>
    <p:extLst>
      <p:ext uri="{BB962C8B-B14F-4D97-AF65-F5344CB8AC3E}">
        <p14:creationId xmlns:p14="http://schemas.microsoft.com/office/powerpoint/2010/main" val="4045675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M 10 novi predlož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4453</Words>
  <Application>Microsoft Office PowerPoint</Application>
  <PresentationFormat>Prikaz na zaslonu (4:3)</PresentationFormat>
  <Paragraphs>491</Paragraphs>
  <Slides>67</Slides>
  <Notes>10</Notes>
  <HiddenSlides>0</HiddenSlides>
  <MMClips>0</MMClips>
  <ScaleCrop>false</ScaleCrop>
  <HeadingPairs>
    <vt:vector size="4" baseType="variant">
      <vt:variant>
        <vt:lpstr>Tema</vt:lpstr>
      </vt:variant>
      <vt:variant>
        <vt:i4>1</vt:i4>
      </vt:variant>
      <vt:variant>
        <vt:lpstr>Naslovi slajdova</vt:lpstr>
      </vt:variant>
      <vt:variant>
        <vt:i4>67</vt:i4>
      </vt:variant>
    </vt:vector>
  </HeadingPairs>
  <TitlesOfParts>
    <vt:vector size="68" baseType="lpstr">
      <vt:lpstr>M 10 novi predložek</vt:lpstr>
      <vt:lpstr>IAKS MJERE   Program ruralnog razvoja 2014.-2020. </vt:lpstr>
      <vt:lpstr>Iaks mjere</vt:lpstr>
      <vt:lpstr>Pravna osnova za PRR</vt:lpstr>
      <vt:lpstr>Iaks mjere</vt:lpstr>
      <vt:lpstr>Zajedničke karakteristike </vt:lpstr>
      <vt:lpstr>Mjera 13 plaćanja područjima s prirodnim ograničenjima ili ostalim posebnim ograničenjima </vt:lpstr>
      <vt:lpstr>CILJ MJERE</vt:lpstr>
      <vt:lpstr>Mjera 13 plaćanja područjima s prirodnim ograničenjima ili ostalim posebnim ograničenjima</vt:lpstr>
      <vt:lpstr>Mjera 13 plaćanja područjima s prirodnim ograničenjima ili ostalim posebnim ograničenjima</vt:lpstr>
      <vt:lpstr>Gorsko planinsko područje - GPP </vt:lpstr>
      <vt:lpstr>PowerPointova prezentacija</vt:lpstr>
      <vt:lpstr>Područja sa značajnim prirodnim ograničenjima - ZPO</vt:lpstr>
      <vt:lpstr>Zašto ovih 8 kriterija </vt:lpstr>
      <vt:lpstr>Fine tuning postupak - Detaljno ujednačavanje ZPO</vt:lpstr>
      <vt:lpstr>Fine tuning postupak - Detaljno ujednačavanje ZPO</vt:lpstr>
      <vt:lpstr>nakon provedenog FT</vt:lpstr>
      <vt:lpstr>Područja s posebnim ograničenjima</vt:lpstr>
      <vt:lpstr>Područja s posebnim ograničenjima - krš</vt:lpstr>
      <vt:lpstr>Područja s posebnim ograničenjima - krš</vt:lpstr>
      <vt:lpstr>Područja s ograničenjima - završno</vt:lpstr>
      <vt:lpstr>Područja s ograničenjima – integrirana karta</vt:lpstr>
      <vt:lpstr>mjera 11 „ekološki uzgoj”</vt:lpstr>
      <vt:lpstr>CILJ MJERE</vt:lpstr>
      <vt:lpstr>POTPORA</vt:lpstr>
      <vt:lpstr>POTPORA</vt:lpstr>
      <vt:lpstr>PRELAZAK SA KONVENCIONALNE NA EKOLOŠKU PROIZVODNJU</vt:lpstr>
      <vt:lpstr>M 11.1. EKOP - UVJETI ZA ULAZAK U SUSTAV POTPORE</vt:lpstr>
      <vt:lpstr>M 11.1. EKOP – OBVEZE </vt:lpstr>
      <vt:lpstr>M 11.2. EKO - UVJETI ZA ULAZAK U SUSTAV POTPORE</vt:lpstr>
      <vt:lpstr>M 11.2. EKO – OBVEZE </vt:lpstr>
      <vt:lpstr>Mjera 10 poljoprivreda, okoliš i klimatske promjene</vt:lpstr>
      <vt:lpstr>Podmjera 10.1.  Plaćanje za poljoprivredno-okolišne i klimatske obveze </vt:lpstr>
      <vt:lpstr>Podmjera 10.2. Potpora očuvanju genetskih resursa u poljoprivredi</vt:lpstr>
      <vt:lpstr>Zajednička poljoprivredna politika i okoliš</vt:lpstr>
      <vt:lpstr>Utjecaj poljoprivrede na okoliš-klimu</vt:lpstr>
      <vt:lpstr>Utjecaj poljoprivrede na okoliš-klimu</vt:lpstr>
      <vt:lpstr>Poljoprivreda – okoliš - klima</vt:lpstr>
      <vt:lpstr>Poljoprivreda – okoliš - klima</vt:lpstr>
      <vt:lpstr>PowerPointova prezentacija</vt:lpstr>
      <vt:lpstr>PowerPointova prezentacija</vt:lpstr>
      <vt:lpstr>PowerPointova prezentacija</vt:lpstr>
      <vt:lpstr>PowerPointova prezentacija</vt:lpstr>
      <vt:lpstr>Važnost provedbe ove mjere </vt:lpstr>
      <vt:lpstr>CILJ MJERE</vt:lpstr>
      <vt:lpstr>Čega se svaki korisnik mora pridržavati?</vt:lpstr>
      <vt:lpstr>poljoprivredno okolišno plaćanje</vt:lpstr>
      <vt:lpstr> 10.1.1.  Obrada tla i sjetva na terenu s nagibom za oranične jednogodišnje kulture </vt:lpstr>
      <vt:lpstr>10.1.2.   Zatravnjivanje trajnih nasada </vt:lpstr>
      <vt:lpstr>10.1.3.   Očuvanje travnjaka velike prirodne vrijednosti  </vt:lpstr>
      <vt:lpstr>10.1.4. Pilot mjera za zaštitu kosca (Crex crex) </vt:lpstr>
      <vt:lpstr>10.1.5.Pilot mjera za zaštitu leptira </vt:lpstr>
      <vt:lpstr>10.1.5.Pilot mjera za zaštitu leptira</vt:lpstr>
      <vt:lpstr>10.1.5.Pilot mjera za zaštitu leptira</vt:lpstr>
      <vt:lpstr>PowerPointova prezentacija</vt:lpstr>
      <vt:lpstr>10.1.6. Uspostava poljskih  traka - cvjetne trake i travne trake </vt:lpstr>
      <vt:lpstr>10.1.7.  Održavanje ekstenzivnih voćnjaka  </vt:lpstr>
      <vt:lpstr>10.1.8. Održavanje ekstenzivnih maslinika</vt:lpstr>
      <vt:lpstr>10.1.9.  Očuvanje ugroženih izvornih i zaštićenih pasmina domaćih životinja </vt:lpstr>
      <vt:lpstr>Visina potpore  </vt:lpstr>
      <vt:lpstr>Izračun potpore</vt:lpstr>
      <vt:lpstr>Kombiniranje mjere 10 i mjere 11</vt:lpstr>
      <vt:lpstr>PROVEDBA MJERE</vt:lpstr>
      <vt:lpstr>UVOĐENJE NOVIH OPERACIJA</vt:lpstr>
      <vt:lpstr>  MJERA M04 »Ulaganje u fizičku imovinu«  OperacijA 4.4.1.  »Neproizvodna ulaganja vezana uz očuvanje okoliša«   </vt:lpstr>
      <vt:lpstr>  MJERA M04 »Ulaganje u fizičku imovinu«  OperacijA 4.4.1.  »Neproizvodna ulaganja vezana uz očuvanje okoliša«   </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IAKS MJERE   Program ruralnog razvoja 2014.-2020.</dc:title>
  <dc:creator>Branka Palčić</dc:creator>
  <cp:lastModifiedBy>Branka Palčić</cp:lastModifiedBy>
  <cp:revision>5</cp:revision>
  <dcterms:modified xsi:type="dcterms:W3CDTF">2015-10-12T12:59:47Z</dcterms:modified>
</cp:coreProperties>
</file>