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56" r:id="rId2"/>
    <p:sldId id="317" r:id="rId3"/>
    <p:sldId id="287" r:id="rId4"/>
    <p:sldId id="288" r:id="rId5"/>
    <p:sldId id="286" r:id="rId6"/>
    <p:sldId id="312" r:id="rId7"/>
    <p:sldId id="292" r:id="rId8"/>
  </p:sldIdLst>
  <p:sldSz cx="9144000" cy="5143500" type="screen16x9"/>
  <p:notesSz cx="6797675" cy="9928225"/>
  <p:embeddedFontLst>
    <p:embeddedFont>
      <p:font typeface="SimSun" panose="02010600030101010101" pitchFamily="2" charset="-122"/>
      <p:regular r:id="rId10"/>
    </p:embeddedFont>
    <p:embeddedFont>
      <p:font typeface="InterstateCE Bl" panose="02000503040000020004" charset="0"/>
      <p:bold r:id="rId11"/>
    </p:embeddedFont>
    <p:embeddedFont>
      <p:font typeface="InterstateCE Rg" panose="02000503030000020004" charset="0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F01"/>
    <a:srgbClr val="FFFC84"/>
    <a:srgbClr val="49BCD7"/>
    <a:srgbClr val="C31F98"/>
    <a:srgbClr val="81B400"/>
    <a:srgbClr val="F79646"/>
    <a:srgbClr val="FF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387" autoAdjust="0"/>
  </p:normalViewPr>
  <p:slideViewPr>
    <p:cSldViewPr>
      <p:cViewPr>
        <p:scale>
          <a:sx n="126" d="100"/>
          <a:sy n="126" d="100"/>
        </p:scale>
        <p:origin x="-1194" y="-5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95627A-AB1F-421E-8BA8-4CFD7805269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4913734E-ED2B-4BEE-80BF-42B03621A6AF}">
      <dgm:prSet phldrT="[Text]" custT="1"/>
      <dgm:spPr/>
      <dgm:t>
        <a:bodyPr/>
        <a:lstStyle/>
        <a:p>
          <a:r>
            <a:rPr lang="hr-HR" sz="1000" dirty="0" smtClean="0">
              <a:latin typeface="InterstateCE Rg" charset="0"/>
              <a:cs typeface="InterstateCE Rg" charset="0"/>
            </a:rPr>
            <a:t>Prodajni sajam</a:t>
          </a:r>
          <a:endParaRPr lang="hr-HR" sz="1000" dirty="0">
            <a:latin typeface="InterstateCE Rg" charset="0"/>
            <a:cs typeface="InterstateCE Rg" charset="0"/>
          </a:endParaRPr>
        </a:p>
      </dgm:t>
    </dgm:pt>
    <dgm:pt modelId="{1E2134D4-F85D-4DE0-AC31-593CF5723D21}" type="parTrans" cxnId="{D05594F3-7E82-471C-82AA-82968C789E90}">
      <dgm:prSet/>
      <dgm:spPr/>
      <dgm:t>
        <a:bodyPr/>
        <a:lstStyle/>
        <a:p>
          <a:endParaRPr lang="hr-HR"/>
        </a:p>
      </dgm:t>
    </dgm:pt>
    <dgm:pt modelId="{3B16819B-21E3-4009-A3F7-963855148BF5}" type="sibTrans" cxnId="{D05594F3-7E82-471C-82AA-82968C789E90}">
      <dgm:prSet/>
      <dgm:spPr/>
      <dgm:t>
        <a:bodyPr/>
        <a:lstStyle/>
        <a:p>
          <a:endParaRPr lang="hr-HR"/>
        </a:p>
      </dgm:t>
    </dgm:pt>
    <dgm:pt modelId="{F35495D1-8591-4C4F-8C00-0FE83824BA3A}">
      <dgm:prSet phldrT="[Text]" custT="1"/>
      <dgm:spPr/>
      <dgm:t>
        <a:bodyPr/>
        <a:lstStyle/>
        <a:p>
          <a:r>
            <a:rPr lang="hr-HR" sz="1000" dirty="0" smtClean="0">
              <a:latin typeface="InterstateCE Rg" charset="0"/>
              <a:cs typeface="InterstateCE Rg" charset="0"/>
            </a:rPr>
            <a:t>Stari zanati</a:t>
          </a:r>
          <a:endParaRPr lang="hr-HR" sz="1000" dirty="0">
            <a:latin typeface="InterstateCE Rg" charset="0"/>
            <a:cs typeface="InterstateCE Rg" charset="0"/>
          </a:endParaRPr>
        </a:p>
      </dgm:t>
    </dgm:pt>
    <dgm:pt modelId="{B3EC904D-570B-4CB8-983B-683678E5710B}" type="parTrans" cxnId="{3A22C73B-4048-4F9B-80EB-8EF46CE8ADC1}">
      <dgm:prSet/>
      <dgm:spPr/>
      <dgm:t>
        <a:bodyPr/>
        <a:lstStyle/>
        <a:p>
          <a:endParaRPr lang="hr-HR"/>
        </a:p>
      </dgm:t>
    </dgm:pt>
    <dgm:pt modelId="{20150CC0-0CF0-4E3B-9D06-401074E2786E}" type="sibTrans" cxnId="{3A22C73B-4048-4F9B-80EB-8EF46CE8ADC1}">
      <dgm:prSet/>
      <dgm:spPr/>
      <dgm:t>
        <a:bodyPr/>
        <a:lstStyle/>
        <a:p>
          <a:endParaRPr lang="hr-HR"/>
        </a:p>
      </dgm:t>
    </dgm:pt>
    <dgm:pt modelId="{83B1156C-6746-44A9-94B0-4CC378AD5092}">
      <dgm:prSet phldrT="[Text]" custT="1"/>
      <dgm:spPr/>
      <dgm:t>
        <a:bodyPr/>
        <a:lstStyle/>
        <a:p>
          <a:r>
            <a:rPr lang="hr-HR" sz="1000" dirty="0" smtClean="0">
              <a:latin typeface="InterstateCE Rg" charset="0"/>
              <a:cs typeface="InterstateCE Rg" charset="0"/>
            </a:rPr>
            <a:t>Koncerti</a:t>
          </a:r>
          <a:endParaRPr lang="hr-HR" sz="1000" dirty="0">
            <a:latin typeface="InterstateCE Rg" charset="0"/>
            <a:cs typeface="InterstateCE Rg" charset="0"/>
          </a:endParaRPr>
        </a:p>
      </dgm:t>
    </dgm:pt>
    <dgm:pt modelId="{F2608E03-A794-4C37-9A5B-202E9035F011}" type="parTrans" cxnId="{790DD7B4-B3E0-4821-848D-6BD0F95132D0}">
      <dgm:prSet/>
      <dgm:spPr/>
      <dgm:t>
        <a:bodyPr/>
        <a:lstStyle/>
        <a:p>
          <a:endParaRPr lang="hr-HR"/>
        </a:p>
      </dgm:t>
    </dgm:pt>
    <dgm:pt modelId="{E975449D-E693-411E-906F-DC0CCD53004F}" type="sibTrans" cxnId="{790DD7B4-B3E0-4821-848D-6BD0F95132D0}">
      <dgm:prSet/>
      <dgm:spPr/>
      <dgm:t>
        <a:bodyPr/>
        <a:lstStyle/>
        <a:p>
          <a:endParaRPr lang="hr-HR"/>
        </a:p>
      </dgm:t>
    </dgm:pt>
    <dgm:pt modelId="{3CC7C604-0331-4236-87AB-2DE4E8C26948}">
      <dgm:prSet phldrT="[Text]" custT="1"/>
      <dgm:spPr/>
      <dgm:t>
        <a:bodyPr/>
        <a:lstStyle/>
        <a:p>
          <a:r>
            <a:rPr lang="hr-HR" sz="1000" b="0" dirty="0" smtClean="0">
              <a:solidFill>
                <a:schemeClr val="bg1"/>
              </a:solidFill>
              <a:latin typeface="InterstateCE Rg" charset="0"/>
              <a:cs typeface="InterstateCE Rg" charset="0"/>
            </a:rPr>
            <a:t>Kulinarske radionice </a:t>
          </a:r>
          <a:endParaRPr lang="hr-HR" sz="1000" b="0" dirty="0">
            <a:latin typeface="InterstateCE Rg" charset="0"/>
            <a:cs typeface="InterstateCE Rg" charset="0"/>
          </a:endParaRPr>
        </a:p>
      </dgm:t>
    </dgm:pt>
    <dgm:pt modelId="{B92CD086-AD57-4002-81F9-7FD6BB4F47D8}" type="parTrans" cxnId="{55FFB44F-6677-4078-9878-B0A5E456F516}">
      <dgm:prSet/>
      <dgm:spPr/>
      <dgm:t>
        <a:bodyPr/>
        <a:lstStyle/>
        <a:p>
          <a:endParaRPr lang="hr-HR"/>
        </a:p>
      </dgm:t>
    </dgm:pt>
    <dgm:pt modelId="{65572C8B-50E5-4C0D-ABA5-5ADABF3A4177}" type="sibTrans" cxnId="{55FFB44F-6677-4078-9878-B0A5E456F516}">
      <dgm:prSet/>
      <dgm:spPr/>
      <dgm:t>
        <a:bodyPr/>
        <a:lstStyle/>
        <a:p>
          <a:endParaRPr lang="hr-HR"/>
        </a:p>
      </dgm:t>
    </dgm:pt>
    <dgm:pt modelId="{7211F444-CDFE-413B-8833-9B192E31627F}">
      <dgm:prSet phldrT="[Text]" custT="1"/>
      <dgm:spPr/>
      <dgm:t>
        <a:bodyPr/>
        <a:lstStyle/>
        <a:p>
          <a:r>
            <a:rPr lang="hr-HR" sz="1000" dirty="0" smtClean="0">
              <a:latin typeface="InterstateCE Rg" charset="0"/>
              <a:cs typeface="InterstateCE Rg" charset="0"/>
            </a:rPr>
            <a:t>Degustacije</a:t>
          </a:r>
          <a:endParaRPr lang="hr-HR" sz="1000" dirty="0">
            <a:latin typeface="InterstateCE Rg" charset="0"/>
            <a:cs typeface="InterstateCE Rg" charset="0"/>
          </a:endParaRPr>
        </a:p>
      </dgm:t>
    </dgm:pt>
    <dgm:pt modelId="{3014C14D-8002-447C-9CB6-3E19BA03BFC3}" type="parTrans" cxnId="{246C2B55-4BC3-4328-87A6-75DFE98C14F8}">
      <dgm:prSet/>
      <dgm:spPr/>
      <dgm:t>
        <a:bodyPr/>
        <a:lstStyle/>
        <a:p>
          <a:endParaRPr lang="hr-HR"/>
        </a:p>
      </dgm:t>
    </dgm:pt>
    <dgm:pt modelId="{653752A5-E97B-4075-99F8-C07605C0CB27}" type="sibTrans" cxnId="{246C2B55-4BC3-4328-87A6-75DFE98C14F8}">
      <dgm:prSet/>
      <dgm:spPr/>
      <dgm:t>
        <a:bodyPr/>
        <a:lstStyle/>
        <a:p>
          <a:endParaRPr lang="hr-HR"/>
        </a:p>
      </dgm:t>
    </dgm:pt>
    <dgm:pt modelId="{BCF55A76-909A-4F5E-A095-49F3D4717D1C}">
      <dgm:prSet phldrT="[Text]" custT="1"/>
      <dgm:spPr/>
      <dgm:t>
        <a:bodyPr/>
        <a:lstStyle/>
        <a:p>
          <a:r>
            <a:rPr lang="hr-HR" sz="1000" dirty="0" smtClean="0">
              <a:latin typeface="InterstateCE Rg" charset="0"/>
              <a:cs typeface="InterstateCE Rg" charset="0"/>
            </a:rPr>
            <a:t>Edukativne radionice</a:t>
          </a:r>
          <a:endParaRPr lang="hr-HR" sz="1000" dirty="0">
            <a:latin typeface="InterstateCE Rg" charset="0"/>
            <a:cs typeface="InterstateCE Rg" charset="0"/>
          </a:endParaRPr>
        </a:p>
      </dgm:t>
    </dgm:pt>
    <dgm:pt modelId="{CAE4F877-D477-4D0E-8A62-77838A86B630}" type="parTrans" cxnId="{BFADA132-05D5-4B01-8DEF-F19EFD25AD34}">
      <dgm:prSet/>
      <dgm:spPr/>
      <dgm:t>
        <a:bodyPr/>
        <a:lstStyle/>
        <a:p>
          <a:endParaRPr lang="hr-HR"/>
        </a:p>
      </dgm:t>
    </dgm:pt>
    <dgm:pt modelId="{13A1DF9F-51E0-4E35-8A15-0ACD2302676A}" type="sibTrans" cxnId="{BFADA132-05D5-4B01-8DEF-F19EFD25AD34}">
      <dgm:prSet/>
      <dgm:spPr/>
      <dgm:t>
        <a:bodyPr/>
        <a:lstStyle/>
        <a:p>
          <a:endParaRPr lang="hr-HR"/>
        </a:p>
      </dgm:t>
    </dgm:pt>
    <dgm:pt modelId="{6B904F2E-CE05-43F4-A0EF-2706E53A6A14}">
      <dgm:prSet phldrT="[Text]" custT="1"/>
      <dgm:spPr/>
      <dgm:t>
        <a:bodyPr/>
        <a:lstStyle/>
        <a:p>
          <a:r>
            <a:rPr lang="hr-HR" sz="1000" b="0" dirty="0" smtClean="0">
              <a:solidFill>
                <a:schemeClr val="bg1"/>
              </a:solidFill>
              <a:latin typeface="InterstateCE Rg" charset="0"/>
              <a:cs typeface="InterstateCE Rg" charset="0"/>
            </a:rPr>
            <a:t>Dječje radionice</a:t>
          </a:r>
          <a:endParaRPr lang="hr-HR" sz="1000" dirty="0">
            <a:latin typeface="InterstateCE Rg" charset="0"/>
            <a:cs typeface="InterstateCE Rg" charset="0"/>
          </a:endParaRPr>
        </a:p>
      </dgm:t>
    </dgm:pt>
    <dgm:pt modelId="{977B2659-D8C0-4A3C-B82B-1D636EBD4D5C}" type="parTrans" cxnId="{5B7FA233-4E71-4FDD-80B2-3D3F095EF5C8}">
      <dgm:prSet/>
      <dgm:spPr/>
      <dgm:t>
        <a:bodyPr/>
        <a:lstStyle/>
        <a:p>
          <a:endParaRPr lang="hr-HR"/>
        </a:p>
      </dgm:t>
    </dgm:pt>
    <dgm:pt modelId="{FEF071BF-C41A-4F5E-86CA-601C94970CB0}" type="sibTrans" cxnId="{5B7FA233-4E71-4FDD-80B2-3D3F095EF5C8}">
      <dgm:prSet/>
      <dgm:spPr/>
      <dgm:t>
        <a:bodyPr/>
        <a:lstStyle/>
        <a:p>
          <a:endParaRPr lang="hr-HR"/>
        </a:p>
      </dgm:t>
    </dgm:pt>
    <dgm:pt modelId="{F81A99FD-47F6-4F53-ADC6-D6E1F072BCA0}" type="pres">
      <dgm:prSet presAssocID="{8F95627A-AB1F-421E-8BA8-4CFD780526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38EDE904-494D-4DA5-9441-17394600D9D7}" type="pres">
      <dgm:prSet presAssocID="{4913734E-ED2B-4BEE-80BF-42B03621A6AF}" presName="composite" presStyleCnt="0"/>
      <dgm:spPr/>
    </dgm:pt>
    <dgm:pt modelId="{2B6065AF-E5AA-497C-83CF-F964A7F1AC37}" type="pres">
      <dgm:prSet presAssocID="{4913734E-ED2B-4BEE-80BF-42B03621A6AF}" presName="rect1" presStyleLbl="bgImgPlace1" presStyleIdx="0" presStyleCnt="7" custScaleX="133438" custScaleY="973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2E334D97-F59B-4319-83A5-85543A21A5EA}" type="pres">
      <dgm:prSet presAssocID="{4913734E-ED2B-4BEE-80BF-42B03621A6AF}" presName="wedgeRectCallout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0486856-43A0-4CFA-BE04-1BB2B4BAA9B2}" type="pres">
      <dgm:prSet presAssocID="{3B16819B-21E3-4009-A3F7-963855148BF5}" presName="sibTrans" presStyleCnt="0"/>
      <dgm:spPr/>
    </dgm:pt>
    <dgm:pt modelId="{083E6E9C-22D6-49CB-8B19-1576B1F76F1F}" type="pres">
      <dgm:prSet presAssocID="{F35495D1-8591-4C4F-8C00-0FE83824BA3A}" presName="composite" presStyleCnt="0"/>
      <dgm:spPr/>
    </dgm:pt>
    <dgm:pt modelId="{224EEF10-2B5C-419F-AF60-E22C67CDC53D}" type="pres">
      <dgm:prSet presAssocID="{F35495D1-8591-4C4F-8C00-0FE83824BA3A}" presName="rect1" presStyleLbl="bgImgPlace1" presStyleIdx="1" presStyleCnt="7" custScaleX="115015" custScaleY="10197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B6DA1AA2-B9DC-41CF-BB54-4DF2D1D3537E}" type="pres">
      <dgm:prSet presAssocID="{F35495D1-8591-4C4F-8C00-0FE83824BA3A}" presName="wedgeRectCallout1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6395CDC-4D34-4DA9-B27E-B9CE774A475C}" type="pres">
      <dgm:prSet presAssocID="{20150CC0-0CF0-4E3B-9D06-401074E2786E}" presName="sibTrans" presStyleCnt="0"/>
      <dgm:spPr/>
    </dgm:pt>
    <dgm:pt modelId="{E816C9B9-E847-48CA-A688-47210DCC61DE}" type="pres">
      <dgm:prSet presAssocID="{83B1156C-6746-44A9-94B0-4CC378AD5092}" presName="composite" presStyleCnt="0"/>
      <dgm:spPr/>
    </dgm:pt>
    <dgm:pt modelId="{D872582E-0807-4D67-869B-BD20BF410402}" type="pres">
      <dgm:prSet presAssocID="{83B1156C-6746-44A9-94B0-4CC378AD5092}" presName="rect1" presStyleLbl="bgImgPlace1" presStyleIdx="2" presStyleCnt="7" custScaleX="125086" custScaleY="10255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B7312F2F-61B6-4C3B-A633-5D5736405059}" type="pres">
      <dgm:prSet presAssocID="{83B1156C-6746-44A9-94B0-4CC378AD5092}" presName="wedgeRectCallout1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D10562E-DF67-44BC-B78D-40E6A6B990E2}" type="pres">
      <dgm:prSet presAssocID="{E975449D-E693-411E-906F-DC0CCD53004F}" presName="sibTrans" presStyleCnt="0"/>
      <dgm:spPr/>
    </dgm:pt>
    <dgm:pt modelId="{143846BD-3B3F-4256-8519-0334B978CBDF}" type="pres">
      <dgm:prSet presAssocID="{3CC7C604-0331-4236-87AB-2DE4E8C26948}" presName="composite" presStyleCnt="0"/>
      <dgm:spPr/>
    </dgm:pt>
    <dgm:pt modelId="{004DA238-DFA5-4FB6-8192-601D50BB8708}" type="pres">
      <dgm:prSet presAssocID="{3CC7C604-0331-4236-87AB-2DE4E8C26948}" presName="rect1" presStyleLbl="bgImgPlace1" presStyleIdx="3" presStyleCnt="7" custScaleX="122308" custScaleY="11653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99C972C9-6673-4787-931D-D6B788C80A2A}" type="pres">
      <dgm:prSet presAssocID="{3CC7C604-0331-4236-87AB-2DE4E8C26948}" presName="wedgeRectCallout1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E81EBA8-EFC7-4C4F-8ACB-F4637A405328}" type="pres">
      <dgm:prSet presAssocID="{65572C8B-50E5-4C0D-ABA5-5ADABF3A4177}" presName="sibTrans" presStyleCnt="0"/>
      <dgm:spPr/>
    </dgm:pt>
    <dgm:pt modelId="{33239D32-B580-4814-B99F-C91F43E1C2E7}" type="pres">
      <dgm:prSet presAssocID="{BCF55A76-909A-4F5E-A095-49F3D4717D1C}" presName="composite" presStyleCnt="0"/>
      <dgm:spPr/>
    </dgm:pt>
    <dgm:pt modelId="{B78195C4-F022-46C5-BC0A-3DC97D97467E}" type="pres">
      <dgm:prSet presAssocID="{BCF55A76-909A-4F5E-A095-49F3D4717D1C}" presName="rect1" presStyleLbl="bgImgPlace1" presStyleIdx="4" presStyleCnt="7" custScaleX="133227" custLinFactNeighborX="75" custLinFactNeighborY="2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E64A6680-CECA-4A9B-A06E-B089F3D5274B}" type="pres">
      <dgm:prSet presAssocID="{BCF55A76-909A-4F5E-A095-49F3D4717D1C}" presName="wedgeRectCallout1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EC32934-FFB1-4995-BB46-03381F9F4666}" type="pres">
      <dgm:prSet presAssocID="{13A1DF9F-51E0-4E35-8A15-0ACD2302676A}" presName="sibTrans" presStyleCnt="0"/>
      <dgm:spPr/>
    </dgm:pt>
    <dgm:pt modelId="{8D372870-7AEC-49AE-AD51-F2BAEB9CE461}" type="pres">
      <dgm:prSet presAssocID="{7211F444-CDFE-413B-8833-9B192E31627F}" presName="composite" presStyleCnt="0"/>
      <dgm:spPr/>
    </dgm:pt>
    <dgm:pt modelId="{6F7F29FA-1F57-4F53-AC73-B8BAE2CC7E1D}" type="pres">
      <dgm:prSet presAssocID="{7211F444-CDFE-413B-8833-9B192E31627F}" presName="rect1" presStyleLbl="b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9D0E1252-97AE-4532-8794-2375E50A0848}" type="pres">
      <dgm:prSet presAssocID="{7211F444-CDFE-413B-8833-9B192E31627F}" presName="wedgeRectCallout1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8808B2F-58B7-4CD6-863E-12308D486F55}" type="pres">
      <dgm:prSet presAssocID="{653752A5-E97B-4075-99F8-C07605C0CB27}" presName="sibTrans" presStyleCnt="0"/>
      <dgm:spPr/>
    </dgm:pt>
    <dgm:pt modelId="{E72380F1-9408-43C1-A1C9-799AA5A3D11F}" type="pres">
      <dgm:prSet presAssocID="{6B904F2E-CE05-43F4-A0EF-2706E53A6A14}" presName="composite" presStyleCnt="0"/>
      <dgm:spPr/>
    </dgm:pt>
    <dgm:pt modelId="{3BF95C6E-8B14-4828-87C9-170AA6537621}" type="pres">
      <dgm:prSet presAssocID="{6B904F2E-CE05-43F4-A0EF-2706E53A6A14}" presName="rect1" presStyleLbl="b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9B349585-3E8D-4AD5-AEBC-D6A0A0219AF8}" type="pres">
      <dgm:prSet presAssocID="{6B904F2E-CE05-43F4-A0EF-2706E53A6A14}" presName="wedgeRectCallout1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6E88BE53-591B-49A5-9CCC-9B1F69F30DF4}" type="presOf" srcId="{7211F444-CDFE-413B-8833-9B192E31627F}" destId="{9D0E1252-97AE-4532-8794-2375E50A0848}" srcOrd="0" destOrd="0" presId="urn:microsoft.com/office/officeart/2008/layout/BendingPictureCaptionList"/>
    <dgm:cxn modelId="{246C2B55-4BC3-4328-87A6-75DFE98C14F8}" srcId="{8F95627A-AB1F-421E-8BA8-4CFD7805269D}" destId="{7211F444-CDFE-413B-8833-9B192E31627F}" srcOrd="5" destOrd="0" parTransId="{3014C14D-8002-447C-9CB6-3E19BA03BFC3}" sibTransId="{653752A5-E97B-4075-99F8-C07605C0CB27}"/>
    <dgm:cxn modelId="{8C0AE2D2-0822-4B4C-B2C6-6BF13A12A95C}" type="presOf" srcId="{F35495D1-8591-4C4F-8C00-0FE83824BA3A}" destId="{B6DA1AA2-B9DC-41CF-BB54-4DF2D1D3537E}" srcOrd="0" destOrd="0" presId="urn:microsoft.com/office/officeart/2008/layout/BendingPictureCaptionList"/>
    <dgm:cxn modelId="{E9E47B52-4F40-4202-9D74-4F560FC3A1C8}" type="presOf" srcId="{3CC7C604-0331-4236-87AB-2DE4E8C26948}" destId="{99C972C9-6673-4787-931D-D6B788C80A2A}" srcOrd="0" destOrd="0" presId="urn:microsoft.com/office/officeart/2008/layout/BendingPictureCaptionList"/>
    <dgm:cxn modelId="{D05594F3-7E82-471C-82AA-82968C789E90}" srcId="{8F95627A-AB1F-421E-8BA8-4CFD7805269D}" destId="{4913734E-ED2B-4BEE-80BF-42B03621A6AF}" srcOrd="0" destOrd="0" parTransId="{1E2134D4-F85D-4DE0-AC31-593CF5723D21}" sibTransId="{3B16819B-21E3-4009-A3F7-963855148BF5}"/>
    <dgm:cxn modelId="{2E00D7F5-353D-40DA-BA84-4E30B352F273}" type="presOf" srcId="{BCF55A76-909A-4F5E-A095-49F3D4717D1C}" destId="{E64A6680-CECA-4A9B-A06E-B089F3D5274B}" srcOrd="0" destOrd="0" presId="urn:microsoft.com/office/officeart/2008/layout/BendingPictureCaptionList"/>
    <dgm:cxn modelId="{DF4F1DCF-4826-4A95-84CA-5AA3FC67956B}" type="presOf" srcId="{6B904F2E-CE05-43F4-A0EF-2706E53A6A14}" destId="{9B349585-3E8D-4AD5-AEBC-D6A0A0219AF8}" srcOrd="0" destOrd="0" presId="urn:microsoft.com/office/officeart/2008/layout/BendingPictureCaptionList"/>
    <dgm:cxn modelId="{790DD7B4-B3E0-4821-848D-6BD0F95132D0}" srcId="{8F95627A-AB1F-421E-8BA8-4CFD7805269D}" destId="{83B1156C-6746-44A9-94B0-4CC378AD5092}" srcOrd="2" destOrd="0" parTransId="{F2608E03-A794-4C37-9A5B-202E9035F011}" sibTransId="{E975449D-E693-411E-906F-DC0CCD53004F}"/>
    <dgm:cxn modelId="{55FFB44F-6677-4078-9878-B0A5E456F516}" srcId="{8F95627A-AB1F-421E-8BA8-4CFD7805269D}" destId="{3CC7C604-0331-4236-87AB-2DE4E8C26948}" srcOrd="3" destOrd="0" parTransId="{B92CD086-AD57-4002-81F9-7FD6BB4F47D8}" sibTransId="{65572C8B-50E5-4C0D-ABA5-5ADABF3A4177}"/>
    <dgm:cxn modelId="{3A22C73B-4048-4F9B-80EB-8EF46CE8ADC1}" srcId="{8F95627A-AB1F-421E-8BA8-4CFD7805269D}" destId="{F35495D1-8591-4C4F-8C00-0FE83824BA3A}" srcOrd="1" destOrd="0" parTransId="{B3EC904D-570B-4CB8-983B-683678E5710B}" sibTransId="{20150CC0-0CF0-4E3B-9D06-401074E2786E}"/>
    <dgm:cxn modelId="{587B18A3-9D61-4F5D-95FB-DC3F1899B8D3}" type="presOf" srcId="{4913734E-ED2B-4BEE-80BF-42B03621A6AF}" destId="{2E334D97-F59B-4319-83A5-85543A21A5EA}" srcOrd="0" destOrd="0" presId="urn:microsoft.com/office/officeart/2008/layout/BendingPictureCaptionList"/>
    <dgm:cxn modelId="{57D5FE2C-49E3-46D4-AC14-699EE8AD943F}" type="presOf" srcId="{83B1156C-6746-44A9-94B0-4CC378AD5092}" destId="{B7312F2F-61B6-4C3B-A633-5D5736405059}" srcOrd="0" destOrd="0" presId="urn:microsoft.com/office/officeart/2008/layout/BendingPictureCaptionList"/>
    <dgm:cxn modelId="{31C3AF4A-5607-4E08-9F31-E3FAB532A610}" type="presOf" srcId="{8F95627A-AB1F-421E-8BA8-4CFD7805269D}" destId="{F81A99FD-47F6-4F53-ADC6-D6E1F072BCA0}" srcOrd="0" destOrd="0" presId="urn:microsoft.com/office/officeart/2008/layout/BendingPictureCaptionList"/>
    <dgm:cxn modelId="{BFADA132-05D5-4B01-8DEF-F19EFD25AD34}" srcId="{8F95627A-AB1F-421E-8BA8-4CFD7805269D}" destId="{BCF55A76-909A-4F5E-A095-49F3D4717D1C}" srcOrd="4" destOrd="0" parTransId="{CAE4F877-D477-4D0E-8A62-77838A86B630}" sibTransId="{13A1DF9F-51E0-4E35-8A15-0ACD2302676A}"/>
    <dgm:cxn modelId="{5B7FA233-4E71-4FDD-80B2-3D3F095EF5C8}" srcId="{8F95627A-AB1F-421E-8BA8-4CFD7805269D}" destId="{6B904F2E-CE05-43F4-A0EF-2706E53A6A14}" srcOrd="6" destOrd="0" parTransId="{977B2659-D8C0-4A3C-B82B-1D636EBD4D5C}" sibTransId="{FEF071BF-C41A-4F5E-86CA-601C94970CB0}"/>
    <dgm:cxn modelId="{F6589DBD-DC3E-4B0F-880A-67588D583238}" type="presParOf" srcId="{F81A99FD-47F6-4F53-ADC6-D6E1F072BCA0}" destId="{38EDE904-494D-4DA5-9441-17394600D9D7}" srcOrd="0" destOrd="0" presId="urn:microsoft.com/office/officeart/2008/layout/BendingPictureCaptionList"/>
    <dgm:cxn modelId="{47538BE9-546B-48DC-87B3-9C9151C78960}" type="presParOf" srcId="{38EDE904-494D-4DA5-9441-17394600D9D7}" destId="{2B6065AF-E5AA-497C-83CF-F964A7F1AC37}" srcOrd="0" destOrd="0" presId="urn:microsoft.com/office/officeart/2008/layout/BendingPictureCaptionList"/>
    <dgm:cxn modelId="{56846DAC-3F35-44BF-B4FE-0FC3BEB06038}" type="presParOf" srcId="{38EDE904-494D-4DA5-9441-17394600D9D7}" destId="{2E334D97-F59B-4319-83A5-85543A21A5EA}" srcOrd="1" destOrd="0" presId="urn:microsoft.com/office/officeart/2008/layout/BendingPictureCaptionList"/>
    <dgm:cxn modelId="{B381DAA8-6E00-4891-ABA8-1BBD28B49672}" type="presParOf" srcId="{F81A99FD-47F6-4F53-ADC6-D6E1F072BCA0}" destId="{50486856-43A0-4CFA-BE04-1BB2B4BAA9B2}" srcOrd="1" destOrd="0" presId="urn:microsoft.com/office/officeart/2008/layout/BendingPictureCaptionList"/>
    <dgm:cxn modelId="{88887C64-8A47-476A-B82A-F10C70620BB8}" type="presParOf" srcId="{F81A99FD-47F6-4F53-ADC6-D6E1F072BCA0}" destId="{083E6E9C-22D6-49CB-8B19-1576B1F76F1F}" srcOrd="2" destOrd="0" presId="urn:microsoft.com/office/officeart/2008/layout/BendingPictureCaptionList"/>
    <dgm:cxn modelId="{8D43AD4A-F769-4259-840D-DB133C8FB95E}" type="presParOf" srcId="{083E6E9C-22D6-49CB-8B19-1576B1F76F1F}" destId="{224EEF10-2B5C-419F-AF60-E22C67CDC53D}" srcOrd="0" destOrd="0" presId="urn:microsoft.com/office/officeart/2008/layout/BendingPictureCaptionList"/>
    <dgm:cxn modelId="{CC00EC19-34EA-429A-8467-B23EDA6077F1}" type="presParOf" srcId="{083E6E9C-22D6-49CB-8B19-1576B1F76F1F}" destId="{B6DA1AA2-B9DC-41CF-BB54-4DF2D1D3537E}" srcOrd="1" destOrd="0" presId="urn:microsoft.com/office/officeart/2008/layout/BendingPictureCaptionList"/>
    <dgm:cxn modelId="{93145C19-348E-4C81-9713-B4419CB9B7CB}" type="presParOf" srcId="{F81A99FD-47F6-4F53-ADC6-D6E1F072BCA0}" destId="{06395CDC-4D34-4DA9-B27E-B9CE774A475C}" srcOrd="3" destOrd="0" presId="urn:microsoft.com/office/officeart/2008/layout/BendingPictureCaptionList"/>
    <dgm:cxn modelId="{DBE4AA36-7112-44AB-848B-9A076B5850AC}" type="presParOf" srcId="{F81A99FD-47F6-4F53-ADC6-D6E1F072BCA0}" destId="{E816C9B9-E847-48CA-A688-47210DCC61DE}" srcOrd="4" destOrd="0" presId="urn:microsoft.com/office/officeart/2008/layout/BendingPictureCaptionList"/>
    <dgm:cxn modelId="{0129CE8E-658A-42FF-A9D5-4D377115A781}" type="presParOf" srcId="{E816C9B9-E847-48CA-A688-47210DCC61DE}" destId="{D872582E-0807-4D67-869B-BD20BF410402}" srcOrd="0" destOrd="0" presId="urn:microsoft.com/office/officeart/2008/layout/BendingPictureCaptionList"/>
    <dgm:cxn modelId="{812C7388-AED4-4218-8EB8-DA488FB789F9}" type="presParOf" srcId="{E816C9B9-E847-48CA-A688-47210DCC61DE}" destId="{B7312F2F-61B6-4C3B-A633-5D5736405059}" srcOrd="1" destOrd="0" presId="urn:microsoft.com/office/officeart/2008/layout/BendingPictureCaptionList"/>
    <dgm:cxn modelId="{77FA1F48-DF11-4751-B03F-11076A2B3899}" type="presParOf" srcId="{F81A99FD-47F6-4F53-ADC6-D6E1F072BCA0}" destId="{BD10562E-DF67-44BC-B78D-40E6A6B990E2}" srcOrd="5" destOrd="0" presId="urn:microsoft.com/office/officeart/2008/layout/BendingPictureCaptionList"/>
    <dgm:cxn modelId="{3B69041D-508F-4F51-A128-9B4B692FFDF8}" type="presParOf" srcId="{F81A99FD-47F6-4F53-ADC6-D6E1F072BCA0}" destId="{143846BD-3B3F-4256-8519-0334B978CBDF}" srcOrd="6" destOrd="0" presId="urn:microsoft.com/office/officeart/2008/layout/BendingPictureCaptionList"/>
    <dgm:cxn modelId="{FC24B164-F3C4-4F57-BA2A-9830B6DE8E0C}" type="presParOf" srcId="{143846BD-3B3F-4256-8519-0334B978CBDF}" destId="{004DA238-DFA5-4FB6-8192-601D50BB8708}" srcOrd="0" destOrd="0" presId="urn:microsoft.com/office/officeart/2008/layout/BendingPictureCaptionList"/>
    <dgm:cxn modelId="{27E1E5E5-4590-48DE-8082-35DF8B87960E}" type="presParOf" srcId="{143846BD-3B3F-4256-8519-0334B978CBDF}" destId="{99C972C9-6673-4787-931D-D6B788C80A2A}" srcOrd="1" destOrd="0" presId="urn:microsoft.com/office/officeart/2008/layout/BendingPictureCaptionList"/>
    <dgm:cxn modelId="{7BBB4B8D-A4B2-4CA8-9FA2-17ABD20D83BF}" type="presParOf" srcId="{F81A99FD-47F6-4F53-ADC6-D6E1F072BCA0}" destId="{9E81EBA8-EFC7-4C4F-8ACB-F4637A405328}" srcOrd="7" destOrd="0" presId="urn:microsoft.com/office/officeart/2008/layout/BendingPictureCaptionList"/>
    <dgm:cxn modelId="{23A5DC58-A6FB-4B16-B018-B14CEF8CA2A4}" type="presParOf" srcId="{F81A99FD-47F6-4F53-ADC6-D6E1F072BCA0}" destId="{33239D32-B580-4814-B99F-C91F43E1C2E7}" srcOrd="8" destOrd="0" presId="urn:microsoft.com/office/officeart/2008/layout/BendingPictureCaptionList"/>
    <dgm:cxn modelId="{184F8EE6-9654-43A0-B7E2-361AC2117C4D}" type="presParOf" srcId="{33239D32-B580-4814-B99F-C91F43E1C2E7}" destId="{B78195C4-F022-46C5-BC0A-3DC97D97467E}" srcOrd="0" destOrd="0" presId="urn:microsoft.com/office/officeart/2008/layout/BendingPictureCaptionList"/>
    <dgm:cxn modelId="{1B42F619-5DBC-4B78-AF60-0E353DB19789}" type="presParOf" srcId="{33239D32-B580-4814-B99F-C91F43E1C2E7}" destId="{E64A6680-CECA-4A9B-A06E-B089F3D5274B}" srcOrd="1" destOrd="0" presId="urn:microsoft.com/office/officeart/2008/layout/BendingPictureCaptionList"/>
    <dgm:cxn modelId="{FEC73FE1-9EC0-4C74-A40B-F3E6DBCFEBF0}" type="presParOf" srcId="{F81A99FD-47F6-4F53-ADC6-D6E1F072BCA0}" destId="{9EC32934-FFB1-4995-BB46-03381F9F4666}" srcOrd="9" destOrd="0" presId="urn:microsoft.com/office/officeart/2008/layout/BendingPictureCaptionList"/>
    <dgm:cxn modelId="{A0FB7C14-47D3-4B4C-B673-B7B3E68CE7DA}" type="presParOf" srcId="{F81A99FD-47F6-4F53-ADC6-D6E1F072BCA0}" destId="{8D372870-7AEC-49AE-AD51-F2BAEB9CE461}" srcOrd="10" destOrd="0" presId="urn:microsoft.com/office/officeart/2008/layout/BendingPictureCaptionList"/>
    <dgm:cxn modelId="{3EC731B0-7C67-4685-B556-D460655358BE}" type="presParOf" srcId="{8D372870-7AEC-49AE-AD51-F2BAEB9CE461}" destId="{6F7F29FA-1F57-4F53-AC73-B8BAE2CC7E1D}" srcOrd="0" destOrd="0" presId="urn:microsoft.com/office/officeart/2008/layout/BendingPictureCaptionList"/>
    <dgm:cxn modelId="{CFFF783C-861A-47A6-BB10-65C320635B17}" type="presParOf" srcId="{8D372870-7AEC-49AE-AD51-F2BAEB9CE461}" destId="{9D0E1252-97AE-4532-8794-2375E50A0848}" srcOrd="1" destOrd="0" presId="urn:microsoft.com/office/officeart/2008/layout/BendingPictureCaptionList"/>
    <dgm:cxn modelId="{C41EAFD9-F508-46FA-8CCB-5FE8E91BC18C}" type="presParOf" srcId="{F81A99FD-47F6-4F53-ADC6-D6E1F072BCA0}" destId="{A8808B2F-58B7-4CD6-863E-12308D486F55}" srcOrd="11" destOrd="0" presId="urn:microsoft.com/office/officeart/2008/layout/BendingPictureCaptionList"/>
    <dgm:cxn modelId="{A7464852-2651-42BC-A7F5-82217243964C}" type="presParOf" srcId="{F81A99FD-47F6-4F53-ADC6-D6E1F072BCA0}" destId="{E72380F1-9408-43C1-A1C9-799AA5A3D11F}" srcOrd="12" destOrd="0" presId="urn:microsoft.com/office/officeart/2008/layout/BendingPictureCaptionList"/>
    <dgm:cxn modelId="{D385ED67-35DB-46D8-B69E-AFD83EB7F583}" type="presParOf" srcId="{E72380F1-9408-43C1-A1C9-799AA5A3D11F}" destId="{3BF95C6E-8B14-4828-87C9-170AA6537621}" srcOrd="0" destOrd="0" presId="urn:microsoft.com/office/officeart/2008/layout/BendingPictureCaptionList"/>
    <dgm:cxn modelId="{1D3D074B-1A28-4094-A6CB-D88EC1FDB907}" type="presParOf" srcId="{E72380F1-9408-43C1-A1C9-799AA5A3D11F}" destId="{9B349585-3E8D-4AD5-AEBC-D6A0A0219AF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065AF-E5AA-497C-83CF-F964A7F1AC37}">
      <dsp:nvSpPr>
        <dsp:cNvPr id="0" name=""/>
        <dsp:cNvSpPr/>
      </dsp:nvSpPr>
      <dsp:spPr>
        <a:xfrm>
          <a:off x="803974" y="159481"/>
          <a:ext cx="2323484" cy="135545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34D97-F59B-4319-83A5-85543A21A5EA}">
      <dsp:nvSpPr>
        <dsp:cNvPr id="0" name=""/>
        <dsp:cNvSpPr/>
      </dsp:nvSpPr>
      <dsp:spPr>
        <a:xfrm>
          <a:off x="1251805" y="1394408"/>
          <a:ext cx="1549709" cy="48754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kern="1200" dirty="0" smtClean="0">
              <a:latin typeface="InterstateCE Rg" charset="0"/>
              <a:cs typeface="InterstateCE Rg" charset="0"/>
            </a:rPr>
            <a:t>Prodajni sajam</a:t>
          </a:r>
          <a:endParaRPr lang="hr-HR" sz="1000" kern="1200" dirty="0">
            <a:latin typeface="InterstateCE Rg" charset="0"/>
            <a:cs typeface="InterstateCE Rg" charset="0"/>
          </a:endParaRPr>
        </a:p>
      </dsp:txBody>
      <dsp:txXfrm>
        <a:off x="1251805" y="1394408"/>
        <a:ext cx="1549709" cy="487548"/>
      </dsp:txXfrm>
    </dsp:sp>
    <dsp:sp modelId="{224EEF10-2B5C-419F-AF60-E22C67CDC53D}">
      <dsp:nvSpPr>
        <dsp:cNvPr id="0" name=""/>
        <dsp:cNvSpPr/>
      </dsp:nvSpPr>
      <dsp:spPr>
        <a:xfrm>
          <a:off x="3301583" y="143232"/>
          <a:ext cx="2002694" cy="142045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A1AA2-B9DC-41CF-BB54-4DF2D1D3537E}">
      <dsp:nvSpPr>
        <dsp:cNvPr id="0" name=""/>
        <dsp:cNvSpPr/>
      </dsp:nvSpPr>
      <dsp:spPr>
        <a:xfrm>
          <a:off x="3589019" y="1410657"/>
          <a:ext cx="1549709" cy="48754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kern="1200" dirty="0" smtClean="0">
              <a:latin typeface="InterstateCE Rg" charset="0"/>
              <a:cs typeface="InterstateCE Rg" charset="0"/>
            </a:rPr>
            <a:t>Stari zanati</a:t>
          </a:r>
          <a:endParaRPr lang="hr-HR" sz="1000" kern="1200" dirty="0">
            <a:latin typeface="InterstateCE Rg" charset="0"/>
            <a:cs typeface="InterstateCE Rg" charset="0"/>
          </a:endParaRPr>
        </a:p>
      </dsp:txBody>
      <dsp:txXfrm>
        <a:off x="3589019" y="1410657"/>
        <a:ext cx="1549709" cy="487548"/>
      </dsp:txXfrm>
    </dsp:sp>
    <dsp:sp modelId="{D872582E-0807-4D67-869B-BD20BF410402}">
      <dsp:nvSpPr>
        <dsp:cNvPr id="0" name=""/>
        <dsp:cNvSpPr/>
      </dsp:nvSpPr>
      <dsp:spPr>
        <a:xfrm>
          <a:off x="5478402" y="141188"/>
          <a:ext cx="2178055" cy="142862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12F2F-61B6-4C3B-A633-5D5736405059}">
      <dsp:nvSpPr>
        <dsp:cNvPr id="0" name=""/>
        <dsp:cNvSpPr/>
      </dsp:nvSpPr>
      <dsp:spPr>
        <a:xfrm>
          <a:off x="5853518" y="1412701"/>
          <a:ext cx="1549709" cy="48754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kern="1200" dirty="0" smtClean="0">
              <a:latin typeface="InterstateCE Rg" charset="0"/>
              <a:cs typeface="InterstateCE Rg" charset="0"/>
            </a:rPr>
            <a:t>Koncerti</a:t>
          </a:r>
          <a:endParaRPr lang="hr-HR" sz="1000" kern="1200" dirty="0">
            <a:latin typeface="InterstateCE Rg" charset="0"/>
            <a:cs typeface="InterstateCE Rg" charset="0"/>
          </a:endParaRPr>
        </a:p>
      </dsp:txBody>
      <dsp:txXfrm>
        <a:off x="5853518" y="1412701"/>
        <a:ext cx="1549709" cy="487548"/>
      </dsp:txXfrm>
    </dsp:sp>
    <dsp:sp modelId="{004DA238-DFA5-4FB6-8192-601D50BB8708}">
      <dsp:nvSpPr>
        <dsp:cNvPr id="0" name=""/>
        <dsp:cNvSpPr/>
      </dsp:nvSpPr>
      <dsp:spPr>
        <a:xfrm>
          <a:off x="3036" y="2074375"/>
          <a:ext cx="2129683" cy="162327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972C9-6673-4787-931D-D6B788C80A2A}">
      <dsp:nvSpPr>
        <dsp:cNvPr id="0" name=""/>
        <dsp:cNvSpPr/>
      </dsp:nvSpPr>
      <dsp:spPr>
        <a:xfrm>
          <a:off x="353967" y="3443210"/>
          <a:ext cx="1549709" cy="48754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0" kern="1200" dirty="0" smtClean="0">
              <a:solidFill>
                <a:schemeClr val="bg1"/>
              </a:solidFill>
              <a:latin typeface="InterstateCE Rg" charset="0"/>
              <a:cs typeface="InterstateCE Rg" charset="0"/>
            </a:rPr>
            <a:t>Kulinarske radionice </a:t>
          </a:r>
          <a:endParaRPr lang="hr-HR" sz="1000" b="0" kern="1200" dirty="0">
            <a:latin typeface="InterstateCE Rg" charset="0"/>
            <a:cs typeface="InterstateCE Rg" charset="0"/>
          </a:endParaRPr>
        </a:p>
      </dsp:txBody>
      <dsp:txXfrm>
        <a:off x="353967" y="3443210"/>
        <a:ext cx="1549709" cy="487548"/>
      </dsp:txXfrm>
    </dsp:sp>
    <dsp:sp modelId="{B78195C4-F022-46C5-BC0A-3DC97D97467E}">
      <dsp:nvSpPr>
        <dsp:cNvPr id="0" name=""/>
        <dsp:cNvSpPr/>
      </dsp:nvSpPr>
      <dsp:spPr>
        <a:xfrm>
          <a:off x="2308150" y="2135747"/>
          <a:ext cx="2319809" cy="1392996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4A6680-CECA-4A9B-A06E-B089F3D5274B}">
      <dsp:nvSpPr>
        <dsp:cNvPr id="0" name=""/>
        <dsp:cNvSpPr/>
      </dsp:nvSpPr>
      <dsp:spPr>
        <a:xfrm>
          <a:off x="2752838" y="3385641"/>
          <a:ext cx="1549709" cy="48754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kern="1200" dirty="0" smtClean="0">
              <a:latin typeface="InterstateCE Rg" charset="0"/>
              <a:cs typeface="InterstateCE Rg" charset="0"/>
            </a:rPr>
            <a:t>Edukativne radionice</a:t>
          </a:r>
          <a:endParaRPr lang="hr-HR" sz="1000" kern="1200" dirty="0">
            <a:latin typeface="InterstateCE Rg" charset="0"/>
            <a:cs typeface="InterstateCE Rg" charset="0"/>
          </a:endParaRPr>
        </a:p>
      </dsp:txBody>
      <dsp:txXfrm>
        <a:off x="2752838" y="3385641"/>
        <a:ext cx="1549709" cy="487548"/>
      </dsp:txXfrm>
    </dsp:sp>
    <dsp:sp modelId="{6F7F29FA-1F57-4F53-AC73-B8BAE2CC7E1D}">
      <dsp:nvSpPr>
        <dsp:cNvPr id="0" name=""/>
        <dsp:cNvSpPr/>
      </dsp:nvSpPr>
      <dsp:spPr>
        <a:xfrm>
          <a:off x="4800778" y="2131944"/>
          <a:ext cx="1741246" cy="1392996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0E1252-97AE-4532-8794-2375E50A0848}">
      <dsp:nvSpPr>
        <dsp:cNvPr id="0" name=""/>
        <dsp:cNvSpPr/>
      </dsp:nvSpPr>
      <dsp:spPr>
        <a:xfrm>
          <a:off x="4957490" y="3385641"/>
          <a:ext cx="1549709" cy="48754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kern="1200" dirty="0" smtClean="0">
              <a:latin typeface="InterstateCE Rg" charset="0"/>
              <a:cs typeface="InterstateCE Rg" charset="0"/>
            </a:rPr>
            <a:t>Degustacije</a:t>
          </a:r>
          <a:endParaRPr lang="hr-HR" sz="1000" kern="1200" dirty="0">
            <a:latin typeface="InterstateCE Rg" charset="0"/>
            <a:cs typeface="InterstateCE Rg" charset="0"/>
          </a:endParaRPr>
        </a:p>
      </dsp:txBody>
      <dsp:txXfrm>
        <a:off x="4957490" y="3385641"/>
        <a:ext cx="1549709" cy="487548"/>
      </dsp:txXfrm>
    </dsp:sp>
    <dsp:sp modelId="{3BF95C6E-8B14-4828-87C9-170AA6537621}">
      <dsp:nvSpPr>
        <dsp:cNvPr id="0" name=""/>
        <dsp:cNvSpPr/>
      </dsp:nvSpPr>
      <dsp:spPr>
        <a:xfrm>
          <a:off x="6716149" y="2131944"/>
          <a:ext cx="1741246" cy="1392996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49585-3E8D-4AD5-AEBC-D6A0A0219AF8}">
      <dsp:nvSpPr>
        <dsp:cNvPr id="0" name=""/>
        <dsp:cNvSpPr/>
      </dsp:nvSpPr>
      <dsp:spPr>
        <a:xfrm>
          <a:off x="6872861" y="3385641"/>
          <a:ext cx="1549709" cy="48754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000" b="0" kern="1200" dirty="0" smtClean="0">
              <a:solidFill>
                <a:schemeClr val="bg1"/>
              </a:solidFill>
              <a:latin typeface="InterstateCE Rg" charset="0"/>
              <a:cs typeface="InterstateCE Rg" charset="0"/>
            </a:rPr>
            <a:t>Dječje radionice</a:t>
          </a:r>
          <a:endParaRPr lang="hr-HR" sz="1000" kern="1200" dirty="0">
            <a:latin typeface="InterstateCE Rg" charset="0"/>
            <a:cs typeface="InterstateCE Rg" charset="0"/>
          </a:endParaRPr>
        </a:p>
      </dsp:txBody>
      <dsp:txXfrm>
        <a:off x="6872861" y="3385641"/>
        <a:ext cx="1549709" cy="487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49B5811-3487-48B2-8F98-C2728C2CBD87}" type="datetimeFigureOut">
              <a:rPr lang="hr-HR"/>
              <a:pPr>
                <a:defRPr/>
              </a:pPr>
              <a:t>11.2.2016.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5C51DE4A-528D-4243-AC48-23C05BFA2B03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80255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Unesi naslov i podnaslov.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Ukoliko nemaš podnaslov, izbriši text box s podnaslovom.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Logo potencijalnog klijenta možeš staviti ispod kružića s logotipom 24sata te ga zatim centriraj. Odaberi logo </a:t>
            </a:r>
            <a:r>
              <a:rPr lang="hr-HR" altLang="sr-Latn-RS" smtClean="0">
                <a:sym typeface="Wingdings" pitchFamily="2" charset="2"/>
              </a:rPr>
              <a:t> Odaberi tab „FORMAT”  „Align”  „Center”</a:t>
            </a:r>
          </a:p>
          <a:p>
            <a:pPr eaLnBrk="1" hangingPunct="1">
              <a:spcBef>
                <a:spcPct val="0"/>
              </a:spcBef>
            </a:pPr>
            <a:endParaRPr lang="hr-HR" altLang="sr-Latn-RS" smtClean="0"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</a:pPr>
            <a:r>
              <a:rPr lang="hr-HR" altLang="sr-Latn-RS" b="1" smtClean="0">
                <a:sym typeface="Wingdings" pitchFamily="2" charset="2"/>
              </a:rPr>
              <a:t>Želiš pronaći logo klijenta s prozirnom pozadinom?</a:t>
            </a:r>
            <a:r>
              <a:rPr lang="hr-HR" altLang="sr-Latn-RS" smtClean="0">
                <a:sym typeface="Wingdings" pitchFamily="2" charset="2"/>
              </a:rPr>
              <a:t> Odi na Google.hr  Upiši „[IME BRANDA] logo”  Odaberi „Alati za pretraživanje”  „Boja”  „Prozirno”</a:t>
            </a:r>
          </a:p>
          <a:p>
            <a:pPr eaLnBrk="1" hangingPunct="1"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45B2B60-9E49-471D-BEA0-D58ED47EB66F}" type="slidenum">
              <a:rPr lang="hr-HR" altLang="sr-Latn-RS"/>
              <a:pPr>
                <a:spcBef>
                  <a:spcPct val="0"/>
                </a:spcBef>
              </a:pPr>
              <a:t>1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i="1" smtClean="0"/>
              <a:t>Duplicirati i brisati prema potrabi.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Prezentacija dodatnih informacija. Npr. faze projekta, detalji ponude i sl.</a:t>
            </a:r>
          </a:p>
          <a:p>
            <a:pPr eaLnBrk="1" hangingPunct="1">
              <a:spcBef>
                <a:spcPct val="0"/>
              </a:spcBef>
            </a:pPr>
            <a:endParaRPr lang="hr-HR" altLang="sr-Latn-RS" smtClean="0"/>
          </a:p>
          <a:p>
            <a:pPr eaLnBrk="1" hangingPunct="1">
              <a:spcBef>
                <a:spcPct val="0"/>
              </a:spcBef>
            </a:pPr>
            <a:r>
              <a:rPr lang="hr-HR" altLang="sr-Latn-RS" b="1" smtClean="0"/>
              <a:t>Kako duplicirati slide? </a:t>
            </a:r>
            <a:r>
              <a:rPr lang="hr-HR" altLang="sr-Latn-RS" smtClean="0"/>
              <a:t>Desni klik na „mali slide” u stupcu s brzim pregledom slideova (lijevi rub ekrana) </a:t>
            </a:r>
            <a:r>
              <a:rPr lang="hr-HR" altLang="sr-Latn-RS" smtClean="0">
                <a:sym typeface="Wingdings" pitchFamily="2" charset="2"/>
              </a:rPr>
              <a:t> „Duplicate slide”</a:t>
            </a:r>
            <a:endParaRPr lang="hr-HR" altLang="sr-Latn-RS" smtClean="0"/>
          </a:p>
          <a:p>
            <a:pPr eaLnBrk="1" hangingPunct="1"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189FFB93-7CCC-42FF-A1BA-6E9470E27040}" type="slidenum">
              <a:rPr lang="hr-HR" altLang="sr-Latn-RS"/>
              <a:pPr>
                <a:spcBef>
                  <a:spcPct val="0"/>
                </a:spcBef>
              </a:pPr>
              <a:t>3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i="1" smtClean="0"/>
              <a:t>*Koristiti samo slideove od brandova relevantnih za ponudu.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Duplicirati i brisati prema potrabi.</a:t>
            </a:r>
            <a:endParaRPr lang="hr-HR" altLang="sr-Latn-RS" i="1" smtClean="0"/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Prezentacija dodatnih informacija. Npr. faze projekta, detalji ponude i sl.</a:t>
            </a:r>
          </a:p>
          <a:p>
            <a:pPr eaLnBrk="1" hangingPunct="1">
              <a:spcBef>
                <a:spcPct val="0"/>
              </a:spcBef>
            </a:pPr>
            <a:endParaRPr lang="hr-HR" altLang="sr-Latn-RS" smtClean="0"/>
          </a:p>
          <a:p>
            <a:pPr eaLnBrk="1" hangingPunct="1">
              <a:spcBef>
                <a:spcPct val="0"/>
              </a:spcBef>
            </a:pPr>
            <a:r>
              <a:rPr lang="hr-HR" altLang="sr-Latn-RS" b="1" smtClean="0"/>
              <a:t>Kako duplicirati slide? </a:t>
            </a:r>
            <a:r>
              <a:rPr lang="hr-HR" altLang="sr-Latn-RS" smtClean="0"/>
              <a:t>Desni klik na „mali slide” u stupcu s brzim pregledom slideova (lijevi rub ekrana) </a:t>
            </a:r>
            <a:r>
              <a:rPr lang="hr-HR" altLang="sr-Latn-RS" smtClean="0">
                <a:sym typeface="Wingdings" pitchFamily="2" charset="2"/>
              </a:rPr>
              <a:t> „Duplicate slide”</a:t>
            </a:r>
            <a:endParaRPr lang="hr-HR" altLang="sr-Latn-R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5C5CE9A-8984-4CDF-8ABA-955CF684632A}" type="slidenum">
              <a:rPr lang="hr-HR" altLang="sr-Latn-RS"/>
              <a:pPr>
                <a:spcBef>
                  <a:spcPct val="0"/>
                </a:spcBef>
              </a:pPr>
              <a:t>5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i="1" smtClean="0"/>
              <a:t>*Koristiti samo slideove od brandova relevantnih za ponudu.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Duplicirati i brisati prema potrabi.</a:t>
            </a:r>
            <a:endParaRPr lang="hr-HR" altLang="sr-Latn-RS" i="1" smtClean="0"/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Prezentacija dodatnih informacija. Npr. faze projekta, detalji ponude i sl.</a:t>
            </a:r>
          </a:p>
          <a:p>
            <a:pPr eaLnBrk="1" hangingPunct="1">
              <a:spcBef>
                <a:spcPct val="0"/>
              </a:spcBef>
            </a:pPr>
            <a:endParaRPr lang="hr-HR" altLang="sr-Latn-RS" smtClean="0"/>
          </a:p>
          <a:p>
            <a:pPr eaLnBrk="1" hangingPunct="1">
              <a:spcBef>
                <a:spcPct val="0"/>
              </a:spcBef>
            </a:pPr>
            <a:r>
              <a:rPr lang="hr-HR" altLang="sr-Latn-RS" b="1" smtClean="0"/>
              <a:t>Kako duplicirati slide? </a:t>
            </a:r>
            <a:r>
              <a:rPr lang="hr-HR" altLang="sr-Latn-RS" smtClean="0"/>
              <a:t>Desni klik na „mali slide” u stupcu s brzim pregledom slideova (lijevi rub ekrana) </a:t>
            </a:r>
            <a:r>
              <a:rPr lang="hr-HR" altLang="sr-Latn-RS" smtClean="0">
                <a:sym typeface="Wingdings" pitchFamily="2" charset="2"/>
              </a:rPr>
              <a:t> „Duplicate slide”</a:t>
            </a:r>
            <a:endParaRPr lang="hr-HR" altLang="sr-Latn-R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CD4F130-CC29-4FB9-B1BF-03305B5392E8}" type="slidenum">
              <a:rPr lang="hr-HR" altLang="sr-Latn-RS"/>
              <a:pPr>
                <a:spcBef>
                  <a:spcPct val="0"/>
                </a:spcBef>
              </a:pPr>
              <a:t>6</a:t>
            </a:fld>
            <a:endParaRPr lang="hr-HR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37DF7-932C-4588-9931-9EB47197C6CB}" type="datetimeFigureOut">
              <a:rPr lang="hr-HR"/>
              <a:pPr>
                <a:defRPr/>
              </a:pPr>
              <a:t>11.2.2016.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19046-A235-4AEB-81EB-622FB52BF280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4116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BEFEB-4EC4-4525-BE14-D1B494E188F1}" type="datetimeFigureOut">
              <a:rPr lang="hr-HR"/>
              <a:pPr>
                <a:defRPr/>
              </a:pPr>
              <a:t>11.2.2016.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8B858-B8A9-42A6-A047-850DB3775812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32809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6822F-F1C5-4A50-99F3-A65C6218952E}" type="datetimeFigureOut">
              <a:rPr lang="hr-HR"/>
              <a:pPr>
                <a:defRPr/>
              </a:pPr>
              <a:t>11.2.2016.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C7247-F770-44E0-9471-D63E46C4BBD2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4861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44952-5EDA-4032-999F-C1FC7267C3A8}" type="datetimeFigureOut">
              <a:rPr lang="hr-HR"/>
              <a:pPr>
                <a:defRPr/>
              </a:pPr>
              <a:t>11.2.2016.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1923A-EC62-49BC-AA76-7C4B2D9DBAAF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2625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A9184-78F6-4E3E-B57D-0B76099CFDF6}" type="datetimeFigureOut">
              <a:rPr lang="hr-HR"/>
              <a:pPr>
                <a:defRPr/>
              </a:pPr>
              <a:t>11.2.2016.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FC7386-10B3-4428-A79A-7E52141902B0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4445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E3C0D-B42B-4549-AE59-1505AF530269}" type="datetimeFigureOut">
              <a:rPr lang="hr-HR"/>
              <a:pPr>
                <a:defRPr/>
              </a:pPr>
              <a:t>11.2.2016.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F7BAE-6D42-4A56-BA03-00834362F5FB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77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CED33-370B-446E-BEF7-F0CFE8C89F52}" type="datetimeFigureOut">
              <a:rPr lang="hr-HR"/>
              <a:pPr>
                <a:defRPr/>
              </a:pPr>
              <a:t>11.2.2016.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340CF-F609-4E9A-82B9-4A451CE0C627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6999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77447-C106-4310-AEC9-E502913B1FA3}" type="datetimeFigureOut">
              <a:rPr lang="hr-HR"/>
              <a:pPr>
                <a:defRPr/>
              </a:pPr>
              <a:t>11.2.2016.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C2A40-3BBF-430E-A904-F7BD570893CE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91809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BC7EE-DCBC-4F32-8621-293C4E0AA7A8}" type="datetimeFigureOut">
              <a:rPr lang="hr-HR"/>
              <a:pPr>
                <a:defRPr/>
              </a:pPr>
              <a:t>11.2.2016.</a:t>
            </a:fld>
            <a:endParaRPr lang="hr-H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91B22-2C16-4A02-9546-DC3472CE1145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38139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A8B68-510C-4997-85D4-5F6B0FCC6EDE}" type="datetimeFigureOut">
              <a:rPr lang="hr-HR"/>
              <a:pPr>
                <a:defRPr/>
              </a:pPr>
              <a:t>11.2.2016.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0C569A-66DA-4992-9358-F5F0E70DF69B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91819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6652C-7A1F-4374-9A48-BCACFB8CE3FC}" type="datetimeFigureOut">
              <a:rPr lang="hr-HR"/>
              <a:pPr>
                <a:defRPr/>
              </a:pPr>
              <a:t>11.2.2016.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8F4E7-40CD-4C2E-9A4B-E9323C761BF7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3807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  <a:endParaRPr lang="hr-HR" altLang="sr-Latn-R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  <a:endParaRPr lang="hr-HR" altLang="sr-Latn-R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1BE669-DA69-4801-9849-913A8A0BD000}" type="datetimeFigureOut">
              <a:rPr lang="hr-HR"/>
              <a:pPr>
                <a:defRPr/>
              </a:pPr>
              <a:t>11.2.2016.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FF041BD-D000-481E-9314-83171F9FE8E2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4" Type="http://schemas.openxmlformats.org/officeDocument/2006/relationships/oleObject" Target="../embeddings/Microsoft_Excel_97-2003_Worksheet1.xls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73475" y="4025900"/>
            <a:ext cx="24320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nterstateCE Rg" pitchFamily="50" charset="0"/>
                <a:cs typeface="+mn-cs"/>
              </a:rPr>
              <a:t>Medijski pokrovitelji:</a:t>
            </a:r>
          </a:p>
        </p:txBody>
      </p:sp>
      <p:pic>
        <p:nvPicPr>
          <p:cNvPr id="3075" name="Picture 16" descr="http://www.fino.hr/media/image/proizvodaci/OPG_Aralic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909763"/>
            <a:ext cx="1908175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4" descr="http://www.hok.hr/var/ezwebin_site/storage/images/press/vijesti_iz_komora_i_udruzenja/obrtnicki_sajam_istre_od_8_do_11_listopada/208168-1-cro-HR/obrtnicki_sajam_istre_od_8_do_11_listopada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1914525"/>
            <a:ext cx="1909762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 descr="http://cdn.brzevijesti.ba/storage/2013/12/21/thumbs/52b58d5d-8544-4272-9d18-495557e60dd4-sireviprodavac-previ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909763"/>
            <a:ext cx="2089150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Slikovni rezultat za styria grupa logoti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3" y="3595688"/>
            <a:ext cx="15589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7" descr="http://www.brandsoftheworld.com/sites/default/files/styles/logo-thumbnail/public/0017/5790/brand.gif?itok=CVK6IJJ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803650"/>
            <a:ext cx="70643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1" descr="http://pravnik.hr/wp-content/uploads/2015/10/Poslovni-dnevnik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508500"/>
            <a:ext cx="19669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TextBox 17"/>
          <p:cNvSpPr txBox="1">
            <a:spLocks noChangeArrowheads="1"/>
          </p:cNvSpPr>
          <p:nvPr/>
        </p:nvSpPr>
        <p:spPr bwMode="auto">
          <a:xfrm>
            <a:off x="357188" y="428625"/>
            <a:ext cx="8102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latin typeface="InterstateCE Bl" charset="0"/>
              </a:rPr>
              <a:t>FESTIVAL PODUZETNIŠTVA, OBRTA I OPG-a 2016.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InterstateCE Bl" charset="0"/>
              </a:rPr>
              <a:t>„MOJA PODUZETNA HRVATSKA”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Content Placeholder 5"/>
          <p:cNvGraphicFramePr>
            <a:graphicFrameLocks noGrp="1"/>
          </p:cNvGraphicFramePr>
          <p:nvPr>
            <p:ph idx="1"/>
          </p:nvPr>
        </p:nvGraphicFramePr>
        <p:xfrm>
          <a:off x="-44450" y="1125538"/>
          <a:ext cx="4287838" cy="377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Chart" r:id="rId4" imgW="4298052" imgH="3785944" progId="Excel.Chart.8">
                  <p:embed/>
                </p:oleObj>
              </mc:Choice>
              <mc:Fallback>
                <p:oleObj name="Chart" r:id="rId4" imgW="4298052" imgH="3785944" progId="Excel.Chart.8">
                  <p:embed/>
                  <p:pic>
                    <p:nvPicPr>
                      <p:cNvPr id="0" name="Content Placeholder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4450" y="1125538"/>
                        <a:ext cx="4287838" cy="377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Content Placeholder 5"/>
          <p:cNvGraphicFramePr>
            <a:graphicFrameLocks/>
          </p:cNvGraphicFramePr>
          <p:nvPr/>
        </p:nvGraphicFramePr>
        <p:xfrm>
          <a:off x="4437063" y="1125538"/>
          <a:ext cx="4287837" cy="377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Chart" r:id="rId7" imgW="4298052" imgH="3785944" progId="Excel.Chart.8">
                  <p:embed/>
                </p:oleObj>
              </mc:Choice>
              <mc:Fallback>
                <p:oleObj name="Chart" r:id="rId7" imgW="4298052" imgH="3785944" progId="Excel.Chart.8">
                  <p:embed/>
                  <p:pic>
                    <p:nvPicPr>
                      <p:cNvPr id="0" name="Content Placeholder 5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063" y="1125538"/>
                        <a:ext cx="4287837" cy="377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Box 17"/>
          <p:cNvSpPr txBox="1">
            <a:spLocks noChangeArrowheads="1"/>
          </p:cNvSpPr>
          <p:nvPr/>
        </p:nvSpPr>
        <p:spPr bwMode="auto">
          <a:xfrm>
            <a:off x="357188" y="428625"/>
            <a:ext cx="7815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latin typeface="InterstateCE Bl" charset="0"/>
              </a:rPr>
              <a:t>O STYRIA GRUPI</a:t>
            </a: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0" y="4811713"/>
            <a:ext cx="9139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6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Styria PRINT: 24sata, Večernji list, Poslovni dnevnik/ EPH PRINT: Jutarnji list, Slobodna Dalmacija, Sportske novosti/ Styria DIGITAL: 24sata.hr, njuskalo.hr, vecernji.hr, express.hr, poslovni.hr, mojkvart.hr, ordinacija.hr, zdravakrava.hr, gastro.hr, goal.hr, budi.in, klokanica.hr, cool.hr, popustolovac.hr, autostart.hr, radost.hr/ EPH DIGITAL: jutarnji.hr, slobodnadalmacija.hr, gloria.hr, zadarski.hr, dubrovacki.hr</a:t>
            </a:r>
          </a:p>
          <a:p>
            <a:pPr algn="ctr">
              <a:defRPr/>
            </a:pPr>
            <a:r>
              <a:rPr lang="hr-HR" sz="6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Izvor: MEDIApuls, gemusAudience, rujan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>
            <a:spLocks noChangeArrowheads="1"/>
          </p:cNvSpPr>
          <p:nvPr/>
        </p:nvSpPr>
        <p:spPr bwMode="auto">
          <a:xfrm>
            <a:off x="373063" y="3292475"/>
            <a:ext cx="82486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hr-HR" altLang="sr-Latn-RS" sz="1500" dirty="0">
                <a:solidFill>
                  <a:srgbClr val="000000"/>
                </a:solidFill>
                <a:latin typeface="InterstateCE Rg" charset="0"/>
                <a:ea typeface="SimSun" pitchFamily="2" charset="-122"/>
              </a:rPr>
              <a:t> popularizacija i promocija malog i srednjeg poduzetništva, obrta i OPG-a uz podršku gradova, županija i Hrvatske zajednice županija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endParaRPr lang="hr-HR" altLang="sr-Latn-RS" sz="1500" dirty="0">
              <a:solidFill>
                <a:srgbClr val="000000"/>
              </a:solidFill>
              <a:latin typeface="InterstateCE Rg" charset="0"/>
              <a:ea typeface="SimSun" pitchFamily="2" charset="-122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hr-HR" altLang="sr-Latn-RS" sz="1500" dirty="0">
                <a:solidFill>
                  <a:srgbClr val="000000"/>
                </a:solidFill>
                <a:latin typeface="InterstateCE Rg" charset="0"/>
                <a:ea typeface="SimSun" pitchFamily="2" charset="-122"/>
              </a:rPr>
              <a:t> izložbeno-prodajno prezentiranje poslovanja malih i srednjih poduzetnika, obrtnika i OPG-a kroz njihove proizvode i usluge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endParaRPr lang="hr-HR" altLang="sr-Latn-RS" sz="1500" dirty="0">
              <a:solidFill>
                <a:srgbClr val="000000"/>
              </a:solidFill>
              <a:latin typeface="InterstateCE Rg" charset="0"/>
              <a:ea typeface="SimSun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0525" y="2636838"/>
            <a:ext cx="26543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nterstateCE Rg" pitchFamily="50" charset="0"/>
                <a:cs typeface="+mn-cs"/>
              </a:rPr>
              <a:t>Cilj projekta: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0525" y="1873250"/>
            <a:ext cx="29622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stateCE Rg" pitchFamily="50" charset="0"/>
              </a:rPr>
              <a:t>18. </a:t>
            </a:r>
            <a:r>
              <a:rPr lang="hr-H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stateCE Rg" pitchFamily="50" charset="0"/>
              </a:rPr>
              <a:t>ožujka - 31. prosinca 2016</a:t>
            </a:r>
          </a:p>
        </p:txBody>
      </p:sp>
      <p:sp>
        <p:nvSpPr>
          <p:cNvPr id="6149" name="TextBox 17"/>
          <p:cNvSpPr txBox="1">
            <a:spLocks noChangeArrowheads="1"/>
          </p:cNvSpPr>
          <p:nvPr/>
        </p:nvSpPr>
        <p:spPr bwMode="auto">
          <a:xfrm>
            <a:off x="357188" y="428625"/>
            <a:ext cx="8102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latin typeface="InterstateCE Bl" charset="0"/>
              </a:rPr>
              <a:t>FESTIVAL PODUZETNIŠTVA, OBRTA I OPG-a 2016.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InterstateCE Bl" charset="0"/>
              </a:rPr>
              <a:t>„MOJA PODUZETNA HRVATSKA”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050" y="1497013"/>
            <a:ext cx="35956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InterstateCE Rg" pitchFamily="50" charset="0"/>
                <a:cs typeface="+mn-cs"/>
              </a:rPr>
              <a:t>Vrijeme održavanja: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13225" y="1498600"/>
            <a:ext cx="25955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InterstateCE Rg" pitchFamily="50" charset="0"/>
                <a:cs typeface="+mn-cs"/>
              </a:rPr>
              <a:t>Mjesta održavanja: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1638" y="1868488"/>
            <a:ext cx="46434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stateCE Rg" pitchFamily="50" charset="0"/>
              </a:rPr>
              <a:t>minimalno 14 hrvatskih gradova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0" y="928676"/>
          <a:ext cx="8460432" cy="4071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195" name="TextBox 17"/>
          <p:cNvSpPr txBox="1">
            <a:spLocks noChangeArrowheads="1"/>
          </p:cNvSpPr>
          <p:nvPr/>
        </p:nvSpPr>
        <p:spPr bwMode="auto">
          <a:xfrm>
            <a:off x="357188" y="123825"/>
            <a:ext cx="8102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latin typeface="InterstateCE Bl" charset="0"/>
              </a:rPr>
              <a:t>FESTIVAL PODUZETNIŠTVA, OBRTA I OPG-a 2016.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InterstateCE Bl" charset="0"/>
              </a:rPr>
              <a:t>„MOJA PODUZETNA HRVATSKA”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5"/>
          <p:cNvSpPr txBox="1">
            <a:spLocks noChangeArrowheads="1"/>
          </p:cNvSpPr>
          <p:nvPr/>
        </p:nvSpPr>
        <p:spPr bwMode="auto">
          <a:xfrm>
            <a:off x="390525" y="1165225"/>
            <a:ext cx="7494588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 eaLnBrk="1" hangingPunct="1">
              <a:spcBef>
                <a:spcPct val="0"/>
              </a:spcBef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hr-HR" altLang="sr-Latn-RS" sz="1200" b="1" dirty="0" smtClean="0"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hr-HR" altLang="sr-Latn-RS" sz="1400" b="1" dirty="0" smtClean="0"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Prodajno-izložbena manifestacija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r-HR" altLang="sr-Latn-RS" sz="1200" dirty="0" smtClean="0">
                <a:solidFill>
                  <a:srgbClr val="000000"/>
                </a:solidFill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Najveća nacionalna manifestacija koja okuplja lokalne i nacionalne male i srednje poduzetnike, obrtnike i OPG-ove s ciljem predstavljanja, popularizacije i prodaje njihovih proizvoda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r-HR" altLang="sr-Latn-RS" sz="1200" b="1" dirty="0" smtClean="0">
              <a:solidFill>
                <a:srgbClr val="7F7F7F"/>
              </a:solidFill>
              <a:latin typeface="InterstateCE Rg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  <a:defRPr/>
            </a:pPr>
            <a:r>
              <a:rPr lang="hr-HR" altLang="sr-Latn-RS" sz="1200" b="1" dirty="0" smtClean="0"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    </a:t>
            </a:r>
            <a:r>
              <a:rPr lang="hr-HR" altLang="sr-Latn-RS" sz="1400" b="1" dirty="0" smtClean="0"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Gastro show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r-HR" altLang="sr-Latn-RS" sz="1200" dirty="0" smtClean="0">
                <a:solidFill>
                  <a:srgbClr val="000000"/>
                </a:solidFill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Gastro spektakli uz gastro show istaknutih kuhara: kulinarske radionice za djecu i odrasle, mini škole kuhanja, degustacije, priprema „XXL” gastro-specijaliteta 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r-HR" altLang="sr-Latn-RS" sz="1200" dirty="0" smtClean="0">
                <a:solidFill>
                  <a:srgbClr val="000000"/>
                </a:solidFill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hr-HR" altLang="sr-Latn-RS" sz="1200" b="1" dirty="0" smtClean="0"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hr-HR" altLang="sr-Latn-RS" sz="1400" b="1" dirty="0" smtClean="0"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Zabavni program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r-HR" altLang="sr-Latn-RS" sz="1200" dirty="0" smtClean="0">
                <a:solidFill>
                  <a:srgbClr val="000000"/>
                </a:solidFill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.......za lokalno stanovništvo i sve posjetitelje festivala, uz veliki večernji koncert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r-HR" altLang="sr-Latn-RS" sz="1200" dirty="0" smtClean="0">
                <a:solidFill>
                  <a:srgbClr val="000000"/>
                </a:solidFill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(poznati izvođači – nositelji kampanje u zabavnom dijelu: </a:t>
            </a:r>
            <a:r>
              <a:rPr lang="hr-HR" altLang="sr-Latn-RS" sz="1200" b="1" dirty="0" smtClean="0">
                <a:solidFill>
                  <a:srgbClr val="000000"/>
                </a:solidFill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Ivan Zak, „Vatra</a:t>
            </a:r>
            <a:r>
              <a:rPr lang="hr-HR" altLang="sr-Latn-RS" sz="1200" dirty="0" smtClean="0">
                <a:solidFill>
                  <a:srgbClr val="000000"/>
                </a:solidFill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”......)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hr-HR" altLang="sr-Latn-RS" sz="1200" dirty="0" smtClean="0">
              <a:solidFill>
                <a:srgbClr val="000000"/>
              </a:solidFill>
              <a:latin typeface="InterstateCE Rg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hr-HR" altLang="sr-Latn-RS" sz="1200" b="1" dirty="0" smtClean="0"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hr-HR" altLang="sr-Latn-RS" sz="1400" b="1" dirty="0" smtClean="0"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Dječji program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r-HR" altLang="sr-Latn-RS" sz="1200" dirty="0" smtClean="0">
                <a:solidFill>
                  <a:srgbClr val="000000"/>
                </a:solidFill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Kreativne radionice „Djeca prijatelji za djecu prijatelje”</a:t>
            </a:r>
            <a:endParaRPr lang="hr-HR" altLang="sr-Latn-RS" sz="1200" dirty="0" smtClean="0">
              <a:solidFill>
                <a:srgbClr val="7F7F7F"/>
              </a:solidFill>
              <a:latin typeface="InterstateCE Rg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hr-HR" altLang="sr-Latn-RS" sz="1200" dirty="0" smtClean="0">
              <a:solidFill>
                <a:srgbClr val="7F7F7F"/>
              </a:solidFill>
              <a:latin typeface="InterstateCE Rg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hr-HR" altLang="sr-Latn-RS" sz="1200" b="1" dirty="0" smtClean="0"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hr-HR" altLang="sr-Latn-RS" sz="1400" b="1" dirty="0" smtClean="0"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Humanitarni aspekt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r-HR" altLang="sr-Latn-RS" sz="1200" dirty="0" smtClean="0">
                <a:solidFill>
                  <a:srgbClr val="000000"/>
                </a:solidFill>
                <a:latin typeface="InterstateCE Rg" charset="0"/>
                <a:ea typeface="SimSun" panose="02010600030101010101" pitchFamily="2" charset="-122"/>
                <a:cs typeface="Arial" panose="020B0604020202020204" pitchFamily="34" charset="0"/>
              </a:rPr>
              <a:t>Donacije, aukcija i prodaja dječjih radova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hr-HR" altLang="sr-Latn-RS" sz="1200" dirty="0" smtClean="0">
              <a:solidFill>
                <a:srgbClr val="000000"/>
              </a:solidFill>
              <a:latin typeface="InterstateCE Rg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hr-HR" altLang="sr-Latn-RS" sz="1200" dirty="0" smtClean="0">
              <a:solidFill>
                <a:srgbClr val="000000"/>
              </a:solidFill>
              <a:latin typeface="InterstateCE Rg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Picture 9" descr="superfood4_2684029b.jpg"/>
          <p:cNvPicPr>
            <a:picLocks noChangeAspect="1"/>
          </p:cNvPicPr>
          <p:nvPr/>
        </p:nvPicPr>
        <p:blipFill>
          <a:blip r:embed="rId4" cstate="print"/>
          <a:srcRect r="8211"/>
          <a:stretch>
            <a:fillRect/>
          </a:stretch>
        </p:blipFill>
        <p:spPr>
          <a:xfrm>
            <a:off x="7804817" y="1438736"/>
            <a:ext cx="1249200" cy="851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61.jpg"/>
          <p:cNvPicPr>
            <a:picLocks noChangeAspect="1"/>
          </p:cNvPicPr>
          <p:nvPr/>
        </p:nvPicPr>
        <p:blipFill>
          <a:blip r:embed="rId5" cstate="print"/>
          <a:srcRect l="26087"/>
          <a:stretch>
            <a:fillRect/>
          </a:stretch>
        </p:blipFill>
        <p:spPr>
          <a:xfrm>
            <a:off x="7804817" y="2715766"/>
            <a:ext cx="1249200" cy="826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406400" y="827088"/>
            <a:ext cx="727233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InterstateCE Rg" pitchFamily="50" charset="0"/>
                <a:cs typeface="+mn-cs"/>
              </a:rPr>
              <a:t>Opis projekta:</a:t>
            </a:r>
          </a:p>
        </p:txBody>
      </p:sp>
      <p:sp>
        <p:nvSpPr>
          <p:cNvPr id="9222" name="TextBox 17"/>
          <p:cNvSpPr txBox="1">
            <a:spLocks noChangeArrowheads="1"/>
          </p:cNvSpPr>
          <p:nvPr/>
        </p:nvSpPr>
        <p:spPr bwMode="auto">
          <a:xfrm>
            <a:off x="333375" y="71438"/>
            <a:ext cx="8102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latin typeface="InterstateCE Bl" charset="0"/>
              </a:rPr>
              <a:t>FESTIVAL PODUZETNIŠTVA, OBRTA I OPG-a 2016.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InterstateCE Bl" charset="0"/>
              </a:rPr>
              <a:t>„MOJA PODUZETNA HRVATSKA”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5"/>
          <p:cNvSpPr txBox="1">
            <a:spLocks noChangeArrowheads="1"/>
          </p:cNvSpPr>
          <p:nvPr/>
        </p:nvSpPr>
        <p:spPr bwMode="auto">
          <a:xfrm>
            <a:off x="727075" y="1530350"/>
            <a:ext cx="371157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hr-HR" altLang="sr-Latn-RS" sz="1400" b="1" smtClean="0">
                <a:latin typeface="InterstateCE Rg" charset="0"/>
                <a:ea typeface="SimSun" pitchFamily="2" charset="-122"/>
              </a:rPr>
              <a:t> </a:t>
            </a:r>
            <a:r>
              <a:rPr lang="hr-HR" altLang="sr-Latn-RS" sz="1400" b="1" dirty="0" smtClean="0">
                <a:latin typeface="InterstateCE Rg" charset="0"/>
                <a:ea typeface="SimSun" pitchFamily="2" charset="-122"/>
              </a:rPr>
              <a:t>25.3. 	Šibenik </a:t>
            </a:r>
            <a:endParaRPr lang="hr-HR" altLang="sr-Latn-RS" sz="1400" b="1" dirty="0">
              <a:latin typeface="InterstateCE Rg" charset="0"/>
              <a:ea typeface="SimSun" pitchFamily="2" charset="-122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hr-HR" altLang="sr-Latn-RS" sz="1400" dirty="0">
                <a:solidFill>
                  <a:srgbClr val="000000"/>
                </a:solidFill>
                <a:latin typeface="InterstateCE Rg" charset="0"/>
                <a:ea typeface="SimSun" pitchFamily="2" charset="-12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hr-HR" altLang="sr-Latn-RS" sz="1400" b="1" dirty="0">
                <a:latin typeface="InterstateCE Rg" charset="0"/>
                <a:ea typeface="SimSun" pitchFamily="2" charset="-122"/>
              </a:rPr>
              <a:t> 15.4.	Sv. Ivan Zelina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hr-HR" altLang="sr-Latn-RS" sz="1400" dirty="0">
                <a:solidFill>
                  <a:srgbClr val="000000"/>
                </a:solidFill>
                <a:latin typeface="InterstateCE Rg" charset="0"/>
                <a:ea typeface="SimSun" pitchFamily="2" charset="-12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hr-HR" altLang="sr-Latn-RS" sz="1400" b="1" dirty="0">
                <a:latin typeface="InterstateCE Rg" charset="0"/>
                <a:ea typeface="SimSun" pitchFamily="2" charset="-122"/>
              </a:rPr>
              <a:t> 6.5.	Velika Gorica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endParaRPr lang="hr-HR" altLang="sr-Latn-RS" sz="1400" b="1" dirty="0">
              <a:latin typeface="InterstateCE Rg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hr-HR" altLang="sr-Latn-RS" sz="1400" b="1" dirty="0">
                <a:solidFill>
                  <a:srgbClr val="000000"/>
                </a:solidFill>
                <a:latin typeface="InterstateCE Rg" charset="0"/>
                <a:ea typeface="SimSun" pitchFamily="2" charset="-122"/>
              </a:rPr>
              <a:t> 13.5.	Trilj</a:t>
            </a:r>
            <a:endParaRPr lang="hr-HR" altLang="sr-Latn-RS" sz="1400" dirty="0">
              <a:solidFill>
                <a:srgbClr val="000000"/>
              </a:solidFill>
              <a:latin typeface="InterstateCE Rg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hr-HR" altLang="sr-Latn-RS" sz="1400" dirty="0">
              <a:solidFill>
                <a:srgbClr val="000000"/>
              </a:solidFill>
              <a:latin typeface="InterstateCE Rg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hr-HR" altLang="sr-Latn-RS" sz="1400" b="1" dirty="0">
                <a:latin typeface="InterstateCE Rg" charset="0"/>
                <a:ea typeface="SimSun" pitchFamily="2" charset="-122"/>
              </a:rPr>
              <a:t> 20.5.	Virovitica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endParaRPr lang="hr-HR" altLang="sr-Latn-RS" sz="1400" dirty="0">
              <a:solidFill>
                <a:srgbClr val="000000"/>
              </a:solidFill>
              <a:latin typeface="InterstateCE Rg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hr-HR" altLang="sr-Latn-RS" sz="1400" b="1" dirty="0">
                <a:latin typeface="InterstateCE Rg" charset="0"/>
                <a:ea typeface="SimSun" pitchFamily="2" charset="-122"/>
              </a:rPr>
              <a:t> </a:t>
            </a:r>
            <a:r>
              <a:rPr lang="hr-HR" altLang="sr-Latn-RS" sz="1400" b="1" dirty="0" smtClean="0">
                <a:latin typeface="InterstateCE Rg" charset="0"/>
                <a:ea typeface="SimSun" pitchFamily="2" charset="-122"/>
              </a:rPr>
              <a:t> </a:t>
            </a:r>
            <a:r>
              <a:rPr lang="hr-HR" altLang="sr-Latn-RS" sz="1400" b="1" dirty="0">
                <a:latin typeface="InterstateCE Rg" charset="0"/>
                <a:ea typeface="SimSun" pitchFamily="2" charset="-122"/>
              </a:rPr>
              <a:t>8.6.</a:t>
            </a:r>
            <a:r>
              <a:rPr lang="hr-HR" altLang="sr-Latn-RS" sz="1400" b="1">
                <a:latin typeface="InterstateCE Rg" charset="0"/>
                <a:ea typeface="SimSun" pitchFamily="2" charset="-122"/>
              </a:rPr>
              <a:t>	</a:t>
            </a:r>
            <a:r>
              <a:rPr lang="hr-HR" altLang="sr-Latn-RS" sz="1400" b="1" smtClean="0">
                <a:latin typeface="InterstateCE Rg" charset="0"/>
                <a:ea typeface="SimSun" pitchFamily="2" charset="-122"/>
              </a:rPr>
              <a:t>Daruvar</a:t>
            </a:r>
            <a:br>
              <a:rPr lang="hr-HR" altLang="sr-Latn-RS" sz="1400" b="1" smtClean="0">
                <a:latin typeface="InterstateCE Rg" charset="0"/>
                <a:ea typeface="SimSun" pitchFamily="2" charset="-122"/>
              </a:rPr>
            </a:br>
            <a:endParaRPr lang="hr-HR" altLang="sr-Latn-RS" sz="1400" b="1" smtClean="0">
              <a:latin typeface="InterstateCE Rg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Blip>
                <a:blip r:embed="rId3"/>
              </a:buBlip>
            </a:pPr>
            <a:r>
              <a:rPr lang="hr-HR" altLang="sr-Latn-RS" sz="1400" b="1">
                <a:latin typeface="InterstateCE Rg" charset="0"/>
                <a:ea typeface="SimSun" pitchFamily="2" charset="-122"/>
              </a:rPr>
              <a:t> 1.9.	Ludbreg</a:t>
            </a:r>
          </a:p>
          <a:p>
            <a:pPr eaLnBrk="1" hangingPunct="1">
              <a:spcBef>
                <a:spcPct val="0"/>
              </a:spcBef>
              <a:buNone/>
            </a:pPr>
            <a:endParaRPr lang="hr-HR" altLang="sr-Latn-RS" sz="1400" b="1" dirty="0">
              <a:latin typeface="InterstateCE Rg" charset="0"/>
              <a:ea typeface="SimSun" pitchFamily="2" charset="-122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endParaRPr lang="hr-HR" altLang="sr-Latn-RS" sz="1400" dirty="0">
              <a:solidFill>
                <a:srgbClr val="000000"/>
              </a:solidFill>
              <a:latin typeface="InterstateCE Rg" charset="0"/>
              <a:ea typeface="SimSun" pitchFamily="2" charset="-122"/>
            </a:endParaRPr>
          </a:p>
        </p:txBody>
      </p:sp>
      <p:pic>
        <p:nvPicPr>
          <p:cNvPr id="10" name="Picture 9" descr="superfood4_2684029b.jpg"/>
          <p:cNvPicPr>
            <a:picLocks noChangeAspect="1"/>
          </p:cNvPicPr>
          <p:nvPr/>
        </p:nvPicPr>
        <p:blipFill>
          <a:blip r:embed="rId4" cstate="print"/>
          <a:srcRect r="8211"/>
          <a:stretch>
            <a:fillRect/>
          </a:stretch>
        </p:blipFill>
        <p:spPr>
          <a:xfrm>
            <a:off x="7804817" y="1333103"/>
            <a:ext cx="1249200" cy="851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61.jpg"/>
          <p:cNvPicPr>
            <a:picLocks noChangeAspect="1"/>
          </p:cNvPicPr>
          <p:nvPr/>
        </p:nvPicPr>
        <p:blipFill>
          <a:blip r:embed="rId5" cstate="print"/>
          <a:srcRect l="26087"/>
          <a:stretch>
            <a:fillRect/>
          </a:stretch>
        </p:blipFill>
        <p:spPr>
          <a:xfrm>
            <a:off x="7804817" y="2676815"/>
            <a:ext cx="1249200" cy="826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363538" y="1074738"/>
            <a:ext cx="72723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InterstateCE Rg" pitchFamily="50" charset="0"/>
                <a:cs typeface="+mn-cs"/>
              </a:rPr>
              <a:t>Gradovi:</a:t>
            </a:r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4471988" y="1516063"/>
            <a:ext cx="371157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endParaRPr lang="hr-HR" altLang="sr-Latn-RS" sz="1400" b="1" dirty="0">
              <a:solidFill>
                <a:srgbClr val="000000"/>
              </a:solidFill>
              <a:latin typeface="InterstateCE Rg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hr-HR" altLang="sr-Latn-RS" sz="1400" b="1" dirty="0">
                <a:solidFill>
                  <a:srgbClr val="000000"/>
                </a:solidFill>
                <a:latin typeface="InterstateCE Rg" charset="0"/>
                <a:ea typeface="SimSun" pitchFamily="2" charset="-122"/>
              </a:rPr>
              <a:t> 8.9. 	Krapina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hr-HR" altLang="sr-Latn-RS" sz="1400" dirty="0">
                <a:solidFill>
                  <a:srgbClr val="000000"/>
                </a:solidFill>
                <a:latin typeface="InterstateCE Rg" charset="0"/>
                <a:ea typeface="SimSun" pitchFamily="2" charset="-12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hr-HR" altLang="sr-Latn-RS" sz="1400" b="1" dirty="0">
                <a:latin typeface="InterstateCE Rg" charset="0"/>
                <a:ea typeface="SimSun" pitchFamily="2" charset="-122"/>
              </a:rPr>
              <a:t> 9.9.</a:t>
            </a:r>
            <a:r>
              <a:rPr lang="hr-HR" altLang="sr-Latn-RS" sz="1400" b="1">
                <a:latin typeface="InterstateCE Rg" charset="0"/>
                <a:ea typeface="SimSun" pitchFamily="2" charset="-122"/>
              </a:rPr>
              <a:t>	</a:t>
            </a:r>
            <a:r>
              <a:rPr lang="hr-HR" altLang="sr-Latn-RS" sz="1400" b="1" smtClean="0">
                <a:latin typeface="InterstateCE Rg" charset="0"/>
                <a:ea typeface="SimSun" pitchFamily="2" charset="-122"/>
              </a:rPr>
              <a:t>Vinkovci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endParaRPr lang="hr-HR" altLang="sr-Latn-RS" sz="1400" b="1">
              <a:latin typeface="InterstateCE Rg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hr-HR" altLang="sr-Latn-RS" sz="1400" b="1">
                <a:latin typeface="InterstateCE Rg" charset="0"/>
                <a:ea typeface="SimSun" pitchFamily="2" charset="-122"/>
              </a:rPr>
              <a:t> </a:t>
            </a:r>
            <a:r>
              <a:rPr lang="hr-HR" altLang="sr-Latn-RS" sz="1400" b="1" smtClean="0">
                <a:latin typeface="InterstateCE Rg" charset="0"/>
                <a:ea typeface="SimSun" pitchFamily="2" charset="-122"/>
              </a:rPr>
              <a:t>30.9.       Labin</a:t>
            </a:r>
            <a:endParaRPr lang="hr-HR" altLang="sr-Latn-RS" sz="1400" b="1" dirty="0">
              <a:latin typeface="InterstateCE Rg" charset="0"/>
              <a:ea typeface="SimSun" pitchFamily="2" charset="-122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hr-HR" altLang="sr-Latn-RS" sz="1400" dirty="0">
                <a:solidFill>
                  <a:srgbClr val="000000"/>
                </a:solidFill>
                <a:latin typeface="InterstateCE Rg" charset="0"/>
                <a:ea typeface="SimSun" pitchFamily="2" charset="-12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hr-HR" altLang="sr-Latn-RS" sz="1400" b="1" dirty="0">
                <a:latin typeface="InterstateCE Rg" charset="0"/>
                <a:ea typeface="SimSun" pitchFamily="2" charset="-122"/>
              </a:rPr>
              <a:t> 7.10.	Zadar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endParaRPr lang="hr-HR" altLang="sr-Latn-RS" sz="1400" dirty="0">
              <a:solidFill>
                <a:srgbClr val="000000"/>
              </a:solidFill>
              <a:latin typeface="InterstateCE Rg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hr-HR" altLang="sr-Latn-RS" sz="1400" b="1" dirty="0">
                <a:latin typeface="InterstateCE Rg" charset="0"/>
                <a:ea typeface="SimSun" pitchFamily="2" charset="-122"/>
              </a:rPr>
              <a:t> </a:t>
            </a:r>
            <a:r>
              <a:rPr lang="hr-HR" altLang="sr-Latn-RS" sz="1400" b="1" dirty="0" smtClean="0">
                <a:latin typeface="InterstateCE Rg" charset="0"/>
                <a:ea typeface="SimSun" pitchFamily="2" charset="-122"/>
              </a:rPr>
              <a:t>15.10</a:t>
            </a:r>
            <a:r>
              <a:rPr lang="hr-HR" altLang="sr-Latn-RS" sz="1400" b="1" dirty="0">
                <a:latin typeface="InterstateCE Rg" charset="0"/>
                <a:ea typeface="SimSun" pitchFamily="2" charset="-122"/>
              </a:rPr>
              <a:t>.	Zaprešić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endParaRPr lang="hr-HR" altLang="sr-Latn-RS" sz="1400" dirty="0">
              <a:solidFill>
                <a:srgbClr val="000000"/>
              </a:solidFill>
              <a:latin typeface="InterstateCE Rg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hr-HR" altLang="sr-Latn-RS" sz="1400" b="1" dirty="0">
                <a:latin typeface="InterstateCE Rg" charset="0"/>
                <a:ea typeface="SimSun" pitchFamily="2" charset="-122"/>
              </a:rPr>
              <a:t> 21.10.	Makarska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endParaRPr lang="hr-HR" altLang="sr-Latn-RS" sz="1400" dirty="0">
              <a:solidFill>
                <a:srgbClr val="000000"/>
              </a:solidFill>
              <a:latin typeface="InterstateCE Rg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hr-HR" altLang="sr-Latn-RS" sz="1400" b="1" dirty="0">
                <a:latin typeface="InterstateCE Rg" charset="0"/>
                <a:ea typeface="SimSun" pitchFamily="2" charset="-122"/>
              </a:rPr>
              <a:t> 4.11.	Koprivnica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endParaRPr lang="hr-HR" altLang="sr-Latn-RS" sz="1400" dirty="0">
              <a:solidFill>
                <a:srgbClr val="000000"/>
              </a:solidFill>
              <a:latin typeface="InterstateCE Rg" charset="0"/>
              <a:ea typeface="SimSun" pitchFamily="2" charset="-122"/>
            </a:endParaRPr>
          </a:p>
        </p:txBody>
      </p:sp>
      <p:sp>
        <p:nvSpPr>
          <p:cNvPr id="11271" name="TextBox 17"/>
          <p:cNvSpPr txBox="1">
            <a:spLocks noChangeArrowheads="1"/>
          </p:cNvSpPr>
          <p:nvPr/>
        </p:nvSpPr>
        <p:spPr bwMode="auto">
          <a:xfrm>
            <a:off x="327025" y="196850"/>
            <a:ext cx="8102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latin typeface="InterstateCE Bl" charset="0"/>
              </a:rPr>
              <a:t>FESTIVAL PODUZETNIŠTVA, OBRTA I OPG-a 2016.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InterstateCE Bl" charset="0"/>
              </a:rPr>
              <a:t>„MOJA PODUZETNA HRVATSKA”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perfood4_2684029b.jpg"/>
          <p:cNvPicPr>
            <a:picLocks noChangeAspect="1"/>
          </p:cNvPicPr>
          <p:nvPr/>
        </p:nvPicPr>
        <p:blipFill>
          <a:blip r:embed="rId2" cstate="print"/>
          <a:srcRect r="8211"/>
          <a:stretch>
            <a:fillRect/>
          </a:stretch>
        </p:blipFill>
        <p:spPr>
          <a:xfrm>
            <a:off x="7661572" y="1275606"/>
            <a:ext cx="1249200" cy="851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61.jpg"/>
          <p:cNvPicPr>
            <a:picLocks noChangeAspect="1"/>
          </p:cNvPicPr>
          <p:nvPr/>
        </p:nvPicPr>
        <p:blipFill>
          <a:blip r:embed="rId3" cstate="print"/>
          <a:srcRect l="26087"/>
          <a:stretch>
            <a:fillRect/>
          </a:stretch>
        </p:blipFill>
        <p:spPr>
          <a:xfrm>
            <a:off x="7668344" y="2725361"/>
            <a:ext cx="1249200" cy="826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6" name="Rectangle 10"/>
          <p:cNvSpPr>
            <a:spLocks noChangeArrowheads="1"/>
          </p:cNvSpPr>
          <p:nvPr/>
        </p:nvSpPr>
        <p:spPr bwMode="auto">
          <a:xfrm>
            <a:off x="357188" y="909638"/>
            <a:ext cx="7072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400">
                <a:solidFill>
                  <a:srgbClr val="404040"/>
                </a:solidFill>
                <a:latin typeface="InterstateCE Rg" charset="0"/>
                <a:ea typeface="SimSun" pitchFamily="2" charset="-122"/>
              </a:rPr>
              <a:t>Pozicija na atraktivnoj gradskoj lokaciji: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043570"/>
              </p:ext>
            </p:extLst>
          </p:nvPr>
        </p:nvGraphicFramePr>
        <p:xfrm>
          <a:off x="468313" y="1504950"/>
          <a:ext cx="7192962" cy="3013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6318"/>
                <a:gridCol w="1118768"/>
                <a:gridCol w="4747876"/>
              </a:tblGrid>
              <a:tr h="182665"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b="1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PROGRAM</a:t>
                      </a:r>
                      <a:endParaRPr lang="hr-HR" sz="1000" b="1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rgbClr val="B6FF0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b="1" kern="1200" dirty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TERMIN</a:t>
                      </a:r>
                    </a:p>
                  </a:txBody>
                  <a:tcPr marL="7376" marR="7376" marT="7376" marB="0" anchor="b">
                    <a:solidFill>
                      <a:srgbClr val="B6FF0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b="1" kern="1200" dirty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AKTIVNOST</a:t>
                      </a:r>
                    </a:p>
                  </a:txBody>
                  <a:tcPr marL="7376" marR="7376" marT="7376" marB="0" anchor="b">
                    <a:solidFill>
                      <a:srgbClr val="B6FF01"/>
                    </a:solidFill>
                  </a:tcPr>
                </a:tc>
              </a:tr>
              <a:tr h="312172"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b="1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Prodajni</a:t>
                      </a:r>
                      <a:r>
                        <a:rPr lang="hr-HR" sz="1000" b="1" kern="1200" baseline="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 s</a:t>
                      </a:r>
                      <a:r>
                        <a:rPr lang="hr-HR" sz="1000" b="1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ajam</a:t>
                      </a:r>
                      <a:endParaRPr lang="hr-HR" sz="1000" b="1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rgbClr val="FFF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  9:00 - 19:00</a:t>
                      </a:r>
                    </a:p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hr-HR" sz="1000" kern="1200" dirty="0" smtClean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Izložbeno-prodajna</a:t>
                      </a:r>
                      <a:r>
                        <a:rPr lang="hr-HR" sz="1000" kern="1200" baseline="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 manifestacija malih i srednjih poduzetnika, obrtnika i </a:t>
                      </a: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 OPG-ova</a:t>
                      </a:r>
                      <a:r>
                        <a:rPr lang="hr-HR" sz="1000" kern="1200" baseline="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.</a:t>
                      </a: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3922">
                <a:tc>
                  <a:txBody>
                    <a:bodyPr/>
                    <a:lstStyle/>
                    <a:p>
                      <a:pPr marL="171450" indent="-17145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Char char="•"/>
                      </a:pPr>
                      <a:endParaRPr lang="hr-HR" sz="1000" b="1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rgbClr val="FFFC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baseline="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 12</a:t>
                      </a: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:00 -17:00</a:t>
                      </a: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Priprema, prezentacija i degustacija</a:t>
                      </a:r>
                      <a:r>
                        <a:rPr lang="hr-HR" sz="1000" kern="1200" baseline="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 jumbo kulinarskih specijaliteta </a:t>
                      </a:r>
                      <a:r>
                        <a:rPr lang="hr-HR" sz="800" i="1" kern="1200" baseline="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(najveća torta, izrada najveće fritaje, itd.)</a:t>
                      </a:r>
                      <a:endParaRPr lang="hr-HR" sz="800" i="1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2235">
                <a:tc>
                  <a:txBody>
                    <a:bodyPr/>
                    <a:lstStyle/>
                    <a:p>
                      <a:pPr marL="171450" indent="-17145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Char char="•"/>
                      </a:pPr>
                      <a:endParaRPr lang="hr-HR" sz="1000" b="1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rgbClr val="FFFC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12:00 - 13:00</a:t>
                      </a: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Svečano otvaranje festivala uz obilazak visokih</a:t>
                      </a:r>
                      <a:r>
                        <a:rPr lang="hr-HR" sz="1000" kern="1200" baseline="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 uzvanika gradova, županija i Hrvatske zajednice županija</a:t>
                      </a: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665">
                <a:tc gridSpan="3"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hr-HR" sz="1000" b="1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rgbClr val="FFFC8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8" marR="7378" marT="737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8" marR="7378" marT="737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7063">
                <a:tc>
                  <a:txBody>
                    <a:bodyPr/>
                    <a:lstStyle/>
                    <a:p>
                      <a:pPr marL="171450" indent="-17145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Char char="•"/>
                      </a:pPr>
                      <a:endParaRPr lang="hr-HR" sz="1000" b="1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rgbClr val="FFFC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11:00 - 16:00</a:t>
                      </a: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Kreativne</a:t>
                      </a:r>
                      <a:r>
                        <a:rPr lang="hr-HR" sz="1000" kern="1200" baseline="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 dječje radionice </a:t>
                      </a:r>
                      <a:r>
                        <a:rPr lang="hr-HR" sz="800" i="1" kern="1200" baseline="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(organizirani dolasci lokalnih vrtića i škola na kreativne radionice; izložba dječjih radova pristiglih u redakcije 24sata, Večernjeg lista i Poslovnog dnevnika)</a:t>
                      </a:r>
                      <a:endParaRPr lang="hr-HR" sz="800" i="1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4811">
                <a:tc>
                  <a:txBody>
                    <a:bodyPr/>
                    <a:lstStyle/>
                    <a:p>
                      <a:pPr marL="171450" indent="-17145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Char char="•"/>
                      </a:pPr>
                      <a:endParaRPr lang="hr-HR" sz="1000" b="1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rgbClr val="FFFC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12:00 – 17:00</a:t>
                      </a: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Predstavljanje</a:t>
                      </a:r>
                      <a:r>
                        <a:rPr lang="hr-HR" sz="1000" kern="1200" baseline="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 starih zanata i specifičnih OPG izlagača</a:t>
                      </a: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8088">
                <a:tc>
                  <a:txBody>
                    <a:bodyPr/>
                    <a:lstStyle/>
                    <a:p>
                      <a:pPr marL="171450" indent="-17145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Char char="•"/>
                      </a:pPr>
                      <a:endParaRPr lang="hr-HR" sz="1000" b="1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rgbClr val="FFFC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11:00 - 17:00</a:t>
                      </a: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Radionice</a:t>
                      </a:r>
                      <a:r>
                        <a:rPr lang="hr-HR" sz="1000" kern="1200" baseline="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 i mini-škole</a:t>
                      </a: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665">
                <a:tc gridSpan="3">
                  <a:txBody>
                    <a:bodyPr/>
                    <a:lstStyle/>
                    <a:p>
                      <a:pPr marL="171450" indent="-17145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Char char="•"/>
                      </a:pPr>
                      <a:endParaRPr lang="hr-HR" sz="1000" b="1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rgbClr val="FFFC8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8" marR="7378" marT="737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pt-B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8" marR="7378" marT="737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1490">
                <a:tc>
                  <a:txBody>
                    <a:bodyPr/>
                    <a:lstStyle/>
                    <a:p>
                      <a:pPr marL="0" indent="0" algn="l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b="1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Zabavni program</a:t>
                      </a:r>
                      <a:endParaRPr lang="hr-HR" sz="1000" b="1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rgbClr val="FFFC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20:30 - 22:30</a:t>
                      </a: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Zabavni program</a:t>
                      </a:r>
                      <a:r>
                        <a:rPr lang="hr-HR" sz="1000" kern="1200" baseline="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 uz večernji koncert uživo</a:t>
                      </a: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171450" indent="-17145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Char char="•"/>
                      </a:pPr>
                      <a:endParaRPr lang="hr-HR" sz="1000" b="1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rgbClr val="FFFC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20:30</a:t>
                      </a:r>
                      <a:r>
                        <a:rPr lang="hr-HR" sz="1000" kern="1200" baseline="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 - 22</a:t>
                      </a: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:30</a:t>
                      </a: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r-HR" sz="1000" kern="1200" dirty="0" smtClean="0">
                          <a:solidFill>
                            <a:schemeClr val="tx1"/>
                          </a:solidFill>
                          <a:latin typeface="InterstateCE Rg" charset="0"/>
                          <a:ea typeface="+mn-ea"/>
                          <a:cs typeface="Arial" charset="0"/>
                        </a:rPr>
                        <a:t>Livestream prijenos koncerta</a:t>
                      </a:r>
                      <a:endParaRPr lang="hr-HR" sz="1000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9316">
                <a:tc gridSpan="3">
                  <a:txBody>
                    <a:bodyPr/>
                    <a:lstStyle/>
                    <a:p>
                      <a:pPr marL="0" indent="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hr-HR" sz="800" b="1" kern="1200" dirty="0">
                        <a:solidFill>
                          <a:schemeClr val="tx1"/>
                        </a:solidFill>
                        <a:latin typeface="InterstateCE Rg" charset="0"/>
                        <a:ea typeface="+mn-ea"/>
                        <a:cs typeface="Arial" charset="0"/>
                      </a:endParaRPr>
                    </a:p>
                  </a:txBody>
                  <a:tcPr marL="7376" marR="7376" marT="7376" marB="0" anchor="b">
                    <a:solidFill>
                      <a:srgbClr val="FFFC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 marL="7378" marR="7378" marT="737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 marL="7378" marR="7378" marT="737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369" name="TextBox 17"/>
          <p:cNvSpPr txBox="1">
            <a:spLocks noChangeArrowheads="1"/>
          </p:cNvSpPr>
          <p:nvPr/>
        </p:nvSpPr>
        <p:spPr bwMode="auto">
          <a:xfrm>
            <a:off x="357188" y="428625"/>
            <a:ext cx="810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latin typeface="InterstateCE Bl" charset="0"/>
              </a:rPr>
              <a:t>PROGRAM FESTIVALA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3253</TotalTime>
  <Words>719</Words>
  <Application>Microsoft Office PowerPoint</Application>
  <PresentationFormat>On-screen Show (16:9)</PresentationFormat>
  <Paragraphs>118</Paragraphs>
  <Slides>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SimSun</vt:lpstr>
      <vt:lpstr>InterstateCE Bl</vt:lpstr>
      <vt:lpstr>Wingdings</vt:lpstr>
      <vt:lpstr>InterstateCE Rg</vt:lpstr>
      <vt:lpstr>Calibri</vt:lpstr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Mirjana Glavak</dc:creator>
  <cp:lastModifiedBy>Miljenko Juratovac</cp:lastModifiedBy>
  <cp:revision>309</cp:revision>
  <dcterms:created xsi:type="dcterms:W3CDTF">2015-05-22T12:33:41Z</dcterms:created>
  <dcterms:modified xsi:type="dcterms:W3CDTF">2016-02-11T07:33:25Z</dcterms:modified>
</cp:coreProperties>
</file>