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16" r:id="rId2"/>
    <p:sldId id="273" r:id="rId3"/>
    <p:sldId id="274" r:id="rId4"/>
    <p:sldId id="275" r:id="rId5"/>
    <p:sldId id="277" r:id="rId6"/>
    <p:sldId id="320" r:id="rId7"/>
    <p:sldId id="314" r:id="rId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87D"/>
    <a:srgbClr val="000000"/>
    <a:srgbClr val="FF6600"/>
    <a:srgbClr val="FFFFFF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5627A-AB1F-421E-8BA8-4CFD7805269D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913734E-ED2B-4BEE-80BF-42B03621A6AF}">
      <dgm:prSet phldrT="[Text]" custT="1"/>
      <dgm:spPr/>
      <dgm:t>
        <a:bodyPr/>
        <a:lstStyle/>
        <a:p>
          <a:r>
            <a:rPr lang="hr-HR" sz="1000" dirty="0" smtClean="0">
              <a:latin typeface="InterstateCE Rg" charset="0"/>
              <a:cs typeface="InterstateCE Rg" charset="0"/>
            </a:rPr>
            <a:t>Prodajni sajam</a:t>
          </a:r>
          <a:endParaRPr lang="hr-HR" sz="1000" dirty="0">
            <a:latin typeface="InterstateCE Rg" charset="0"/>
            <a:cs typeface="InterstateCE Rg" charset="0"/>
          </a:endParaRPr>
        </a:p>
      </dgm:t>
    </dgm:pt>
    <dgm:pt modelId="{1E2134D4-F85D-4DE0-AC31-593CF5723D21}" type="parTrans" cxnId="{D05594F3-7E82-471C-82AA-82968C789E90}">
      <dgm:prSet/>
      <dgm:spPr/>
      <dgm:t>
        <a:bodyPr/>
        <a:lstStyle/>
        <a:p>
          <a:endParaRPr lang="hr-HR"/>
        </a:p>
      </dgm:t>
    </dgm:pt>
    <dgm:pt modelId="{3B16819B-21E3-4009-A3F7-963855148BF5}" type="sibTrans" cxnId="{D05594F3-7E82-471C-82AA-82968C789E90}">
      <dgm:prSet/>
      <dgm:spPr/>
      <dgm:t>
        <a:bodyPr/>
        <a:lstStyle/>
        <a:p>
          <a:endParaRPr lang="hr-HR"/>
        </a:p>
      </dgm:t>
    </dgm:pt>
    <dgm:pt modelId="{F35495D1-8591-4C4F-8C00-0FE83824BA3A}">
      <dgm:prSet phldrT="[Text]" custT="1"/>
      <dgm:spPr/>
      <dgm:t>
        <a:bodyPr/>
        <a:lstStyle/>
        <a:p>
          <a:r>
            <a:rPr lang="hr-HR" sz="1000" dirty="0" smtClean="0">
              <a:latin typeface="InterstateCE Rg" charset="0"/>
              <a:cs typeface="InterstateCE Rg" charset="0"/>
            </a:rPr>
            <a:t>Stari zanati</a:t>
          </a:r>
          <a:endParaRPr lang="hr-HR" sz="1000" dirty="0">
            <a:latin typeface="InterstateCE Rg" charset="0"/>
            <a:cs typeface="InterstateCE Rg" charset="0"/>
          </a:endParaRPr>
        </a:p>
      </dgm:t>
    </dgm:pt>
    <dgm:pt modelId="{B3EC904D-570B-4CB8-983B-683678E5710B}" type="parTrans" cxnId="{3A22C73B-4048-4F9B-80EB-8EF46CE8ADC1}">
      <dgm:prSet/>
      <dgm:spPr/>
      <dgm:t>
        <a:bodyPr/>
        <a:lstStyle/>
        <a:p>
          <a:endParaRPr lang="hr-HR"/>
        </a:p>
      </dgm:t>
    </dgm:pt>
    <dgm:pt modelId="{20150CC0-0CF0-4E3B-9D06-401074E2786E}" type="sibTrans" cxnId="{3A22C73B-4048-4F9B-80EB-8EF46CE8ADC1}">
      <dgm:prSet/>
      <dgm:spPr/>
      <dgm:t>
        <a:bodyPr/>
        <a:lstStyle/>
        <a:p>
          <a:endParaRPr lang="hr-HR"/>
        </a:p>
      </dgm:t>
    </dgm:pt>
    <dgm:pt modelId="{83B1156C-6746-44A9-94B0-4CC378AD5092}">
      <dgm:prSet phldrT="[Text]" custT="1"/>
      <dgm:spPr/>
      <dgm:t>
        <a:bodyPr/>
        <a:lstStyle/>
        <a:p>
          <a:r>
            <a:rPr lang="hr-HR" sz="1000" dirty="0" smtClean="0">
              <a:latin typeface="InterstateCE Rg" charset="0"/>
              <a:cs typeface="InterstateCE Rg" charset="0"/>
            </a:rPr>
            <a:t>Koncerti</a:t>
          </a:r>
          <a:endParaRPr lang="hr-HR" sz="1000" dirty="0">
            <a:latin typeface="InterstateCE Rg" charset="0"/>
            <a:cs typeface="InterstateCE Rg" charset="0"/>
          </a:endParaRPr>
        </a:p>
      </dgm:t>
    </dgm:pt>
    <dgm:pt modelId="{F2608E03-A794-4C37-9A5B-202E9035F011}" type="parTrans" cxnId="{790DD7B4-B3E0-4821-848D-6BD0F95132D0}">
      <dgm:prSet/>
      <dgm:spPr/>
      <dgm:t>
        <a:bodyPr/>
        <a:lstStyle/>
        <a:p>
          <a:endParaRPr lang="hr-HR"/>
        </a:p>
      </dgm:t>
    </dgm:pt>
    <dgm:pt modelId="{E975449D-E693-411E-906F-DC0CCD53004F}" type="sibTrans" cxnId="{790DD7B4-B3E0-4821-848D-6BD0F95132D0}">
      <dgm:prSet/>
      <dgm:spPr/>
      <dgm:t>
        <a:bodyPr/>
        <a:lstStyle/>
        <a:p>
          <a:endParaRPr lang="hr-HR"/>
        </a:p>
      </dgm:t>
    </dgm:pt>
    <dgm:pt modelId="{3CC7C604-0331-4236-87AB-2DE4E8C26948}">
      <dgm:prSet phldrT="[Text]" custT="1"/>
      <dgm:spPr/>
      <dgm:t>
        <a:bodyPr/>
        <a:lstStyle/>
        <a:p>
          <a:r>
            <a:rPr lang="hr-HR" sz="1000" b="0" dirty="0" smtClean="0">
              <a:solidFill>
                <a:schemeClr val="bg1"/>
              </a:solidFill>
              <a:latin typeface="InterstateCE Rg" charset="0"/>
              <a:cs typeface="InterstateCE Rg" charset="0"/>
            </a:rPr>
            <a:t>Kulinarske radionice </a:t>
          </a:r>
          <a:endParaRPr lang="hr-HR" sz="1000" b="0" dirty="0">
            <a:latin typeface="InterstateCE Rg" charset="0"/>
            <a:cs typeface="InterstateCE Rg" charset="0"/>
          </a:endParaRPr>
        </a:p>
      </dgm:t>
    </dgm:pt>
    <dgm:pt modelId="{B92CD086-AD57-4002-81F9-7FD6BB4F47D8}" type="parTrans" cxnId="{55FFB44F-6677-4078-9878-B0A5E456F516}">
      <dgm:prSet/>
      <dgm:spPr/>
      <dgm:t>
        <a:bodyPr/>
        <a:lstStyle/>
        <a:p>
          <a:endParaRPr lang="hr-HR"/>
        </a:p>
      </dgm:t>
    </dgm:pt>
    <dgm:pt modelId="{65572C8B-50E5-4C0D-ABA5-5ADABF3A4177}" type="sibTrans" cxnId="{55FFB44F-6677-4078-9878-B0A5E456F516}">
      <dgm:prSet/>
      <dgm:spPr/>
      <dgm:t>
        <a:bodyPr/>
        <a:lstStyle/>
        <a:p>
          <a:endParaRPr lang="hr-HR"/>
        </a:p>
      </dgm:t>
    </dgm:pt>
    <dgm:pt modelId="{7211F444-CDFE-413B-8833-9B192E31627F}">
      <dgm:prSet phldrT="[Text]" custT="1"/>
      <dgm:spPr/>
      <dgm:t>
        <a:bodyPr/>
        <a:lstStyle/>
        <a:p>
          <a:r>
            <a:rPr lang="hr-HR" sz="1000" dirty="0" smtClean="0">
              <a:latin typeface="InterstateCE Rg" charset="0"/>
              <a:cs typeface="InterstateCE Rg" charset="0"/>
            </a:rPr>
            <a:t>Degustacije</a:t>
          </a:r>
          <a:endParaRPr lang="hr-HR" sz="1000" dirty="0">
            <a:latin typeface="InterstateCE Rg" charset="0"/>
            <a:cs typeface="InterstateCE Rg" charset="0"/>
          </a:endParaRPr>
        </a:p>
      </dgm:t>
    </dgm:pt>
    <dgm:pt modelId="{3014C14D-8002-447C-9CB6-3E19BA03BFC3}" type="parTrans" cxnId="{246C2B55-4BC3-4328-87A6-75DFE98C14F8}">
      <dgm:prSet/>
      <dgm:spPr/>
      <dgm:t>
        <a:bodyPr/>
        <a:lstStyle/>
        <a:p>
          <a:endParaRPr lang="hr-HR"/>
        </a:p>
      </dgm:t>
    </dgm:pt>
    <dgm:pt modelId="{653752A5-E97B-4075-99F8-C07605C0CB27}" type="sibTrans" cxnId="{246C2B55-4BC3-4328-87A6-75DFE98C14F8}">
      <dgm:prSet/>
      <dgm:spPr/>
      <dgm:t>
        <a:bodyPr/>
        <a:lstStyle/>
        <a:p>
          <a:endParaRPr lang="hr-HR"/>
        </a:p>
      </dgm:t>
    </dgm:pt>
    <dgm:pt modelId="{BCF55A76-909A-4F5E-A095-49F3D4717D1C}">
      <dgm:prSet phldrT="[Text]" custT="1"/>
      <dgm:spPr/>
      <dgm:t>
        <a:bodyPr/>
        <a:lstStyle/>
        <a:p>
          <a:r>
            <a:rPr lang="hr-HR" sz="1000" dirty="0" smtClean="0">
              <a:latin typeface="InterstateCE Rg" charset="0"/>
              <a:cs typeface="InterstateCE Rg" charset="0"/>
            </a:rPr>
            <a:t>Edukativne radionice</a:t>
          </a:r>
          <a:endParaRPr lang="hr-HR" sz="1000" dirty="0">
            <a:latin typeface="InterstateCE Rg" charset="0"/>
            <a:cs typeface="InterstateCE Rg" charset="0"/>
          </a:endParaRPr>
        </a:p>
      </dgm:t>
    </dgm:pt>
    <dgm:pt modelId="{CAE4F877-D477-4D0E-8A62-77838A86B630}" type="parTrans" cxnId="{BFADA132-05D5-4B01-8DEF-F19EFD25AD34}">
      <dgm:prSet/>
      <dgm:spPr/>
      <dgm:t>
        <a:bodyPr/>
        <a:lstStyle/>
        <a:p>
          <a:endParaRPr lang="hr-HR"/>
        </a:p>
      </dgm:t>
    </dgm:pt>
    <dgm:pt modelId="{13A1DF9F-51E0-4E35-8A15-0ACD2302676A}" type="sibTrans" cxnId="{BFADA132-05D5-4B01-8DEF-F19EFD25AD34}">
      <dgm:prSet/>
      <dgm:spPr/>
      <dgm:t>
        <a:bodyPr/>
        <a:lstStyle/>
        <a:p>
          <a:endParaRPr lang="hr-HR"/>
        </a:p>
      </dgm:t>
    </dgm:pt>
    <dgm:pt modelId="{6B904F2E-CE05-43F4-A0EF-2706E53A6A14}">
      <dgm:prSet phldrT="[Text]" custT="1"/>
      <dgm:spPr/>
      <dgm:t>
        <a:bodyPr/>
        <a:lstStyle/>
        <a:p>
          <a:r>
            <a:rPr lang="hr-HR" sz="1000" b="0" dirty="0" smtClean="0">
              <a:solidFill>
                <a:schemeClr val="bg1"/>
              </a:solidFill>
              <a:latin typeface="InterstateCE Rg" charset="0"/>
              <a:cs typeface="InterstateCE Rg" charset="0"/>
            </a:rPr>
            <a:t>Dječje radionice</a:t>
          </a:r>
          <a:endParaRPr lang="hr-HR" sz="1000" dirty="0">
            <a:latin typeface="InterstateCE Rg" charset="0"/>
            <a:cs typeface="InterstateCE Rg" charset="0"/>
          </a:endParaRPr>
        </a:p>
      </dgm:t>
    </dgm:pt>
    <dgm:pt modelId="{977B2659-D8C0-4A3C-B82B-1D636EBD4D5C}" type="parTrans" cxnId="{5B7FA233-4E71-4FDD-80B2-3D3F095EF5C8}">
      <dgm:prSet/>
      <dgm:spPr/>
      <dgm:t>
        <a:bodyPr/>
        <a:lstStyle/>
        <a:p>
          <a:endParaRPr lang="hr-HR"/>
        </a:p>
      </dgm:t>
    </dgm:pt>
    <dgm:pt modelId="{FEF071BF-C41A-4F5E-86CA-601C94970CB0}" type="sibTrans" cxnId="{5B7FA233-4E71-4FDD-80B2-3D3F095EF5C8}">
      <dgm:prSet/>
      <dgm:spPr/>
      <dgm:t>
        <a:bodyPr/>
        <a:lstStyle/>
        <a:p>
          <a:endParaRPr lang="hr-HR"/>
        </a:p>
      </dgm:t>
    </dgm:pt>
    <dgm:pt modelId="{F81A99FD-47F6-4F53-ADC6-D6E1F072BCA0}" type="pres">
      <dgm:prSet presAssocID="{8F95627A-AB1F-421E-8BA8-4CFD780526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8EDE904-494D-4DA5-9441-17394600D9D7}" type="pres">
      <dgm:prSet presAssocID="{4913734E-ED2B-4BEE-80BF-42B03621A6AF}" presName="composite" presStyleCnt="0"/>
      <dgm:spPr/>
    </dgm:pt>
    <dgm:pt modelId="{2B6065AF-E5AA-497C-83CF-F964A7F1AC37}" type="pres">
      <dgm:prSet presAssocID="{4913734E-ED2B-4BEE-80BF-42B03621A6AF}" presName="rect1" presStyleLbl="bgImgPlace1" presStyleIdx="0" presStyleCnt="7" custScaleX="133438" custScaleY="973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2E334D97-F59B-4319-83A5-85543A21A5EA}" type="pres">
      <dgm:prSet presAssocID="{4913734E-ED2B-4BEE-80BF-42B03621A6AF}" presName="wedgeRectCallout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486856-43A0-4CFA-BE04-1BB2B4BAA9B2}" type="pres">
      <dgm:prSet presAssocID="{3B16819B-21E3-4009-A3F7-963855148BF5}" presName="sibTrans" presStyleCnt="0"/>
      <dgm:spPr/>
    </dgm:pt>
    <dgm:pt modelId="{083E6E9C-22D6-49CB-8B19-1576B1F76F1F}" type="pres">
      <dgm:prSet presAssocID="{F35495D1-8591-4C4F-8C00-0FE83824BA3A}" presName="composite" presStyleCnt="0"/>
      <dgm:spPr/>
    </dgm:pt>
    <dgm:pt modelId="{224EEF10-2B5C-419F-AF60-E22C67CDC53D}" type="pres">
      <dgm:prSet presAssocID="{F35495D1-8591-4C4F-8C00-0FE83824BA3A}" presName="rect1" presStyleLbl="bgImgPlace1" presStyleIdx="1" presStyleCnt="7" custScaleX="115015" custScaleY="1019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B6DA1AA2-B9DC-41CF-BB54-4DF2D1D3537E}" type="pres">
      <dgm:prSet presAssocID="{F35495D1-8591-4C4F-8C00-0FE83824BA3A}" presName="wedgeRectCallout1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395CDC-4D34-4DA9-B27E-B9CE774A475C}" type="pres">
      <dgm:prSet presAssocID="{20150CC0-0CF0-4E3B-9D06-401074E2786E}" presName="sibTrans" presStyleCnt="0"/>
      <dgm:spPr/>
    </dgm:pt>
    <dgm:pt modelId="{E816C9B9-E847-48CA-A688-47210DCC61DE}" type="pres">
      <dgm:prSet presAssocID="{83B1156C-6746-44A9-94B0-4CC378AD5092}" presName="composite" presStyleCnt="0"/>
      <dgm:spPr/>
    </dgm:pt>
    <dgm:pt modelId="{D872582E-0807-4D67-869B-BD20BF410402}" type="pres">
      <dgm:prSet presAssocID="{83B1156C-6746-44A9-94B0-4CC378AD5092}" presName="rect1" presStyleLbl="bgImgPlace1" presStyleIdx="2" presStyleCnt="7" custScaleX="125086" custScaleY="1025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B7312F2F-61B6-4C3B-A633-5D5736405059}" type="pres">
      <dgm:prSet presAssocID="{83B1156C-6746-44A9-94B0-4CC378AD5092}" presName="wedgeRectCallout1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10562E-DF67-44BC-B78D-40E6A6B990E2}" type="pres">
      <dgm:prSet presAssocID="{E975449D-E693-411E-906F-DC0CCD53004F}" presName="sibTrans" presStyleCnt="0"/>
      <dgm:spPr/>
    </dgm:pt>
    <dgm:pt modelId="{143846BD-3B3F-4256-8519-0334B978CBDF}" type="pres">
      <dgm:prSet presAssocID="{3CC7C604-0331-4236-87AB-2DE4E8C26948}" presName="composite" presStyleCnt="0"/>
      <dgm:spPr/>
    </dgm:pt>
    <dgm:pt modelId="{004DA238-DFA5-4FB6-8192-601D50BB8708}" type="pres">
      <dgm:prSet presAssocID="{3CC7C604-0331-4236-87AB-2DE4E8C26948}" presName="rect1" presStyleLbl="bgImgPlace1" presStyleIdx="3" presStyleCnt="7" custScaleX="122308" custScaleY="9526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99C972C9-6673-4787-931D-D6B788C80A2A}" type="pres">
      <dgm:prSet presAssocID="{3CC7C604-0331-4236-87AB-2DE4E8C26948}" presName="wedgeRectCallout1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81EBA8-EFC7-4C4F-8ACB-F4637A405328}" type="pres">
      <dgm:prSet presAssocID="{65572C8B-50E5-4C0D-ABA5-5ADABF3A4177}" presName="sibTrans" presStyleCnt="0"/>
      <dgm:spPr/>
    </dgm:pt>
    <dgm:pt modelId="{33239D32-B580-4814-B99F-C91F43E1C2E7}" type="pres">
      <dgm:prSet presAssocID="{BCF55A76-909A-4F5E-A095-49F3D4717D1C}" presName="composite" presStyleCnt="0"/>
      <dgm:spPr/>
    </dgm:pt>
    <dgm:pt modelId="{B78195C4-F022-46C5-BC0A-3DC97D97467E}" type="pres">
      <dgm:prSet presAssocID="{BCF55A76-909A-4F5E-A095-49F3D4717D1C}" presName="rect1" presStyleLbl="bgImgPlace1" presStyleIdx="4" presStyleCnt="7" custScaleX="133227" custLinFactNeighborX="75" custLinFactNeighborY="27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E64A6680-CECA-4A9B-A06E-B089F3D5274B}" type="pres">
      <dgm:prSet presAssocID="{BCF55A76-909A-4F5E-A095-49F3D4717D1C}" presName="wedgeRectCallout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C32934-FFB1-4995-BB46-03381F9F4666}" type="pres">
      <dgm:prSet presAssocID="{13A1DF9F-51E0-4E35-8A15-0ACD2302676A}" presName="sibTrans" presStyleCnt="0"/>
      <dgm:spPr/>
    </dgm:pt>
    <dgm:pt modelId="{8D372870-7AEC-49AE-AD51-F2BAEB9CE461}" type="pres">
      <dgm:prSet presAssocID="{7211F444-CDFE-413B-8833-9B192E31627F}" presName="composite" presStyleCnt="0"/>
      <dgm:spPr/>
    </dgm:pt>
    <dgm:pt modelId="{6F7F29FA-1F57-4F53-AC73-B8BAE2CC7E1D}" type="pres">
      <dgm:prSet presAssocID="{7211F444-CDFE-413B-8833-9B192E31627F}" presName="rect1" presStyleLbl="bgImgPlace1" presStyleIdx="5" presStyleCnt="7" custScaleY="89783" custLinFactNeighborX="-1079" custLinFactNeighborY="55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9D0E1252-97AE-4532-8794-2375E50A0848}" type="pres">
      <dgm:prSet presAssocID="{7211F444-CDFE-413B-8833-9B192E31627F}" presName="wedgeRectCallout1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808B2F-58B7-4CD6-863E-12308D486F55}" type="pres">
      <dgm:prSet presAssocID="{653752A5-E97B-4075-99F8-C07605C0CB27}" presName="sibTrans" presStyleCnt="0"/>
      <dgm:spPr/>
    </dgm:pt>
    <dgm:pt modelId="{E72380F1-9408-43C1-A1C9-799AA5A3D11F}" type="pres">
      <dgm:prSet presAssocID="{6B904F2E-CE05-43F4-A0EF-2706E53A6A14}" presName="composite" presStyleCnt="0"/>
      <dgm:spPr/>
    </dgm:pt>
    <dgm:pt modelId="{3BF95C6E-8B14-4828-87C9-170AA6537621}" type="pres">
      <dgm:prSet presAssocID="{6B904F2E-CE05-43F4-A0EF-2706E53A6A14}" presName="rect1" presStyleLbl="b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9B349585-3E8D-4AD5-AEBC-D6A0A0219AF8}" type="pres">
      <dgm:prSet presAssocID="{6B904F2E-CE05-43F4-A0EF-2706E53A6A14}" presName="wedgeRectCallout1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F33F60-76AD-47B4-95A2-F4F3A7B78FD0}" type="presOf" srcId="{7211F444-CDFE-413B-8833-9B192E31627F}" destId="{9D0E1252-97AE-4532-8794-2375E50A0848}" srcOrd="0" destOrd="0" presId="urn:microsoft.com/office/officeart/2008/layout/BendingPictureCaptionList"/>
    <dgm:cxn modelId="{CF8A2E28-AECA-4751-875C-BA57C2712DB0}" type="presOf" srcId="{8F95627A-AB1F-421E-8BA8-4CFD7805269D}" destId="{F81A99FD-47F6-4F53-ADC6-D6E1F072BCA0}" srcOrd="0" destOrd="0" presId="urn:microsoft.com/office/officeart/2008/layout/BendingPictureCaptionList"/>
    <dgm:cxn modelId="{CE75C8D6-42F7-4FB0-8735-2DDA5EE6BE2A}" type="presOf" srcId="{4913734E-ED2B-4BEE-80BF-42B03621A6AF}" destId="{2E334D97-F59B-4319-83A5-85543A21A5EA}" srcOrd="0" destOrd="0" presId="urn:microsoft.com/office/officeart/2008/layout/BendingPictureCaptionList"/>
    <dgm:cxn modelId="{BFADA132-05D5-4B01-8DEF-F19EFD25AD34}" srcId="{8F95627A-AB1F-421E-8BA8-4CFD7805269D}" destId="{BCF55A76-909A-4F5E-A095-49F3D4717D1C}" srcOrd="4" destOrd="0" parTransId="{CAE4F877-D477-4D0E-8A62-77838A86B630}" sibTransId="{13A1DF9F-51E0-4E35-8A15-0ACD2302676A}"/>
    <dgm:cxn modelId="{246C2B55-4BC3-4328-87A6-75DFE98C14F8}" srcId="{8F95627A-AB1F-421E-8BA8-4CFD7805269D}" destId="{7211F444-CDFE-413B-8833-9B192E31627F}" srcOrd="5" destOrd="0" parTransId="{3014C14D-8002-447C-9CB6-3E19BA03BFC3}" sibTransId="{653752A5-E97B-4075-99F8-C07605C0CB27}"/>
    <dgm:cxn modelId="{55FFB44F-6677-4078-9878-B0A5E456F516}" srcId="{8F95627A-AB1F-421E-8BA8-4CFD7805269D}" destId="{3CC7C604-0331-4236-87AB-2DE4E8C26948}" srcOrd="3" destOrd="0" parTransId="{B92CD086-AD57-4002-81F9-7FD6BB4F47D8}" sibTransId="{65572C8B-50E5-4C0D-ABA5-5ADABF3A4177}"/>
    <dgm:cxn modelId="{2FA1692D-3E42-4E34-87B5-BD20B097DDB0}" type="presOf" srcId="{3CC7C604-0331-4236-87AB-2DE4E8C26948}" destId="{99C972C9-6673-4787-931D-D6B788C80A2A}" srcOrd="0" destOrd="0" presId="urn:microsoft.com/office/officeart/2008/layout/BendingPictureCaptionList"/>
    <dgm:cxn modelId="{3A22C73B-4048-4F9B-80EB-8EF46CE8ADC1}" srcId="{8F95627A-AB1F-421E-8BA8-4CFD7805269D}" destId="{F35495D1-8591-4C4F-8C00-0FE83824BA3A}" srcOrd="1" destOrd="0" parTransId="{B3EC904D-570B-4CB8-983B-683678E5710B}" sibTransId="{20150CC0-0CF0-4E3B-9D06-401074E2786E}"/>
    <dgm:cxn modelId="{5B7FA233-4E71-4FDD-80B2-3D3F095EF5C8}" srcId="{8F95627A-AB1F-421E-8BA8-4CFD7805269D}" destId="{6B904F2E-CE05-43F4-A0EF-2706E53A6A14}" srcOrd="6" destOrd="0" parTransId="{977B2659-D8C0-4A3C-B82B-1D636EBD4D5C}" sibTransId="{FEF071BF-C41A-4F5E-86CA-601C94970CB0}"/>
    <dgm:cxn modelId="{87DFF30B-62F4-46C5-9D50-6F4D5A28EC0D}" type="presOf" srcId="{6B904F2E-CE05-43F4-A0EF-2706E53A6A14}" destId="{9B349585-3E8D-4AD5-AEBC-D6A0A0219AF8}" srcOrd="0" destOrd="0" presId="urn:microsoft.com/office/officeart/2008/layout/BendingPictureCaptionList"/>
    <dgm:cxn modelId="{44066923-0DC9-4713-9656-EBAD612B40BA}" type="presOf" srcId="{83B1156C-6746-44A9-94B0-4CC378AD5092}" destId="{B7312F2F-61B6-4C3B-A633-5D5736405059}" srcOrd="0" destOrd="0" presId="urn:microsoft.com/office/officeart/2008/layout/BendingPictureCaptionList"/>
    <dgm:cxn modelId="{790DD7B4-B3E0-4821-848D-6BD0F95132D0}" srcId="{8F95627A-AB1F-421E-8BA8-4CFD7805269D}" destId="{83B1156C-6746-44A9-94B0-4CC378AD5092}" srcOrd="2" destOrd="0" parTransId="{F2608E03-A794-4C37-9A5B-202E9035F011}" sibTransId="{E975449D-E693-411E-906F-DC0CCD53004F}"/>
    <dgm:cxn modelId="{9E872DA5-C2F0-4F01-AE84-5B9C72331F93}" type="presOf" srcId="{F35495D1-8591-4C4F-8C00-0FE83824BA3A}" destId="{B6DA1AA2-B9DC-41CF-BB54-4DF2D1D3537E}" srcOrd="0" destOrd="0" presId="urn:microsoft.com/office/officeart/2008/layout/BendingPictureCaptionList"/>
    <dgm:cxn modelId="{2C74A9DE-AAD9-464E-A251-B566E8C22574}" type="presOf" srcId="{BCF55A76-909A-4F5E-A095-49F3D4717D1C}" destId="{E64A6680-CECA-4A9B-A06E-B089F3D5274B}" srcOrd="0" destOrd="0" presId="urn:microsoft.com/office/officeart/2008/layout/BendingPictureCaptionList"/>
    <dgm:cxn modelId="{D05594F3-7E82-471C-82AA-82968C789E90}" srcId="{8F95627A-AB1F-421E-8BA8-4CFD7805269D}" destId="{4913734E-ED2B-4BEE-80BF-42B03621A6AF}" srcOrd="0" destOrd="0" parTransId="{1E2134D4-F85D-4DE0-AC31-593CF5723D21}" sibTransId="{3B16819B-21E3-4009-A3F7-963855148BF5}"/>
    <dgm:cxn modelId="{AE84EED2-4CB6-4831-94DA-ED484DA5B22E}" type="presParOf" srcId="{F81A99FD-47F6-4F53-ADC6-D6E1F072BCA0}" destId="{38EDE904-494D-4DA5-9441-17394600D9D7}" srcOrd="0" destOrd="0" presId="urn:microsoft.com/office/officeart/2008/layout/BendingPictureCaptionList"/>
    <dgm:cxn modelId="{9B5DAC9D-50EE-4440-8592-33CE2D668682}" type="presParOf" srcId="{38EDE904-494D-4DA5-9441-17394600D9D7}" destId="{2B6065AF-E5AA-497C-83CF-F964A7F1AC37}" srcOrd="0" destOrd="0" presId="urn:microsoft.com/office/officeart/2008/layout/BendingPictureCaptionList"/>
    <dgm:cxn modelId="{1E63BB82-1327-4D84-A08A-C6A00ACA375E}" type="presParOf" srcId="{38EDE904-494D-4DA5-9441-17394600D9D7}" destId="{2E334D97-F59B-4319-83A5-85543A21A5EA}" srcOrd="1" destOrd="0" presId="urn:microsoft.com/office/officeart/2008/layout/BendingPictureCaptionList"/>
    <dgm:cxn modelId="{AE22963A-4242-4A54-B1D6-F698554DE71C}" type="presParOf" srcId="{F81A99FD-47F6-4F53-ADC6-D6E1F072BCA0}" destId="{50486856-43A0-4CFA-BE04-1BB2B4BAA9B2}" srcOrd="1" destOrd="0" presId="urn:microsoft.com/office/officeart/2008/layout/BendingPictureCaptionList"/>
    <dgm:cxn modelId="{75CEFA13-3FC7-402F-87FE-A56C644CD68D}" type="presParOf" srcId="{F81A99FD-47F6-4F53-ADC6-D6E1F072BCA0}" destId="{083E6E9C-22D6-49CB-8B19-1576B1F76F1F}" srcOrd="2" destOrd="0" presId="urn:microsoft.com/office/officeart/2008/layout/BendingPictureCaptionList"/>
    <dgm:cxn modelId="{4D64D42D-5276-47F4-A001-7389B7B79C62}" type="presParOf" srcId="{083E6E9C-22D6-49CB-8B19-1576B1F76F1F}" destId="{224EEF10-2B5C-419F-AF60-E22C67CDC53D}" srcOrd="0" destOrd="0" presId="urn:microsoft.com/office/officeart/2008/layout/BendingPictureCaptionList"/>
    <dgm:cxn modelId="{495B7BB6-437F-4C6D-9725-607FB9E0ADD0}" type="presParOf" srcId="{083E6E9C-22D6-49CB-8B19-1576B1F76F1F}" destId="{B6DA1AA2-B9DC-41CF-BB54-4DF2D1D3537E}" srcOrd="1" destOrd="0" presId="urn:microsoft.com/office/officeart/2008/layout/BendingPictureCaptionList"/>
    <dgm:cxn modelId="{AC058058-896D-47C1-8D25-67B32381C7CC}" type="presParOf" srcId="{F81A99FD-47F6-4F53-ADC6-D6E1F072BCA0}" destId="{06395CDC-4D34-4DA9-B27E-B9CE774A475C}" srcOrd="3" destOrd="0" presId="urn:microsoft.com/office/officeart/2008/layout/BendingPictureCaptionList"/>
    <dgm:cxn modelId="{DAB1943F-BDEA-44F2-8CCD-F5057C27C589}" type="presParOf" srcId="{F81A99FD-47F6-4F53-ADC6-D6E1F072BCA0}" destId="{E816C9B9-E847-48CA-A688-47210DCC61DE}" srcOrd="4" destOrd="0" presId="urn:microsoft.com/office/officeart/2008/layout/BendingPictureCaptionList"/>
    <dgm:cxn modelId="{2BE5D5BD-952F-4CDB-92FA-0D0657EE1CA7}" type="presParOf" srcId="{E816C9B9-E847-48CA-A688-47210DCC61DE}" destId="{D872582E-0807-4D67-869B-BD20BF410402}" srcOrd="0" destOrd="0" presId="urn:microsoft.com/office/officeart/2008/layout/BendingPictureCaptionList"/>
    <dgm:cxn modelId="{0F1E8103-8E33-48CC-9FF7-FDA55B42CB55}" type="presParOf" srcId="{E816C9B9-E847-48CA-A688-47210DCC61DE}" destId="{B7312F2F-61B6-4C3B-A633-5D5736405059}" srcOrd="1" destOrd="0" presId="urn:microsoft.com/office/officeart/2008/layout/BendingPictureCaptionList"/>
    <dgm:cxn modelId="{A9B09A37-33B1-4163-859F-326682056D10}" type="presParOf" srcId="{F81A99FD-47F6-4F53-ADC6-D6E1F072BCA0}" destId="{BD10562E-DF67-44BC-B78D-40E6A6B990E2}" srcOrd="5" destOrd="0" presId="urn:microsoft.com/office/officeart/2008/layout/BendingPictureCaptionList"/>
    <dgm:cxn modelId="{678BC6E8-F291-45D4-8D7B-F43F11F22F11}" type="presParOf" srcId="{F81A99FD-47F6-4F53-ADC6-D6E1F072BCA0}" destId="{143846BD-3B3F-4256-8519-0334B978CBDF}" srcOrd="6" destOrd="0" presId="urn:microsoft.com/office/officeart/2008/layout/BendingPictureCaptionList"/>
    <dgm:cxn modelId="{374994A7-166F-4215-A941-686630E2D714}" type="presParOf" srcId="{143846BD-3B3F-4256-8519-0334B978CBDF}" destId="{004DA238-DFA5-4FB6-8192-601D50BB8708}" srcOrd="0" destOrd="0" presId="urn:microsoft.com/office/officeart/2008/layout/BendingPictureCaptionList"/>
    <dgm:cxn modelId="{52E92C1C-88C1-41C6-B9EB-A1210176A468}" type="presParOf" srcId="{143846BD-3B3F-4256-8519-0334B978CBDF}" destId="{99C972C9-6673-4787-931D-D6B788C80A2A}" srcOrd="1" destOrd="0" presId="urn:microsoft.com/office/officeart/2008/layout/BendingPictureCaptionList"/>
    <dgm:cxn modelId="{256238E9-6FB1-40F6-A6A0-AB303399DAF2}" type="presParOf" srcId="{F81A99FD-47F6-4F53-ADC6-D6E1F072BCA0}" destId="{9E81EBA8-EFC7-4C4F-8ACB-F4637A405328}" srcOrd="7" destOrd="0" presId="urn:microsoft.com/office/officeart/2008/layout/BendingPictureCaptionList"/>
    <dgm:cxn modelId="{69444DF6-6DA8-4355-AD3E-C15869EDFE12}" type="presParOf" srcId="{F81A99FD-47F6-4F53-ADC6-D6E1F072BCA0}" destId="{33239D32-B580-4814-B99F-C91F43E1C2E7}" srcOrd="8" destOrd="0" presId="urn:microsoft.com/office/officeart/2008/layout/BendingPictureCaptionList"/>
    <dgm:cxn modelId="{7B911E69-4D4B-4871-93D3-1EB81E98E02B}" type="presParOf" srcId="{33239D32-B580-4814-B99F-C91F43E1C2E7}" destId="{B78195C4-F022-46C5-BC0A-3DC97D97467E}" srcOrd="0" destOrd="0" presId="urn:microsoft.com/office/officeart/2008/layout/BendingPictureCaptionList"/>
    <dgm:cxn modelId="{0085A52C-61F9-4F59-8B59-FC4A80E70ADC}" type="presParOf" srcId="{33239D32-B580-4814-B99F-C91F43E1C2E7}" destId="{E64A6680-CECA-4A9B-A06E-B089F3D5274B}" srcOrd="1" destOrd="0" presId="urn:microsoft.com/office/officeart/2008/layout/BendingPictureCaptionList"/>
    <dgm:cxn modelId="{86D1E533-C630-4BF9-8F9A-773E03500A1C}" type="presParOf" srcId="{F81A99FD-47F6-4F53-ADC6-D6E1F072BCA0}" destId="{9EC32934-FFB1-4995-BB46-03381F9F4666}" srcOrd="9" destOrd="0" presId="urn:microsoft.com/office/officeart/2008/layout/BendingPictureCaptionList"/>
    <dgm:cxn modelId="{187CB4C1-7356-42C0-8859-8726622E4219}" type="presParOf" srcId="{F81A99FD-47F6-4F53-ADC6-D6E1F072BCA0}" destId="{8D372870-7AEC-49AE-AD51-F2BAEB9CE461}" srcOrd="10" destOrd="0" presId="urn:microsoft.com/office/officeart/2008/layout/BendingPictureCaptionList"/>
    <dgm:cxn modelId="{16145B2B-16B6-481A-9051-41879293BD71}" type="presParOf" srcId="{8D372870-7AEC-49AE-AD51-F2BAEB9CE461}" destId="{6F7F29FA-1F57-4F53-AC73-B8BAE2CC7E1D}" srcOrd="0" destOrd="0" presId="urn:microsoft.com/office/officeart/2008/layout/BendingPictureCaptionList"/>
    <dgm:cxn modelId="{FC60946A-9F52-4307-BA62-278F6A32A615}" type="presParOf" srcId="{8D372870-7AEC-49AE-AD51-F2BAEB9CE461}" destId="{9D0E1252-97AE-4532-8794-2375E50A0848}" srcOrd="1" destOrd="0" presId="urn:microsoft.com/office/officeart/2008/layout/BendingPictureCaptionList"/>
    <dgm:cxn modelId="{CC0E6B6C-8C34-4818-B63B-0A4DA3705652}" type="presParOf" srcId="{F81A99FD-47F6-4F53-ADC6-D6E1F072BCA0}" destId="{A8808B2F-58B7-4CD6-863E-12308D486F55}" srcOrd="11" destOrd="0" presId="urn:microsoft.com/office/officeart/2008/layout/BendingPictureCaptionList"/>
    <dgm:cxn modelId="{82A37DB5-3459-43B5-AE58-0498B4461E6A}" type="presParOf" srcId="{F81A99FD-47F6-4F53-ADC6-D6E1F072BCA0}" destId="{E72380F1-9408-43C1-A1C9-799AA5A3D11F}" srcOrd="12" destOrd="0" presId="urn:microsoft.com/office/officeart/2008/layout/BendingPictureCaptionList"/>
    <dgm:cxn modelId="{C2304D62-27B8-4536-8997-9CF3068AC510}" type="presParOf" srcId="{E72380F1-9408-43C1-A1C9-799AA5A3D11F}" destId="{3BF95C6E-8B14-4828-87C9-170AA6537621}" srcOrd="0" destOrd="0" presId="urn:microsoft.com/office/officeart/2008/layout/BendingPictureCaptionList"/>
    <dgm:cxn modelId="{D1057877-DDDD-4958-8135-4158E1149B9E}" type="presParOf" srcId="{E72380F1-9408-43C1-A1C9-799AA5A3D11F}" destId="{9B349585-3E8D-4AD5-AEBC-D6A0A0219AF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065AF-E5AA-497C-83CF-F964A7F1AC37}">
      <dsp:nvSpPr>
        <dsp:cNvPr id="0" name=""/>
        <dsp:cNvSpPr/>
      </dsp:nvSpPr>
      <dsp:spPr>
        <a:xfrm>
          <a:off x="876034" y="20175"/>
          <a:ext cx="2311413" cy="134841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4D97-F59B-4319-83A5-85543A21A5EA}">
      <dsp:nvSpPr>
        <dsp:cNvPr id="0" name=""/>
        <dsp:cNvSpPr/>
      </dsp:nvSpPr>
      <dsp:spPr>
        <a:xfrm>
          <a:off x="1321538" y="1248686"/>
          <a:ext cx="1541658" cy="48501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>
              <a:latin typeface="InterstateCE Rg" charset="0"/>
              <a:cs typeface="InterstateCE Rg" charset="0"/>
            </a:rPr>
            <a:t>Prodajni sajam</a:t>
          </a:r>
          <a:endParaRPr lang="hr-HR" sz="1000" kern="1200" dirty="0">
            <a:latin typeface="InterstateCE Rg" charset="0"/>
            <a:cs typeface="InterstateCE Rg" charset="0"/>
          </a:endParaRPr>
        </a:p>
      </dsp:txBody>
      <dsp:txXfrm>
        <a:off x="1321538" y="1248686"/>
        <a:ext cx="1541658" cy="485016"/>
      </dsp:txXfrm>
    </dsp:sp>
    <dsp:sp modelId="{224EEF10-2B5C-419F-AF60-E22C67CDC53D}">
      <dsp:nvSpPr>
        <dsp:cNvPr id="0" name=""/>
        <dsp:cNvSpPr/>
      </dsp:nvSpPr>
      <dsp:spPr>
        <a:xfrm>
          <a:off x="3360667" y="4010"/>
          <a:ext cx="1992290" cy="141307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A1AA2-B9DC-41CF-BB54-4DF2D1D3537E}">
      <dsp:nvSpPr>
        <dsp:cNvPr id="0" name=""/>
        <dsp:cNvSpPr/>
      </dsp:nvSpPr>
      <dsp:spPr>
        <a:xfrm>
          <a:off x="3646610" y="1264851"/>
          <a:ext cx="1541658" cy="48501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>
              <a:latin typeface="InterstateCE Rg" charset="0"/>
              <a:cs typeface="InterstateCE Rg" charset="0"/>
            </a:rPr>
            <a:t>Stari zanati</a:t>
          </a:r>
          <a:endParaRPr lang="hr-HR" sz="1000" kern="1200" dirty="0">
            <a:latin typeface="InterstateCE Rg" charset="0"/>
            <a:cs typeface="InterstateCE Rg" charset="0"/>
          </a:endParaRPr>
        </a:p>
      </dsp:txBody>
      <dsp:txXfrm>
        <a:off x="3646610" y="1264851"/>
        <a:ext cx="1541658" cy="485016"/>
      </dsp:txXfrm>
    </dsp:sp>
    <dsp:sp modelId="{D872582E-0807-4D67-869B-BD20BF410402}">
      <dsp:nvSpPr>
        <dsp:cNvPr id="0" name=""/>
        <dsp:cNvSpPr/>
      </dsp:nvSpPr>
      <dsp:spPr>
        <a:xfrm>
          <a:off x="5526177" y="1976"/>
          <a:ext cx="2166740" cy="142120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12F2F-61B6-4C3B-A633-5D5736405059}">
      <dsp:nvSpPr>
        <dsp:cNvPr id="0" name=""/>
        <dsp:cNvSpPr/>
      </dsp:nvSpPr>
      <dsp:spPr>
        <a:xfrm>
          <a:off x="5899345" y="1266884"/>
          <a:ext cx="1541658" cy="48501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>
              <a:latin typeface="InterstateCE Rg" charset="0"/>
              <a:cs typeface="InterstateCE Rg" charset="0"/>
            </a:rPr>
            <a:t>Koncerti</a:t>
          </a:r>
          <a:endParaRPr lang="hr-HR" sz="1000" kern="1200" dirty="0">
            <a:latin typeface="InterstateCE Rg" charset="0"/>
            <a:cs typeface="InterstateCE Rg" charset="0"/>
          </a:endParaRPr>
        </a:p>
      </dsp:txBody>
      <dsp:txXfrm>
        <a:off x="5899345" y="1266884"/>
        <a:ext cx="1541658" cy="485016"/>
      </dsp:txXfrm>
    </dsp:sp>
    <dsp:sp modelId="{004DA238-DFA5-4FB6-8192-601D50BB8708}">
      <dsp:nvSpPr>
        <dsp:cNvPr id="0" name=""/>
        <dsp:cNvSpPr/>
      </dsp:nvSpPr>
      <dsp:spPr>
        <a:xfrm>
          <a:off x="79256" y="1941521"/>
          <a:ext cx="2118619" cy="132015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972C9-6673-4787-931D-D6B788C80A2A}">
      <dsp:nvSpPr>
        <dsp:cNvPr id="0" name=""/>
        <dsp:cNvSpPr/>
      </dsp:nvSpPr>
      <dsp:spPr>
        <a:xfrm>
          <a:off x="428364" y="3155904"/>
          <a:ext cx="1541658" cy="48501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0" kern="1200" dirty="0" smtClean="0">
              <a:solidFill>
                <a:schemeClr val="bg1"/>
              </a:solidFill>
              <a:latin typeface="InterstateCE Rg" charset="0"/>
              <a:cs typeface="InterstateCE Rg" charset="0"/>
            </a:rPr>
            <a:t>Kulinarske radionice </a:t>
          </a:r>
          <a:endParaRPr lang="hr-HR" sz="1000" b="0" kern="1200" dirty="0">
            <a:latin typeface="InterstateCE Rg" charset="0"/>
            <a:cs typeface="InterstateCE Rg" charset="0"/>
          </a:endParaRPr>
        </a:p>
      </dsp:txBody>
      <dsp:txXfrm>
        <a:off x="428364" y="3155904"/>
        <a:ext cx="1541658" cy="485016"/>
      </dsp:txXfrm>
    </dsp:sp>
    <dsp:sp modelId="{B78195C4-F022-46C5-BC0A-3DC97D97467E}">
      <dsp:nvSpPr>
        <dsp:cNvPr id="0" name=""/>
        <dsp:cNvSpPr/>
      </dsp:nvSpPr>
      <dsp:spPr>
        <a:xfrm>
          <a:off x="2372395" y="1928904"/>
          <a:ext cx="2307758" cy="138576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A6680-CECA-4A9B-A06E-B089F3D5274B}">
      <dsp:nvSpPr>
        <dsp:cNvPr id="0" name=""/>
        <dsp:cNvSpPr/>
      </dsp:nvSpPr>
      <dsp:spPr>
        <a:xfrm>
          <a:off x="2814773" y="3172305"/>
          <a:ext cx="1541658" cy="48501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>
              <a:latin typeface="InterstateCE Rg" charset="0"/>
              <a:cs typeface="InterstateCE Rg" charset="0"/>
            </a:rPr>
            <a:t>Edukativne radionice</a:t>
          </a:r>
          <a:endParaRPr lang="hr-HR" sz="1000" kern="1200" dirty="0">
            <a:latin typeface="InterstateCE Rg" charset="0"/>
            <a:cs typeface="InterstateCE Rg" charset="0"/>
          </a:endParaRPr>
        </a:p>
      </dsp:txBody>
      <dsp:txXfrm>
        <a:off x="2814773" y="3172305"/>
        <a:ext cx="1541658" cy="485016"/>
      </dsp:txXfrm>
    </dsp:sp>
    <dsp:sp modelId="{6F7F29FA-1F57-4F53-AC73-B8BAE2CC7E1D}">
      <dsp:nvSpPr>
        <dsp:cNvPr id="0" name=""/>
        <dsp:cNvSpPr/>
      </dsp:nvSpPr>
      <dsp:spPr>
        <a:xfrm>
          <a:off x="4833384" y="1968166"/>
          <a:ext cx="1732200" cy="124417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E1252-97AE-4532-8794-2375E50A0848}">
      <dsp:nvSpPr>
        <dsp:cNvPr id="0" name=""/>
        <dsp:cNvSpPr/>
      </dsp:nvSpPr>
      <dsp:spPr>
        <a:xfrm>
          <a:off x="5007972" y="3136909"/>
          <a:ext cx="1541658" cy="48501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kern="1200" dirty="0" smtClean="0">
              <a:latin typeface="InterstateCE Rg" charset="0"/>
              <a:cs typeface="InterstateCE Rg" charset="0"/>
            </a:rPr>
            <a:t>Degustacije</a:t>
          </a:r>
          <a:endParaRPr lang="hr-HR" sz="1000" kern="1200" dirty="0">
            <a:latin typeface="InterstateCE Rg" charset="0"/>
            <a:cs typeface="InterstateCE Rg" charset="0"/>
          </a:endParaRPr>
        </a:p>
      </dsp:txBody>
      <dsp:txXfrm>
        <a:off x="5007972" y="3136909"/>
        <a:ext cx="1541658" cy="485016"/>
      </dsp:txXfrm>
    </dsp:sp>
    <dsp:sp modelId="{3BF95C6E-8B14-4828-87C9-170AA6537621}">
      <dsp:nvSpPr>
        <dsp:cNvPr id="0" name=""/>
        <dsp:cNvSpPr/>
      </dsp:nvSpPr>
      <dsp:spPr>
        <a:xfrm>
          <a:off x="6757495" y="1925120"/>
          <a:ext cx="1732200" cy="1385760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49585-3E8D-4AD5-AEBC-D6A0A0219AF8}">
      <dsp:nvSpPr>
        <dsp:cNvPr id="0" name=""/>
        <dsp:cNvSpPr/>
      </dsp:nvSpPr>
      <dsp:spPr>
        <a:xfrm>
          <a:off x="6913393" y="3172305"/>
          <a:ext cx="1541658" cy="48501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000" b="0" kern="1200" dirty="0" smtClean="0">
              <a:solidFill>
                <a:schemeClr val="bg1"/>
              </a:solidFill>
              <a:latin typeface="InterstateCE Rg" charset="0"/>
              <a:cs typeface="InterstateCE Rg" charset="0"/>
            </a:rPr>
            <a:t>Dječje radionice</a:t>
          </a:r>
          <a:endParaRPr lang="hr-HR" sz="1000" kern="1200" dirty="0">
            <a:latin typeface="InterstateCE Rg" charset="0"/>
            <a:cs typeface="InterstateCE Rg" charset="0"/>
          </a:endParaRPr>
        </a:p>
      </dsp:txBody>
      <dsp:txXfrm>
        <a:off x="6913393" y="3172305"/>
        <a:ext cx="1541658" cy="485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2B4532-81AB-4B3E-A03C-61C9664F5E27}" type="datetimeFigureOut">
              <a:rPr lang="de-DE"/>
              <a:pPr>
                <a:defRPr/>
              </a:pPr>
              <a:t>09.03.2016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1F03D97-0FB9-4F48-AFB1-AAECEB8F8BF2}" type="slidenum">
              <a:rPr lang="de-DE" altLang="sr-Latn-RS"/>
              <a:pPr/>
              <a:t>‹#›</a:t>
            </a:fld>
            <a:endParaRPr lang="de-DE" altLang="sr-Latn-RS"/>
          </a:p>
        </p:txBody>
      </p:sp>
    </p:spTree>
    <p:extLst>
      <p:ext uri="{BB962C8B-B14F-4D97-AF65-F5344CB8AC3E}">
        <p14:creationId xmlns:p14="http://schemas.microsoft.com/office/powerpoint/2010/main" val="75281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i="1" smtClean="0"/>
              <a:t>Duplicirati i brisati prema potrabi.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mtClean="0"/>
              <a:t>Prezentacija dodatnih informacija. Npr. faze projekta, detalji ponude i sl.</a:t>
            </a:r>
          </a:p>
          <a:p>
            <a:pPr eaLnBrk="1" hangingPunct="1">
              <a:spcBef>
                <a:spcPct val="0"/>
              </a:spcBef>
            </a:pPr>
            <a:endParaRPr lang="hr-HR" altLang="sr-Latn-RS" smtClean="0"/>
          </a:p>
          <a:p>
            <a:pPr eaLnBrk="1" hangingPunct="1">
              <a:spcBef>
                <a:spcPct val="0"/>
              </a:spcBef>
            </a:pPr>
            <a:r>
              <a:rPr lang="hr-HR" altLang="sr-Latn-RS" b="1" smtClean="0"/>
              <a:t>Kako duplicirati slide? </a:t>
            </a:r>
            <a:r>
              <a:rPr lang="hr-HR" altLang="sr-Latn-RS" smtClean="0"/>
              <a:t>Desni klik na „mali slide” u stupcu s brzim pregledom slideova (lijevi rub ekrana) </a:t>
            </a:r>
            <a:r>
              <a:rPr lang="hr-HR" altLang="sr-Latn-RS" smtClean="0">
                <a:sym typeface="Wingdings" pitchFamily="2" charset="2"/>
              </a:rPr>
              <a:t> „Duplicate slide”</a:t>
            </a:r>
            <a:endParaRPr lang="hr-HR" altLang="sr-Latn-RS" smtClean="0"/>
          </a:p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13A8D35-C166-484C-910E-B80A5F4C2A3D}" type="slidenum">
              <a:rPr lang="hr-HR" altLang="sr-Latn-RS"/>
              <a:pPr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i="1" smtClean="0"/>
              <a:t>*Koristiti samo slideove od brandova relevantnih za ponudu.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mtClean="0"/>
              <a:t>Duplicirati i brisati prema potrabi.</a:t>
            </a:r>
            <a:endParaRPr lang="hr-HR" altLang="sr-Latn-RS" i="1" smtClean="0"/>
          </a:p>
          <a:p>
            <a:pPr eaLnBrk="1" hangingPunct="1">
              <a:spcBef>
                <a:spcPct val="0"/>
              </a:spcBef>
            </a:pPr>
            <a:r>
              <a:rPr lang="hr-HR" altLang="sr-Latn-RS" smtClean="0"/>
              <a:t>Prezentacija dodatnih informacija. Npr. faze projekta, detalji ponude i sl.</a:t>
            </a:r>
          </a:p>
          <a:p>
            <a:pPr eaLnBrk="1" hangingPunct="1">
              <a:spcBef>
                <a:spcPct val="0"/>
              </a:spcBef>
            </a:pPr>
            <a:endParaRPr lang="hr-HR" altLang="sr-Latn-RS" smtClean="0"/>
          </a:p>
          <a:p>
            <a:pPr eaLnBrk="1" hangingPunct="1">
              <a:spcBef>
                <a:spcPct val="0"/>
              </a:spcBef>
            </a:pPr>
            <a:r>
              <a:rPr lang="hr-HR" altLang="sr-Latn-RS" b="1" smtClean="0"/>
              <a:t>Kako duplicirati slide? </a:t>
            </a:r>
            <a:r>
              <a:rPr lang="hr-HR" altLang="sr-Latn-RS" smtClean="0"/>
              <a:t>Desni klik na „mali slide” u stupcu s brzim pregledom slideova (lijevi rub ekrana) </a:t>
            </a:r>
            <a:r>
              <a:rPr lang="hr-HR" altLang="sr-Latn-RS" smtClean="0">
                <a:sym typeface="Wingdings" pitchFamily="2" charset="2"/>
              </a:rPr>
              <a:t> „Duplicate slide”</a:t>
            </a:r>
            <a:endParaRPr lang="hr-HR" altLang="sr-Latn-R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3B4AC4B-C26C-4531-B796-AA3CCE143BF6}" type="slidenum">
              <a:rPr lang="hr-HR" altLang="sr-Latn-RS"/>
              <a:pPr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sr-Latn-RS" i="1" smtClean="0"/>
              <a:t>*Koristiti samo slideove od brandova relevantnih za ponudu.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mtClean="0"/>
              <a:t>Duplicirati i brisati prema potrabi.</a:t>
            </a:r>
            <a:endParaRPr lang="hr-HR" altLang="sr-Latn-RS" i="1" smtClean="0"/>
          </a:p>
          <a:p>
            <a:pPr eaLnBrk="1" hangingPunct="1">
              <a:spcBef>
                <a:spcPct val="0"/>
              </a:spcBef>
            </a:pPr>
            <a:r>
              <a:rPr lang="hr-HR" altLang="sr-Latn-RS" smtClean="0"/>
              <a:t>Prezentacija dodatnih informacija. Npr. faze projekta, detalji ponude i sl.</a:t>
            </a:r>
          </a:p>
          <a:p>
            <a:pPr eaLnBrk="1" hangingPunct="1">
              <a:spcBef>
                <a:spcPct val="0"/>
              </a:spcBef>
            </a:pPr>
            <a:endParaRPr lang="hr-HR" altLang="sr-Latn-RS" smtClean="0"/>
          </a:p>
          <a:p>
            <a:pPr eaLnBrk="1" hangingPunct="1">
              <a:spcBef>
                <a:spcPct val="0"/>
              </a:spcBef>
            </a:pPr>
            <a:r>
              <a:rPr lang="hr-HR" altLang="sr-Latn-RS" b="1" smtClean="0"/>
              <a:t>Kako duplicirati slide? </a:t>
            </a:r>
            <a:r>
              <a:rPr lang="hr-HR" altLang="sr-Latn-RS" smtClean="0"/>
              <a:t>Desni klik na „mali slide” u stupcu s brzim pregledom slideova (lijevi rub ekrana) </a:t>
            </a:r>
            <a:r>
              <a:rPr lang="hr-HR" altLang="sr-Latn-RS" smtClean="0">
                <a:sym typeface="Wingdings" pitchFamily="2" charset="2"/>
              </a:rPr>
              <a:t> „Duplicate slide”</a:t>
            </a:r>
            <a:endParaRPr lang="hr-HR" altLang="sr-Latn-R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564B81C-D39E-47B3-B052-C9B99EDA1125}" type="slidenum">
              <a:rPr lang="hr-HR" altLang="sr-Latn-RS"/>
              <a:pPr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äsentations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 userDrawn="1"/>
        </p:nvSpPr>
        <p:spPr>
          <a:xfrm>
            <a:off x="7092950" y="476250"/>
            <a:ext cx="1655763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Grafik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165850"/>
            <a:ext cx="21923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0863"/>
            <a:ext cx="1079500" cy="3857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724942"/>
          </a:xfr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>
            <a:lvl1pPr algn="l">
              <a:defRPr sz="4000" b="0" baseline="0">
                <a:latin typeface="Trebuchet MS" panose="020B0603020202020204" pitchFamily="34" charset="0"/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60441"/>
            <a:ext cx="8229600" cy="460647"/>
          </a:xfrm>
        </p:spPr>
        <p:txBody>
          <a:bodyPr/>
          <a:lstStyle>
            <a:lvl1pPr algn="l">
              <a:defRPr sz="20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307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075240" cy="724942"/>
          </a:xfrm>
        </p:spPr>
        <p:txBody>
          <a:bodyPr/>
          <a:lstStyle>
            <a:lvl1pPr algn="l">
              <a:defRPr sz="3000" b="0" baseline="0">
                <a:latin typeface="Trebuchet MS" panose="020B0603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1760" y="1600200"/>
            <a:ext cx="6192688" cy="4525963"/>
          </a:xfrm>
          <a:noFill/>
        </p:spPr>
        <p:txBody>
          <a:bodyPr/>
          <a:lstStyle>
            <a:lvl1pPr marL="457200" indent="-457200">
              <a:lnSpc>
                <a:spcPct val="150000"/>
              </a:lnSpc>
              <a:buClr>
                <a:schemeClr val="tx2"/>
              </a:buClr>
              <a:buSzPct val="80000"/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7C7C-DDF9-4140-AC67-412FC63F82F9}" type="datetime1">
              <a:rPr lang="en-GB"/>
              <a:pPr>
                <a:defRPr/>
              </a:pPr>
              <a:t>09/03/2016</a:t>
            </a:fld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EA98B6-6C80-46EA-BBDE-0B4426367238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51050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nfa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165850"/>
            <a:ext cx="21923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8"/>
          <p:cNvSpPr/>
          <p:nvPr userDrawn="1"/>
        </p:nvSpPr>
        <p:spPr>
          <a:xfrm>
            <a:off x="7092950" y="476250"/>
            <a:ext cx="1655763" cy="576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0863"/>
            <a:ext cx="1079500" cy="3857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685800" y="3113534"/>
            <a:ext cx="7772400" cy="603498"/>
          </a:xfrm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l">
              <a:defRPr sz="4000" b="0" baseline="0">
                <a:latin typeface="Trebuchet MS" panose="020B0603020202020204" pitchFamily="34" charset="0"/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992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543818"/>
            <a:ext cx="6768752" cy="724942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08" y="1600200"/>
            <a:ext cx="8075240" cy="4525963"/>
          </a:xfrm>
        </p:spPr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smtClean="0"/>
              <a:t>Textmasterformat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540C-2E3C-4EA0-B451-182A51B01F8B}" type="datetime1">
              <a:rPr lang="en-GB"/>
              <a:pPr>
                <a:defRPr/>
              </a:pPr>
              <a:t>09/03/2016</a:t>
            </a:fld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CF368-54C6-486B-863F-F6174FDD8D28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89025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1600200"/>
            <a:ext cx="3888432" cy="4525963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Textmasterformat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888432" cy="452596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Textmasterformat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7580-95A6-4C96-9947-2F59977A0AA3}" type="datetime1">
              <a:rPr lang="en-GB"/>
              <a:pPr>
                <a:defRPr/>
              </a:pPr>
              <a:t>09/03/2016</a:t>
            </a:fld>
            <a:endParaRPr lang="en-GB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6FECC7-286F-4FB6-BE62-2F5A55AB9869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31893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B706-7301-405D-915F-DAB7B29D6B52}" type="datetime1">
              <a:rPr lang="en-GB"/>
              <a:pPr>
                <a:defRPr/>
              </a:pPr>
              <a:t>09/03/2016</a:t>
            </a:fld>
            <a:endParaRPr lang="en-GB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D9329F-86A1-447E-B032-2477308910A9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810409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2E23B-D875-45D4-B3F0-FBDEC8556846}" type="datetime1">
              <a:rPr lang="en-GB"/>
              <a:pPr>
                <a:defRPr/>
              </a:pPr>
              <a:t>09/03/2016</a:t>
            </a:fld>
            <a:endParaRPr lang="en-GB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06EAE1-75AD-4CC6-8505-2136CB941CFE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419949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486400" cy="65496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2D98-E949-47BF-8C02-8908C74B48D1}" type="datetime1">
              <a:rPr lang="en-GB"/>
              <a:pPr>
                <a:defRPr/>
              </a:pPr>
              <a:t>09/03/2016</a:t>
            </a:fld>
            <a:endParaRPr lang="en-GB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BEE2CA-2DA8-43D6-B4EC-8D5BE1ED562E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43880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1B0B-6920-468D-BBC0-7546A1CD2F72}" type="datetimeFigureOut">
              <a:rPr lang="hr-HR"/>
              <a:pPr>
                <a:defRPr/>
              </a:pPr>
              <a:t>9.3.2016.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395B-A9A3-4A2A-A20F-56DEF15DA5F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2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8638" y="549275"/>
            <a:ext cx="6564312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2863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smtClean="0"/>
              <a:t>Textmasterformat bearbeiten</a:t>
            </a:r>
          </a:p>
          <a:p>
            <a:pPr lvl="1"/>
            <a:r>
              <a:rPr lang="en-GB" altLang="sr-Latn-RS" smtClean="0"/>
              <a:t>Zweite Ebene</a:t>
            </a:r>
          </a:p>
          <a:p>
            <a:pPr lvl="2"/>
            <a:r>
              <a:rPr lang="en-GB" altLang="sr-Latn-RS" smtClean="0"/>
              <a:t>Dritte Ebene</a:t>
            </a:r>
          </a:p>
          <a:p>
            <a:pPr lvl="3"/>
            <a:r>
              <a:rPr lang="en-GB" altLang="sr-Latn-RS" smtClean="0"/>
              <a:t>Vierte Ebene</a:t>
            </a:r>
          </a:p>
          <a:p>
            <a:pPr lvl="4"/>
            <a:r>
              <a:rPr lang="en-GB" altLang="sr-Latn-R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92500" y="6356350"/>
            <a:ext cx="2159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9C045ECB-10A6-4F6E-AC0A-EA5306D4E24D}" type="datetime1">
              <a:rPr lang="en-GB"/>
              <a:pPr>
                <a:defRPr/>
              </a:pPr>
              <a:t>09/03/2016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7065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Trebuchet MS" pitchFamily="34" charset="0"/>
              </a:defRPr>
            </a:lvl1pPr>
          </a:lstStyle>
          <a:p>
            <a:fld id="{2FF5EED4-DC7D-439C-9895-653BB9142E2E}" type="slidenum">
              <a:rPr lang="en-GB" altLang="sr-Latn-RS"/>
              <a:pPr/>
              <a:t>‹#›</a:t>
            </a:fld>
            <a:endParaRPr lang="en-GB" altLang="sr-Latn-R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28638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Grafik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0863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5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5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5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5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5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/>
              <a:t>MOJA PODUZETNA HRVATSKA</a:t>
            </a:r>
            <a:br>
              <a:rPr lang="hr-HR" dirty="0" smtClean="0"/>
            </a:br>
            <a:r>
              <a:rPr lang="hr-HR" sz="2000" cap="none" dirty="0" smtClean="0"/>
              <a:t>Festival poduzetništva, obrta i OPG-ova 2016</a:t>
            </a:r>
            <a:endParaRPr lang="en-GB" dirty="0"/>
          </a:p>
        </p:txBody>
      </p:sp>
      <p:grpSp>
        <p:nvGrpSpPr>
          <p:cNvPr id="12293" name="Group 8"/>
          <p:cNvGrpSpPr>
            <a:grpSpLocks/>
          </p:cNvGrpSpPr>
          <p:nvPr/>
        </p:nvGrpSpPr>
        <p:grpSpPr bwMode="auto">
          <a:xfrm>
            <a:off x="7667625" y="5805488"/>
            <a:ext cx="1081088" cy="719137"/>
            <a:chOff x="7451725" y="5805488"/>
            <a:chExt cx="1080715" cy="719137"/>
          </a:xfrm>
        </p:grpSpPr>
        <p:sp>
          <p:nvSpPr>
            <p:cNvPr id="5" name="Rectangle 4"/>
            <p:cNvSpPr/>
            <p:nvPr/>
          </p:nvSpPr>
          <p:spPr bwMode="auto">
            <a:xfrm>
              <a:off x="7451725" y="5805488"/>
              <a:ext cx="1080715" cy="7191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pic>
          <p:nvPicPr>
            <p:cNvPr id="12295" name="Picture 7" descr="StyriaInt_FINAL_12012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5877271"/>
              <a:ext cx="936104" cy="5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73063" y="3402013"/>
            <a:ext cx="8248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popularizacija i promocija malog i srednjeg poduzetništva, obrta i OPG-ova uz podršku gradova, županija, HOK-a, HGK-a, Poljoprivredne komore i Hrvatske zajednice županija</a:t>
            </a: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hr-HR" altLang="sr-Latn-RS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izložbeno-prodajno prezentiranje poslovanja malih i srednjih poduzetnika, obrtnika i OPG-ova kroz njihove proizvode i usluge uz primjese zabave</a:t>
            </a: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hr-HR" altLang="sr-Latn-RS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390525" y="2997200"/>
            <a:ext cx="265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1800" b="1">
                <a:solidFill>
                  <a:schemeClr val="tx2"/>
                </a:solidFill>
                <a:latin typeface="Candara" pitchFamily="34" charset="0"/>
              </a:rPr>
              <a:t>Cilj projekta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23850" y="404813"/>
            <a:ext cx="6911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400" b="1" dirty="0">
                <a:latin typeface="Candara" pitchFamily="34" charset="0"/>
              </a:rPr>
              <a:t>MOJA PODUZETNA HRVATSKA</a:t>
            </a:r>
          </a:p>
          <a:p>
            <a:pPr eaLnBrk="1" hangingPunct="1">
              <a:defRPr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Festival poduzetništva, obrta i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OPG-ova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2016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313" y="2133600"/>
            <a:ext cx="5949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eaLnBrk="1" hangingPunct="1">
              <a:buClr>
                <a:schemeClr val="tx2"/>
              </a:buClr>
              <a:defRPr/>
            </a:pPr>
            <a:r>
              <a:rPr lang="hr-HR" dirty="0">
                <a:latin typeface="Candara" pitchFamily="34" charset="0"/>
                <a:cs typeface="+mn-cs"/>
              </a:rPr>
              <a:t>Vrijeme održavanja: </a:t>
            </a:r>
            <a:r>
              <a:rPr lang="hr-HR" sz="1600" dirty="0">
                <a:solidFill>
                  <a:srgbClr val="808080"/>
                </a:solidFill>
                <a:latin typeface="Candara" pitchFamily="34" charset="0"/>
                <a:cs typeface="+mn-cs"/>
              </a:rPr>
              <a:t>18.03.-31.12.2016.</a:t>
            </a:r>
          </a:p>
          <a:p>
            <a:pPr marL="342900" indent="-342900" eaLnBrk="1" hangingPunct="1">
              <a:buClr>
                <a:schemeClr val="tx2"/>
              </a:buClr>
              <a:defRPr/>
            </a:pPr>
            <a:r>
              <a:rPr lang="hr-HR" dirty="0">
                <a:latin typeface="Candara" pitchFamily="34" charset="0"/>
                <a:cs typeface="+mn-cs"/>
              </a:rPr>
              <a:t>Mjesto održavanja: </a:t>
            </a:r>
            <a:r>
              <a:rPr lang="hr-HR" sz="1600" dirty="0" smtClean="0">
                <a:solidFill>
                  <a:srgbClr val="808080"/>
                </a:solidFill>
                <a:latin typeface="Candara" pitchFamily="34" charset="0"/>
                <a:cs typeface="+mn-cs"/>
              </a:rPr>
              <a:t>14 </a:t>
            </a:r>
            <a:r>
              <a:rPr lang="hr-HR" sz="1600" dirty="0">
                <a:solidFill>
                  <a:srgbClr val="808080"/>
                </a:solidFill>
                <a:latin typeface="Candara" pitchFamily="34" charset="0"/>
                <a:cs typeface="+mn-cs"/>
              </a:rPr>
              <a:t>gradova</a:t>
            </a:r>
          </a:p>
        </p:txBody>
      </p:sp>
      <p:pic>
        <p:nvPicPr>
          <p:cNvPr id="13318" name="Picture 16" descr="http://www.fino.hr/media/image/proizvodaci/OPG_Aralic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226050"/>
            <a:ext cx="190817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http://www.hok.hr/var/ezwebin_site/storage/images/press/vijesti_iz_komora_i_udruzenja/obrtnicki_sajam_istre_od_8_do_11_listopada/208168-1-cro-HR/obrtnicki_sajam_istre_od_8_do_11_listopada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5230813"/>
            <a:ext cx="19097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 descr="http://cdn.brzevijesti.ba/storage/2013/12/21/thumbs/52b58d5d-8544-4272-9d18-495557e60dd4-sireviprodavac-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226050"/>
            <a:ext cx="2089150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2276872"/>
          <a:ext cx="8568952" cy="365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323850" y="404813"/>
            <a:ext cx="6911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400" b="1" dirty="0">
                <a:latin typeface="Candara" pitchFamily="34" charset="0"/>
              </a:rPr>
              <a:t>MOJA PODUZETNA HRVATSKA</a:t>
            </a:r>
          </a:p>
          <a:p>
            <a:pPr eaLnBrk="1" hangingPunct="1">
              <a:defRPr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Festival poduzetništva, obrta i OPG-a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390525" y="2195513"/>
            <a:ext cx="8285163" cy="4986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altLang="sr-Latn-RS" sz="14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lang="hr-HR" altLang="sr-Latn-RS" sz="16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Prodajno-izložbena manifestacija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hr-HR" altLang="sr-Latn-RS" sz="1400" dirty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Najveća nacionalna manifestacija koja okuplja lokalne i nacionalne male i srednje poduzetnike, obrtnike i OPG-ove s ciljem predstavljanja, popularizacije i prodaje njihovih </a:t>
            </a:r>
            <a:r>
              <a:rPr lang="hr-HR" altLang="sr-Latn-RS" sz="1400" dirty="0" smtClean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proizvoda (40-50 štandova po gradu, u pojedinim gradovima Festival se nadovezuje na postojeće manifestacije kao što su npr. Mediteranski sajam u Dubrovniku, Vinkovačke jeseni u Vinkovcima, Tjedan kajkavske kulture u Krapini i sl.)</a:t>
            </a:r>
            <a:endParaRPr lang="hr-HR" altLang="sr-Latn-RS" sz="1400" dirty="0">
              <a:solidFill>
                <a:srgbClr val="000000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/>
            </a:pPr>
            <a:endParaRPr lang="hr-HR" altLang="sr-Latn-RS" sz="1400" b="1" dirty="0">
              <a:solidFill>
                <a:srgbClr val="7F7F7F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altLang="sr-Latn-RS" sz="14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    </a:t>
            </a:r>
            <a:r>
              <a:rPr lang="hr-HR" altLang="sr-Latn-RS" sz="16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Gastro show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hr-HR" altLang="sr-Latn-RS" sz="1400" dirty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Gastro spektakli uz gastro show </a:t>
            </a:r>
            <a:r>
              <a:rPr lang="hr-HR" altLang="sr-Latn-RS" sz="1400" dirty="0" smtClean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šefa Branka Ognjenovića: </a:t>
            </a:r>
            <a:r>
              <a:rPr lang="hr-HR" altLang="sr-Latn-RS" sz="1400" dirty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kulinarske radionice za djecu i odrasle, mini škole kuhanja, degustacije, priprema „XXL” gastro-specijaliteta 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hr-HR" altLang="sr-Latn-RS" sz="1400" dirty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 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altLang="sr-Latn-RS" sz="14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lang="hr-HR" altLang="sr-Latn-RS" sz="16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Zabavni program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hr-HR" altLang="sr-Latn-RS" sz="1400" dirty="0" smtClean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Za </a:t>
            </a:r>
            <a:r>
              <a:rPr lang="hr-HR" altLang="sr-Latn-RS" sz="1400" dirty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lokalno stanovništvo i sve posjetitelje festivala, uz veliki večernji koncert 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hr-HR" altLang="sr-Latn-RS" sz="1400" dirty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(poznati izvođači – nositelji kampanje u zabavnom dijelu: </a:t>
            </a:r>
            <a:r>
              <a:rPr lang="hr-HR" altLang="sr-Latn-RS" sz="1400" b="1" dirty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Ivan Zak</a:t>
            </a:r>
            <a:r>
              <a:rPr lang="hr-HR" altLang="sr-Latn-RS" sz="1400" b="1" dirty="0" smtClean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, Opća opasnost</a:t>
            </a:r>
            <a:r>
              <a:rPr lang="hr-HR" altLang="sr-Latn-RS" sz="1400" dirty="0" smtClean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)</a:t>
            </a:r>
            <a:endParaRPr lang="hr-HR" altLang="sr-Latn-RS" sz="1400" dirty="0">
              <a:solidFill>
                <a:srgbClr val="000000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hr-HR" altLang="sr-Latn-RS" sz="1400" dirty="0">
              <a:solidFill>
                <a:srgbClr val="000000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altLang="sr-Latn-RS" sz="14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lang="hr-HR" altLang="sr-Latn-RS" sz="16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Dječji program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hr-HR" altLang="sr-Latn-RS" sz="1400" dirty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Kreativne radionice </a:t>
            </a:r>
            <a:r>
              <a:rPr lang="hr-HR" altLang="sr-Latn-RS" sz="1400" dirty="0" smtClean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i likovne radionice </a:t>
            </a:r>
            <a:endParaRPr lang="hr-HR" altLang="sr-Latn-RS" sz="1400" dirty="0">
              <a:solidFill>
                <a:srgbClr val="7F7F7F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/>
            </a:pPr>
            <a:endParaRPr lang="hr-HR" altLang="sr-Latn-RS" sz="1400" dirty="0">
              <a:solidFill>
                <a:srgbClr val="7F7F7F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altLang="sr-Latn-RS" sz="14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lang="hr-HR" altLang="sr-Latn-RS" sz="1600" b="1" dirty="0">
                <a:latin typeface="Candara" pitchFamily="34" charset="0"/>
                <a:ea typeface="SimSun" panose="02010600030101010101" pitchFamily="2" charset="-122"/>
                <a:cs typeface="+mn-cs"/>
              </a:rPr>
              <a:t>Humanitarni </a:t>
            </a:r>
            <a:r>
              <a:rPr lang="hr-HR" altLang="sr-Latn-RS" sz="1600" b="1" dirty="0" smtClean="0">
                <a:latin typeface="Candara" pitchFamily="34" charset="0"/>
                <a:ea typeface="SimSun" panose="02010600030101010101" pitchFamily="2" charset="-122"/>
                <a:cs typeface="+mn-cs"/>
              </a:rPr>
              <a:t>aspekt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hr-HR" altLang="sr-Latn-RS" sz="1400" dirty="0" smtClean="0">
                <a:solidFill>
                  <a:srgbClr val="000000"/>
                </a:solidFill>
                <a:latin typeface="Candara" pitchFamily="34" charset="0"/>
                <a:ea typeface="SimSun" panose="02010600030101010101" pitchFamily="2" charset="-122"/>
                <a:cs typeface="+mn-cs"/>
              </a:rPr>
              <a:t>Sukladno željama/potrebama gradova, u projekt je moguće uključiti neke humanitarne akcije od važnosti za lokalnu zajednicu</a:t>
            </a:r>
            <a:endParaRPr lang="hr-HR" altLang="sr-Latn-RS" sz="1400" dirty="0">
              <a:solidFill>
                <a:srgbClr val="000000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hr-HR" altLang="sr-Latn-RS" sz="1400" dirty="0">
              <a:solidFill>
                <a:srgbClr val="000000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hr-HR" altLang="sr-Latn-RS" sz="1400" dirty="0">
              <a:solidFill>
                <a:srgbClr val="000000"/>
              </a:solidFill>
              <a:latin typeface="Candara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6387" name="TextBox 14"/>
          <p:cNvSpPr txBox="1">
            <a:spLocks noChangeArrowheads="1"/>
          </p:cNvSpPr>
          <p:nvPr/>
        </p:nvSpPr>
        <p:spPr bwMode="auto">
          <a:xfrm>
            <a:off x="406400" y="1684338"/>
            <a:ext cx="7272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1800" b="1">
                <a:solidFill>
                  <a:schemeClr val="tx2"/>
                </a:solidFill>
                <a:latin typeface="Candara" pitchFamily="34" charset="0"/>
              </a:rPr>
              <a:t>Opis projekta</a:t>
            </a: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323850" y="404813"/>
            <a:ext cx="6911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400" b="1" dirty="0">
                <a:latin typeface="Candara" pitchFamily="34" charset="0"/>
              </a:rPr>
              <a:t>MOJA PODUZETNA HRVATSKA</a:t>
            </a:r>
          </a:p>
          <a:p>
            <a:pPr eaLnBrk="1" hangingPunct="1">
              <a:defRPr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Festival poduzetništva, obrta i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OPG-ova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357188" y="1968500"/>
            <a:ext cx="707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1400">
                <a:solidFill>
                  <a:srgbClr val="404040"/>
                </a:solidFill>
                <a:latin typeface="Candara" pitchFamily="34" charset="0"/>
                <a:ea typeface="SimSun" pitchFamily="2" charset="-122"/>
              </a:rPr>
              <a:t>Pozicija na atraktivnoj gradskoj lokaciji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3" y="2647950"/>
          <a:ext cx="7632700" cy="3003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7841"/>
                <a:gridCol w="1175638"/>
                <a:gridCol w="4989221"/>
              </a:tblGrid>
              <a:tr h="613240"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600" b="1" kern="120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PROGRAM</a:t>
                      </a:r>
                      <a:endParaRPr lang="hr-HR" sz="1600" b="1" kern="1200" dirty="0">
                        <a:solidFill>
                          <a:schemeClr val="bg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600" b="1" kern="1200" dirty="0">
                          <a:solidFill>
                            <a:schemeClr val="bg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TERMIN</a:t>
                      </a:r>
                    </a:p>
                  </a:txBody>
                  <a:tcPr marL="7376" marR="7376" marT="7377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600" b="1" kern="1200" dirty="0">
                          <a:solidFill>
                            <a:schemeClr val="bg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AKTIVNOST</a:t>
                      </a:r>
                    </a:p>
                  </a:txBody>
                  <a:tcPr marL="7376" marR="7376" marT="7377" marB="0" anchor="b">
                    <a:solidFill>
                      <a:schemeClr val="accent6"/>
                    </a:solidFill>
                  </a:tcPr>
                </a:tc>
              </a:tr>
              <a:tr h="372040"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b="1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Prodajni</a:t>
                      </a:r>
                      <a:r>
                        <a:rPr lang="hr-HR" sz="1100" b="1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s</a:t>
                      </a:r>
                      <a:r>
                        <a:rPr lang="hr-HR" sz="1100" b="1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ajam</a:t>
                      </a:r>
                      <a:endParaRPr lang="hr-HR" sz="11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 9:00 – open</a:t>
                      </a: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end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Izložbeno-prodajna</a:t>
                      </a: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manifestacija malih i srednjih poduzetnika, obrtnika i </a:t>
                      </a: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OPG-ova</a:t>
                      </a: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.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493">
                <a:tc>
                  <a:txBody>
                    <a:bodyPr/>
                    <a:lstStyle/>
                    <a:p>
                      <a:pPr marL="171450" indent="-17145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hr-HR" sz="11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12</a:t>
                      </a: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:00 -17:00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Priprema, prezentacija i degustacija</a:t>
                      </a: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jumbo kulinarskih specijaliteta </a:t>
                      </a:r>
                      <a:r>
                        <a:rPr lang="hr-HR" sz="1000" i="1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(najveća torta, izrada najveće fritaje, itd.)</a:t>
                      </a:r>
                      <a:endParaRPr lang="hr-HR" sz="1000" i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2040">
                <a:tc>
                  <a:txBody>
                    <a:bodyPr/>
                    <a:lstStyle/>
                    <a:p>
                      <a:pPr marL="171450" indent="-17145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hr-HR" sz="11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12:00 - 13:00</a:t>
                      </a: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Svečano otvaranje festivala uz obilazak visokih</a:t>
                      </a: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uzvanika gradova, županija i Hrvatske zajednice županija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051">
                <a:tc gridSpan="3"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hr-HR" sz="11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hr-HR" sz="1000" kern="1200" dirty="0">
                        <a:solidFill>
                          <a:schemeClr val="tx1"/>
                        </a:solidFill>
                        <a:latin typeface="InterstateCE Rg" charset="0"/>
                        <a:ea typeface="+mn-ea"/>
                        <a:cs typeface="Arial" charset="0"/>
                      </a:endParaRPr>
                    </a:p>
                  </a:txBody>
                  <a:tcPr marL="7378" marR="7378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hr-HR" sz="1000" kern="1200" dirty="0">
                        <a:solidFill>
                          <a:schemeClr val="tx1"/>
                        </a:solidFill>
                        <a:latin typeface="InterstateCE Rg" charset="0"/>
                        <a:ea typeface="+mn-ea"/>
                        <a:cs typeface="Arial" charset="0"/>
                      </a:endParaRPr>
                    </a:p>
                  </a:txBody>
                  <a:tcPr marL="7378" marR="7378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792">
                <a:tc>
                  <a:txBody>
                    <a:bodyPr/>
                    <a:lstStyle/>
                    <a:p>
                      <a:pPr marL="171450" indent="-17145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hr-HR" sz="11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12:00 - 16:00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Kreativne</a:t>
                      </a: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dječje radionice </a:t>
                      </a:r>
                      <a:r>
                        <a:rPr lang="hr-HR" sz="1000" i="1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(npr. organizirani dolasci lokalnih vrtića i škola na kreativne radionice – prema dogovoru s lokalnom zajednicom) i kulinarske radionice</a:t>
                      </a:r>
                      <a:endParaRPr lang="hr-HR" sz="1000" i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330">
                <a:tc gridSpan="3">
                  <a:txBody>
                    <a:bodyPr/>
                    <a:lstStyle/>
                    <a:p>
                      <a:pPr marL="171450" indent="-17145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hr-HR" sz="11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hr-HR" sz="1000" kern="1200" dirty="0">
                        <a:solidFill>
                          <a:schemeClr val="tx1"/>
                        </a:solidFill>
                        <a:latin typeface="InterstateCE Rg" charset="0"/>
                        <a:ea typeface="+mn-ea"/>
                        <a:cs typeface="Arial" charset="0"/>
                      </a:endParaRPr>
                    </a:p>
                  </a:txBody>
                  <a:tcPr marL="7378" marR="7378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lang="pt-BR" sz="1000" kern="1200" dirty="0">
                        <a:solidFill>
                          <a:schemeClr val="tx1"/>
                        </a:solidFill>
                        <a:latin typeface="InterstateCE Rg" charset="0"/>
                        <a:ea typeface="+mn-ea"/>
                        <a:cs typeface="Arial" charset="0"/>
                      </a:endParaRPr>
                    </a:p>
                  </a:txBody>
                  <a:tcPr marL="7378" marR="7378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059">
                <a:tc>
                  <a:txBody>
                    <a:bodyPr/>
                    <a:lstStyle/>
                    <a:p>
                      <a:pPr marL="0" indent="0" algn="ctr" defTabSz="9144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b="1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Zabavni program</a:t>
                      </a:r>
                      <a:endParaRPr lang="hr-HR" sz="11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20:30 - 22:30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Zabavni program</a:t>
                      </a: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uz večernji koncert uživo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4504">
                <a:tc>
                  <a:txBody>
                    <a:bodyPr/>
                    <a:lstStyle/>
                    <a:p>
                      <a:pPr marL="171450" indent="-17145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</a:pPr>
                      <a:endParaRPr lang="hr-HR" sz="11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20:30</a:t>
                      </a:r>
                      <a:r>
                        <a:rPr lang="hr-HR" sz="1100" kern="12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 - 22</a:t>
                      </a: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:30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hr-HR" sz="11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Arial" charset="0"/>
                        </a:rPr>
                        <a:t>Livestream prijenos koncerta</a:t>
                      </a:r>
                      <a:endParaRPr lang="hr-HR" sz="1100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Arial" charset="0"/>
                      </a:endParaRPr>
                    </a:p>
                  </a:txBody>
                  <a:tcPr marL="7376" marR="7376" marT="7377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77" name="TextBox 17"/>
          <p:cNvSpPr txBox="1">
            <a:spLocks noChangeArrowheads="1"/>
          </p:cNvSpPr>
          <p:nvPr/>
        </p:nvSpPr>
        <p:spPr bwMode="auto">
          <a:xfrm>
            <a:off x="357188" y="1697038"/>
            <a:ext cx="810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1800" b="1">
                <a:solidFill>
                  <a:schemeClr val="tx2"/>
                </a:solidFill>
                <a:latin typeface="Candara" pitchFamily="34" charset="0"/>
              </a:rPr>
              <a:t>Program festivala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323850" y="404813"/>
            <a:ext cx="6911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400" b="1" dirty="0">
                <a:latin typeface="Candara" pitchFamily="34" charset="0"/>
              </a:rPr>
              <a:t>MOJA PODUZETNA HRVATSKA</a:t>
            </a:r>
          </a:p>
          <a:p>
            <a:pPr eaLnBrk="1" hangingPunct="1">
              <a:defRPr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Festival poduzetništva, obrta i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OPG-ova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341429" y="2373312"/>
            <a:ext cx="45354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18.3.	Dubrovnik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(Mediteranski sajam)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 27.3.	Dubrovnik-Stradun – koncert Ivan Zak </a:t>
            </a:r>
            <a:endParaRPr lang="hr-HR" altLang="sr-Latn-RS" sz="1600" dirty="0">
              <a:latin typeface="Candara" pitchFamily="34" charset="0"/>
              <a:ea typeface="SimSun" pitchFamily="2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hr-HR" altLang="sr-Latn-RS" sz="16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25.3.	Šibenik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(nema koncerta)</a:t>
            </a:r>
            <a:endParaRPr lang="hr-HR" altLang="sr-Latn-RS" sz="1600" b="1" dirty="0">
              <a:latin typeface="Candara" pitchFamily="34" charset="0"/>
              <a:ea typeface="SimSun" pitchFamily="2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hr-HR" altLang="sr-Latn-RS" sz="16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</a:t>
            </a:r>
            <a:r>
              <a:rPr lang="hr-HR" altLang="sr-Latn-RS" sz="1600" b="1" dirty="0" smtClean="0">
                <a:latin typeface="Candara" pitchFamily="34" charset="0"/>
                <a:ea typeface="SimSun" pitchFamily="2" charset="-122"/>
              </a:rPr>
              <a:t>15.4.</a:t>
            </a: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	Sv.Ivan Zelina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(koncert Opća opasnost)</a:t>
            </a:r>
            <a:endParaRPr lang="hr-HR" altLang="sr-Latn-RS" sz="1600" b="1" dirty="0"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hr-HR" altLang="sr-Latn-RS" sz="1600" b="1" dirty="0"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13.5.	Trilj </a:t>
            </a:r>
            <a:r>
              <a:rPr lang="hr-HR" altLang="sr-Latn-RS" sz="12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(sajam Agro Arca) – koncert Opća opasnost</a:t>
            </a: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8.6.	Daruvar 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(Vinodar) – koncert Ivan Zak</a:t>
            </a:r>
            <a:endParaRPr lang="hr-HR" altLang="sr-Latn-RS" sz="1600" b="1" dirty="0">
              <a:latin typeface="Candara" pitchFamily="34" charset="0"/>
              <a:ea typeface="SimSun" pitchFamily="2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25.6.	Ivanec 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(Dan grada – Ivanje) – koncert Ivan Zak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hr-HR" altLang="sr-Latn-RS" sz="12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2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</a:t>
            </a:r>
            <a:r>
              <a:rPr lang="hr-HR" altLang="sr-Latn-RS" sz="1600" b="1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2.7.	Labin </a:t>
            </a:r>
            <a:r>
              <a:rPr lang="hr-HR" altLang="sr-Latn-RS" sz="12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(Petrovo) – koncert Ivan Zak</a:t>
            </a: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</p:txBody>
      </p:sp>
      <p:sp>
        <p:nvSpPr>
          <p:cNvPr id="19459" name="TextBox 14"/>
          <p:cNvSpPr txBox="1">
            <a:spLocks noChangeArrowheads="1"/>
          </p:cNvSpPr>
          <p:nvPr/>
        </p:nvSpPr>
        <p:spPr bwMode="auto">
          <a:xfrm>
            <a:off x="755650" y="1700213"/>
            <a:ext cx="806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sr-Latn-RS" sz="1800" b="1">
                <a:solidFill>
                  <a:schemeClr val="tx2"/>
                </a:solidFill>
                <a:latin typeface="Candara" pitchFamily="34" charset="0"/>
              </a:rPr>
              <a:t>Gradovi &amp; partnerske manifestacije festivala „Moja poduzetna Hrvatska’’ 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876800" y="2373313"/>
            <a:ext cx="408781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-"/>
              <a:defRPr sz="15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8.9.	Krapina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(Tjedan kajkavske kulture)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 10.9.	Krapina – koncert Ivan Zak</a:t>
            </a:r>
            <a:endParaRPr lang="hr-HR" altLang="sr-Latn-RS" sz="1600" dirty="0"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Blip>
                <a:blip r:embed="rId3"/>
              </a:buBlip>
            </a:pPr>
            <a:endParaRPr lang="hr-HR" altLang="sr-Latn-RS" sz="1600" b="1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9.9. 	Vinkovci </a:t>
            </a:r>
            <a:r>
              <a:rPr lang="hr-HR" altLang="sr-Latn-RS" sz="12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(Vinkovačke jeseni)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2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9.9.	Vinkovice – koncert Ivan Zak</a:t>
            </a: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hr-HR" altLang="sr-Latn-RS" sz="16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7.10.	Zadar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(nema koncerta)</a:t>
            </a: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hr-HR" altLang="sr-Latn-RS" sz="1600" dirty="0">
                <a:solidFill>
                  <a:srgbClr val="000000"/>
                </a:solidFill>
                <a:latin typeface="Candara" pitchFamily="34" charset="0"/>
                <a:ea typeface="SimSun" pitchFamily="2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14.10.	Zaprešić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(Dan grada i Gospodarski forum)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200" b="1" dirty="0">
                <a:latin typeface="Candara" pitchFamily="34" charset="0"/>
                <a:ea typeface="SimSun" pitchFamily="2" charset="-122"/>
              </a:rPr>
              <a:t> 15.10.	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Zaprešić – koncert Opća opasnost</a:t>
            </a: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21.10.	Makarska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(Dan grada) – koncert Ivan Zak</a:t>
            </a:r>
            <a:endParaRPr lang="hr-HR" altLang="sr-Latn-RS" sz="1600" dirty="0">
              <a:latin typeface="Candara" pitchFamily="34" charset="0"/>
              <a:ea typeface="SimSun" pitchFamily="2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22.10.	Supetar 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- koncert Ivan Zak</a:t>
            </a:r>
            <a:endParaRPr lang="hr-HR" altLang="sr-Latn-RS" sz="1600" b="1" dirty="0">
              <a:latin typeface="Candara" pitchFamily="34" charset="0"/>
              <a:ea typeface="SimSun" pitchFamily="2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hr-HR" altLang="sr-Latn-RS" sz="1600" b="1" dirty="0">
                <a:latin typeface="Candara" pitchFamily="34" charset="0"/>
                <a:ea typeface="SimSun" pitchFamily="2" charset="-122"/>
              </a:rPr>
              <a:t> 4.11.	Koprivnica </a:t>
            </a:r>
            <a:r>
              <a:rPr lang="hr-HR" altLang="sr-Latn-RS" sz="1200" dirty="0">
                <a:latin typeface="Candara" pitchFamily="34" charset="0"/>
                <a:ea typeface="SimSun" pitchFamily="2" charset="-122"/>
              </a:rPr>
              <a:t>(Dan grada) – koncert Ivan Zak</a:t>
            </a:r>
            <a:endParaRPr lang="hr-HR" altLang="sr-Latn-RS" sz="1600" b="1" dirty="0">
              <a:latin typeface="Candara" pitchFamily="34" charset="0"/>
              <a:ea typeface="SimSun" pitchFamily="2" charset="-122"/>
            </a:endParaRPr>
          </a:p>
          <a:p>
            <a:pPr algn="just" eaLnBrk="1" hangingPunct="1">
              <a:spcBef>
                <a:spcPct val="0"/>
              </a:spcBef>
              <a:buClrTx/>
              <a:buFont typeface="Arial" pitchFamily="34" charset="0"/>
              <a:buNone/>
            </a:pPr>
            <a:endParaRPr lang="hr-HR" altLang="sr-Latn-RS" sz="1600" dirty="0">
              <a:solidFill>
                <a:srgbClr val="000000"/>
              </a:solidFill>
              <a:latin typeface="Candara" pitchFamily="34" charset="0"/>
              <a:ea typeface="SimSun" pitchFamily="2" charset="-122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323850" y="404813"/>
            <a:ext cx="69119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400" b="1" dirty="0">
                <a:latin typeface="Candara" pitchFamily="34" charset="0"/>
              </a:rPr>
              <a:t>MOJA PODUZETNA HRVATSKA</a:t>
            </a:r>
          </a:p>
          <a:p>
            <a:pPr eaLnBrk="1" hangingPunct="1">
              <a:defRPr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Festival poduzetništva, obrta i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OPG-ova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dirty="0" smtClean="0"/>
              <a:t>HVala</a:t>
            </a:r>
            <a:endParaRPr lang="en-GB" dirty="0"/>
          </a:p>
        </p:txBody>
      </p:sp>
      <p:grpSp>
        <p:nvGrpSpPr>
          <p:cNvPr id="28677" name="Group 8"/>
          <p:cNvGrpSpPr>
            <a:grpSpLocks/>
          </p:cNvGrpSpPr>
          <p:nvPr/>
        </p:nvGrpSpPr>
        <p:grpSpPr bwMode="auto">
          <a:xfrm>
            <a:off x="7667625" y="5805488"/>
            <a:ext cx="1081088" cy="719137"/>
            <a:chOff x="7451725" y="5805488"/>
            <a:chExt cx="1080715" cy="719137"/>
          </a:xfrm>
        </p:grpSpPr>
        <p:sp>
          <p:nvSpPr>
            <p:cNvPr id="9" name="Rectangle 8"/>
            <p:cNvSpPr/>
            <p:nvPr/>
          </p:nvSpPr>
          <p:spPr bwMode="auto">
            <a:xfrm>
              <a:off x="7451725" y="5805488"/>
              <a:ext cx="1080715" cy="7191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/>
            </a:p>
          </p:txBody>
        </p:sp>
        <p:pic>
          <p:nvPicPr>
            <p:cNvPr id="28679" name="Picture 7" descr="StyriaInt_FINAL_120120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5877271"/>
              <a:ext cx="936104" cy="5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Styria">
      <a:dk1>
        <a:srgbClr val="3F3F3F"/>
      </a:dk1>
      <a:lt1>
        <a:sysClr val="window" lastClr="FFFFFF"/>
      </a:lt1>
      <a:dk2>
        <a:srgbClr val="2165AA"/>
      </a:dk2>
      <a:lt2>
        <a:srgbClr val="FFFFFF"/>
      </a:lt2>
      <a:accent1>
        <a:srgbClr val="2165AA"/>
      </a:accent1>
      <a:accent2>
        <a:srgbClr val="E9C542"/>
      </a:accent2>
      <a:accent3>
        <a:srgbClr val="2165AA"/>
      </a:accent3>
      <a:accent4>
        <a:srgbClr val="2165AA"/>
      </a:accent4>
      <a:accent5>
        <a:srgbClr val="2165AA"/>
      </a:accent5>
      <a:accent6>
        <a:srgbClr val="2165AA"/>
      </a:accent6>
      <a:hlink>
        <a:srgbClr val="0000FF"/>
      </a:hlink>
      <a:folHlink>
        <a:srgbClr val="800080"/>
      </a:folHlink>
    </a:clrScheme>
    <a:fontScheme name="Styria">
      <a:majorFont>
        <a:latin typeface="Tretbuchet MS Bold"/>
        <a:ea typeface=""/>
        <a:cs typeface=""/>
      </a:majorFont>
      <a:minorFont>
        <a:latin typeface="Tretbuchet MS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yria">
    <a:dk1>
      <a:srgbClr val="3F3F3F"/>
    </a:dk1>
    <a:lt1>
      <a:sysClr val="window" lastClr="FFFFFF"/>
    </a:lt1>
    <a:dk2>
      <a:srgbClr val="2165AA"/>
    </a:dk2>
    <a:lt2>
      <a:srgbClr val="FFFFFF"/>
    </a:lt2>
    <a:accent1>
      <a:srgbClr val="2165AA"/>
    </a:accent1>
    <a:accent2>
      <a:srgbClr val="E9C542"/>
    </a:accent2>
    <a:accent3>
      <a:srgbClr val="2165AA"/>
    </a:accent3>
    <a:accent4>
      <a:srgbClr val="2165AA"/>
    </a:accent4>
    <a:accent5>
      <a:srgbClr val="2165AA"/>
    </a:accent5>
    <a:accent6>
      <a:srgbClr val="2165AA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tyria">
    <a:dk1>
      <a:srgbClr val="3F3F3F"/>
    </a:dk1>
    <a:lt1>
      <a:sysClr val="window" lastClr="FFFFFF"/>
    </a:lt1>
    <a:dk2>
      <a:srgbClr val="2165AA"/>
    </a:dk2>
    <a:lt2>
      <a:srgbClr val="FFFFFF"/>
    </a:lt2>
    <a:accent1>
      <a:srgbClr val="2165AA"/>
    </a:accent1>
    <a:accent2>
      <a:srgbClr val="E9C542"/>
    </a:accent2>
    <a:accent3>
      <a:srgbClr val="2165AA"/>
    </a:accent3>
    <a:accent4>
      <a:srgbClr val="2165AA"/>
    </a:accent4>
    <a:accent5>
      <a:srgbClr val="2165AA"/>
    </a:accent5>
    <a:accent6>
      <a:srgbClr val="2165AA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578</Words>
  <Application>Microsoft Office PowerPoint</Application>
  <PresentationFormat>On-screen Show (4:3)</PresentationFormat>
  <Paragraphs>108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Trebuchet MS</vt:lpstr>
      <vt:lpstr>Symbol</vt:lpstr>
      <vt:lpstr>Calibri</vt:lpstr>
      <vt:lpstr>Tretbuchet MS Regular</vt:lpstr>
      <vt:lpstr>Candara</vt:lpstr>
      <vt:lpstr>SimSun</vt:lpstr>
      <vt:lpstr>Wingdings</vt:lpstr>
      <vt:lpstr>Larissa</vt:lpstr>
      <vt:lpstr>MOJA PODUZETNA HRVATSKA Festival poduzetništva, obrta i OPG-ova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</vt:lpstr>
    </vt:vector>
  </TitlesOfParts>
  <Manager>Blazevic</Manager>
  <Company>SDM4-M4031$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Schulz</dc:creator>
  <dc:description>translation: Mag. Susanne Baumann-Cox, tel +43 664 443 4221
Job 182/15</dc:description>
  <cp:lastModifiedBy>Nikolina Antolic</cp:lastModifiedBy>
  <cp:revision>134</cp:revision>
  <dcterms:created xsi:type="dcterms:W3CDTF">2015-02-11T13:04:15Z</dcterms:created>
  <dcterms:modified xsi:type="dcterms:W3CDTF">2016-03-09T09:45:55Z</dcterms:modified>
</cp:coreProperties>
</file>