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8" r:id="rId5"/>
    <p:sldId id="297" r:id="rId6"/>
    <p:sldId id="298" r:id="rId7"/>
    <p:sldId id="266" r:id="rId8"/>
    <p:sldId id="299" r:id="rId9"/>
    <p:sldId id="300" r:id="rId10"/>
    <p:sldId id="301" r:id="rId11"/>
    <p:sldId id="315" r:id="rId12"/>
    <p:sldId id="316" r:id="rId13"/>
    <p:sldId id="317" r:id="rId14"/>
    <p:sldId id="302" r:id="rId15"/>
    <p:sldId id="303" r:id="rId16"/>
    <p:sldId id="304" r:id="rId17"/>
    <p:sldId id="305" r:id="rId18"/>
    <p:sldId id="313" r:id="rId19"/>
    <p:sldId id="257" r:id="rId20"/>
    <p:sldId id="267" r:id="rId21"/>
    <p:sldId id="306" r:id="rId22"/>
    <p:sldId id="285" r:id="rId23"/>
    <p:sldId id="286" r:id="rId24"/>
    <p:sldId id="307" r:id="rId25"/>
    <p:sldId id="308" r:id="rId26"/>
    <p:sldId id="312" r:id="rId27"/>
    <p:sldId id="310" r:id="rId28"/>
    <p:sldId id="314" r:id="rId29"/>
    <p:sldId id="296" r:id="rId30"/>
    <p:sldId id="311" r:id="rId3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E670AB"/>
    <a:srgbClr val="EA86B8"/>
    <a:srgbClr val="AF2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8B40C-ED82-4032-AA43-E8D0EDAB7DA1}" v="14" dt="2019-12-18T08:49:35.239"/>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86" autoAdjust="0"/>
  </p:normalViewPr>
  <p:slideViewPr>
    <p:cSldViewPr snapToGrid="0">
      <p:cViewPr varScale="1">
        <p:scale>
          <a:sx n="54" d="100"/>
          <a:sy n="54" d="100"/>
        </p:scale>
        <p:origin x="15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648"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a Bilandzija" userId="1b5a84fa-076b-4fb8-b184-87c589dc723e" providerId="ADAL" clId="{EFF8B40C-ED82-4032-AA43-E8D0EDAB7DA1}"/>
    <pc:docChg chg="undo custSel addSld modSld">
      <pc:chgData name="Jela Bilandzija" userId="1b5a84fa-076b-4fb8-b184-87c589dc723e" providerId="ADAL" clId="{EFF8B40C-ED82-4032-AA43-E8D0EDAB7DA1}" dt="2019-12-18T09:06:29.733" v="778" actId="14100"/>
      <pc:docMkLst>
        <pc:docMk/>
      </pc:docMkLst>
      <pc:sldChg chg="modSp">
        <pc:chgData name="Jela Bilandzija" userId="1b5a84fa-076b-4fb8-b184-87c589dc723e" providerId="ADAL" clId="{EFF8B40C-ED82-4032-AA43-E8D0EDAB7DA1}" dt="2019-12-18T08:49:34.625" v="588" actId="20577"/>
        <pc:sldMkLst>
          <pc:docMk/>
          <pc:sldMk cId="580764868" sldId="257"/>
        </pc:sldMkLst>
        <pc:spChg chg="mod">
          <ac:chgData name="Jela Bilandzija" userId="1b5a84fa-076b-4fb8-b184-87c589dc723e" providerId="ADAL" clId="{EFF8B40C-ED82-4032-AA43-E8D0EDAB7DA1}" dt="2019-12-18T08:48:50.799" v="585" actId="6549"/>
          <ac:spMkLst>
            <pc:docMk/>
            <pc:sldMk cId="580764868" sldId="257"/>
            <ac:spMk id="2" creationId="{2B233AD8-58E1-4982-A5AA-34E8CFDF20F6}"/>
          </ac:spMkLst>
        </pc:spChg>
        <pc:spChg chg="mod">
          <ac:chgData name="Jela Bilandzija" userId="1b5a84fa-076b-4fb8-b184-87c589dc723e" providerId="ADAL" clId="{EFF8B40C-ED82-4032-AA43-E8D0EDAB7DA1}" dt="2019-12-18T08:49:34.625" v="588" actId="20577"/>
          <ac:spMkLst>
            <pc:docMk/>
            <pc:sldMk cId="580764868" sldId="257"/>
            <ac:spMk id="11" creationId="{50B85FE4-1542-44B2-9148-FA27BB10F659}"/>
          </ac:spMkLst>
        </pc:spChg>
      </pc:sldChg>
      <pc:sldChg chg="modSp">
        <pc:chgData name="Jela Bilandzija" userId="1b5a84fa-076b-4fb8-b184-87c589dc723e" providerId="ADAL" clId="{EFF8B40C-ED82-4032-AA43-E8D0EDAB7DA1}" dt="2019-12-18T08:52:30.011" v="614" actId="6549"/>
        <pc:sldMkLst>
          <pc:docMk/>
          <pc:sldMk cId="1600765489" sldId="261"/>
        </pc:sldMkLst>
        <pc:spChg chg="mod">
          <ac:chgData name="Jela Bilandzija" userId="1b5a84fa-076b-4fb8-b184-87c589dc723e" providerId="ADAL" clId="{EFF8B40C-ED82-4032-AA43-E8D0EDAB7DA1}" dt="2019-12-18T08:52:30.011" v="614" actId="6549"/>
          <ac:spMkLst>
            <pc:docMk/>
            <pc:sldMk cId="1600765489" sldId="261"/>
            <ac:spMk id="7" creationId="{7D8F014A-F141-44A9-9477-FB08E6190F90}"/>
          </ac:spMkLst>
        </pc:spChg>
      </pc:sldChg>
      <pc:sldChg chg="modSp">
        <pc:chgData name="Jela Bilandzija" userId="1b5a84fa-076b-4fb8-b184-87c589dc723e" providerId="ADAL" clId="{EFF8B40C-ED82-4032-AA43-E8D0EDAB7DA1}" dt="2019-12-18T08:50:36.539" v="597" actId="14100"/>
        <pc:sldMkLst>
          <pc:docMk/>
          <pc:sldMk cId="2464334785" sldId="262"/>
        </pc:sldMkLst>
        <pc:spChg chg="mod">
          <ac:chgData name="Jela Bilandzija" userId="1b5a84fa-076b-4fb8-b184-87c589dc723e" providerId="ADAL" clId="{EFF8B40C-ED82-4032-AA43-E8D0EDAB7DA1}" dt="2019-12-18T08:50:36.539" v="597" actId="14100"/>
          <ac:spMkLst>
            <pc:docMk/>
            <pc:sldMk cId="2464334785" sldId="262"/>
            <ac:spMk id="2" creationId="{8A8C3245-0AF4-4DF0-A3D2-C146473AED52}"/>
          </ac:spMkLst>
        </pc:spChg>
      </pc:sldChg>
      <pc:sldChg chg="modSp">
        <pc:chgData name="Jela Bilandzija" userId="1b5a84fa-076b-4fb8-b184-87c589dc723e" providerId="ADAL" clId="{EFF8B40C-ED82-4032-AA43-E8D0EDAB7DA1}" dt="2019-12-18T08:56:46.105" v="625" actId="20577"/>
        <pc:sldMkLst>
          <pc:docMk/>
          <pc:sldMk cId="3676759507" sldId="263"/>
        </pc:sldMkLst>
        <pc:spChg chg="mod">
          <ac:chgData name="Jela Bilandzija" userId="1b5a84fa-076b-4fb8-b184-87c589dc723e" providerId="ADAL" clId="{EFF8B40C-ED82-4032-AA43-E8D0EDAB7DA1}" dt="2019-12-18T08:52:45.431" v="615" actId="6549"/>
          <ac:spMkLst>
            <pc:docMk/>
            <pc:sldMk cId="3676759507" sldId="263"/>
            <ac:spMk id="6" creationId="{35C5C6DD-5EDF-4AF7-B389-4FBE919ABF3A}"/>
          </ac:spMkLst>
        </pc:spChg>
        <pc:spChg chg="mod">
          <ac:chgData name="Jela Bilandzija" userId="1b5a84fa-076b-4fb8-b184-87c589dc723e" providerId="ADAL" clId="{EFF8B40C-ED82-4032-AA43-E8D0EDAB7DA1}" dt="2019-12-18T08:56:46.105" v="625" actId="20577"/>
          <ac:spMkLst>
            <pc:docMk/>
            <pc:sldMk cId="3676759507" sldId="263"/>
            <ac:spMk id="7" creationId="{7D8F014A-F141-44A9-9477-FB08E6190F90}"/>
          </ac:spMkLst>
        </pc:spChg>
      </pc:sldChg>
      <pc:sldChg chg="modSp">
        <pc:chgData name="Jela Bilandzija" userId="1b5a84fa-076b-4fb8-b184-87c589dc723e" providerId="ADAL" clId="{EFF8B40C-ED82-4032-AA43-E8D0EDAB7DA1}" dt="2019-12-18T09:00:05.190" v="686" actId="13926"/>
        <pc:sldMkLst>
          <pc:docMk/>
          <pc:sldMk cId="3469692709" sldId="264"/>
        </pc:sldMkLst>
        <pc:spChg chg="mod">
          <ac:chgData name="Jela Bilandzija" userId="1b5a84fa-076b-4fb8-b184-87c589dc723e" providerId="ADAL" clId="{EFF8B40C-ED82-4032-AA43-E8D0EDAB7DA1}" dt="2019-12-18T09:00:05.190" v="686" actId="13926"/>
          <ac:spMkLst>
            <pc:docMk/>
            <pc:sldMk cId="3469692709" sldId="264"/>
            <ac:spMk id="3" creationId="{69D753DE-8435-4217-B7D8-777437E3CADD}"/>
          </ac:spMkLst>
        </pc:spChg>
      </pc:sldChg>
      <pc:sldChg chg="modSp">
        <pc:chgData name="Jela Bilandzija" userId="1b5a84fa-076b-4fb8-b184-87c589dc723e" providerId="ADAL" clId="{EFF8B40C-ED82-4032-AA43-E8D0EDAB7DA1}" dt="2019-12-18T09:03:33.121" v="710" actId="20577"/>
        <pc:sldMkLst>
          <pc:docMk/>
          <pc:sldMk cId="2056765326" sldId="273"/>
        </pc:sldMkLst>
        <pc:spChg chg="mod">
          <ac:chgData name="Jela Bilandzija" userId="1b5a84fa-076b-4fb8-b184-87c589dc723e" providerId="ADAL" clId="{EFF8B40C-ED82-4032-AA43-E8D0EDAB7DA1}" dt="2019-12-18T07:25:29.524" v="0" actId="20577"/>
          <ac:spMkLst>
            <pc:docMk/>
            <pc:sldMk cId="2056765326" sldId="273"/>
            <ac:spMk id="9" creationId="{65E9A5EF-B845-44BF-B905-04671FA9BD7A}"/>
          </ac:spMkLst>
        </pc:spChg>
        <pc:spChg chg="mod">
          <ac:chgData name="Jela Bilandzija" userId="1b5a84fa-076b-4fb8-b184-87c589dc723e" providerId="ADAL" clId="{EFF8B40C-ED82-4032-AA43-E8D0EDAB7DA1}" dt="2019-12-18T07:30:38.439" v="58" actId="20577"/>
          <ac:spMkLst>
            <pc:docMk/>
            <pc:sldMk cId="2056765326" sldId="273"/>
            <ac:spMk id="16" creationId="{63C5E354-081F-4A6B-9D49-6D7222670AEC}"/>
          </ac:spMkLst>
        </pc:spChg>
        <pc:spChg chg="mod">
          <ac:chgData name="Jela Bilandzija" userId="1b5a84fa-076b-4fb8-b184-87c589dc723e" providerId="ADAL" clId="{EFF8B40C-ED82-4032-AA43-E8D0EDAB7DA1}" dt="2019-12-18T09:03:33.121" v="710" actId="20577"/>
          <ac:spMkLst>
            <pc:docMk/>
            <pc:sldMk cId="2056765326" sldId="273"/>
            <ac:spMk id="17" creationId="{DC967EFC-3E6B-49BA-85B4-A5FA5D2ADBA7}"/>
          </ac:spMkLst>
        </pc:spChg>
      </pc:sldChg>
      <pc:sldChg chg="modSp">
        <pc:chgData name="Jela Bilandzija" userId="1b5a84fa-076b-4fb8-b184-87c589dc723e" providerId="ADAL" clId="{EFF8B40C-ED82-4032-AA43-E8D0EDAB7DA1}" dt="2019-12-18T08:48:26.468" v="559" actId="20577"/>
        <pc:sldMkLst>
          <pc:docMk/>
          <pc:sldMk cId="908694569" sldId="275"/>
        </pc:sldMkLst>
        <pc:spChg chg="mod">
          <ac:chgData name="Jela Bilandzija" userId="1b5a84fa-076b-4fb8-b184-87c589dc723e" providerId="ADAL" clId="{EFF8B40C-ED82-4032-AA43-E8D0EDAB7DA1}" dt="2019-12-18T08:48:26.468" v="559" actId="20577"/>
          <ac:spMkLst>
            <pc:docMk/>
            <pc:sldMk cId="908694569" sldId="275"/>
            <ac:spMk id="2" creationId="{00000000-0000-0000-0000-000000000000}"/>
          </ac:spMkLst>
        </pc:spChg>
      </pc:sldChg>
      <pc:sldChg chg="modSp">
        <pc:chgData name="Jela Bilandzija" userId="1b5a84fa-076b-4fb8-b184-87c589dc723e" providerId="ADAL" clId="{EFF8B40C-ED82-4032-AA43-E8D0EDAB7DA1}" dt="2019-12-18T08:59:10.472" v="659" actId="20577"/>
        <pc:sldMkLst>
          <pc:docMk/>
          <pc:sldMk cId="3767402281" sldId="277"/>
        </pc:sldMkLst>
        <pc:spChg chg="mod">
          <ac:chgData name="Jela Bilandzija" userId="1b5a84fa-076b-4fb8-b184-87c589dc723e" providerId="ADAL" clId="{EFF8B40C-ED82-4032-AA43-E8D0EDAB7DA1}" dt="2019-12-18T08:59:10.472" v="659" actId="20577"/>
          <ac:spMkLst>
            <pc:docMk/>
            <pc:sldMk cId="3767402281" sldId="277"/>
            <ac:spMk id="3" creationId="{00000000-0000-0000-0000-000000000000}"/>
          </ac:spMkLst>
        </pc:spChg>
      </pc:sldChg>
      <pc:sldChg chg="add">
        <pc:chgData name="Jela Bilandzija" userId="1b5a84fa-076b-4fb8-b184-87c589dc723e" providerId="ADAL" clId="{EFF8B40C-ED82-4032-AA43-E8D0EDAB7DA1}" dt="2019-12-18T08:29:05.927" v="59"/>
        <pc:sldMkLst>
          <pc:docMk/>
          <pc:sldMk cId="2138012930" sldId="279"/>
        </pc:sldMkLst>
      </pc:sldChg>
      <pc:sldChg chg="modSp">
        <pc:chgData name="Jela Bilandzija" userId="1b5a84fa-076b-4fb8-b184-87c589dc723e" providerId="ADAL" clId="{EFF8B40C-ED82-4032-AA43-E8D0EDAB7DA1}" dt="2019-12-18T09:01:17.594" v="687" actId="20577"/>
        <pc:sldMkLst>
          <pc:docMk/>
          <pc:sldMk cId="3261098882" sldId="280"/>
        </pc:sldMkLst>
        <pc:spChg chg="mod">
          <ac:chgData name="Jela Bilandzija" userId="1b5a84fa-076b-4fb8-b184-87c589dc723e" providerId="ADAL" clId="{EFF8B40C-ED82-4032-AA43-E8D0EDAB7DA1}" dt="2019-12-18T09:01:17.594" v="687" actId="20577"/>
          <ac:spMkLst>
            <pc:docMk/>
            <pc:sldMk cId="3261098882" sldId="280"/>
            <ac:spMk id="2" creationId="{00000000-0000-0000-0000-000000000000}"/>
          </ac:spMkLst>
        </pc:spChg>
      </pc:sldChg>
      <pc:sldChg chg="modSp">
        <pc:chgData name="Jela Bilandzija" userId="1b5a84fa-076b-4fb8-b184-87c589dc723e" providerId="ADAL" clId="{EFF8B40C-ED82-4032-AA43-E8D0EDAB7DA1}" dt="2019-12-18T08:32:21.654" v="60" actId="20577"/>
        <pc:sldMkLst>
          <pc:docMk/>
          <pc:sldMk cId="3627216261" sldId="284"/>
        </pc:sldMkLst>
        <pc:spChg chg="mod">
          <ac:chgData name="Jela Bilandzija" userId="1b5a84fa-076b-4fb8-b184-87c589dc723e" providerId="ADAL" clId="{EFF8B40C-ED82-4032-AA43-E8D0EDAB7DA1}" dt="2019-12-18T08:32:21.654" v="60" actId="20577"/>
          <ac:spMkLst>
            <pc:docMk/>
            <pc:sldMk cId="3627216261" sldId="284"/>
            <ac:spMk id="2" creationId="{00000000-0000-0000-0000-000000000000}"/>
          </ac:spMkLst>
        </pc:spChg>
      </pc:sldChg>
      <pc:sldChg chg="modSp">
        <pc:chgData name="Jela Bilandzija" userId="1b5a84fa-076b-4fb8-b184-87c589dc723e" providerId="ADAL" clId="{EFF8B40C-ED82-4032-AA43-E8D0EDAB7DA1}" dt="2019-12-18T09:06:29.733" v="778" actId="14100"/>
        <pc:sldMkLst>
          <pc:docMk/>
          <pc:sldMk cId="388598344" sldId="285"/>
        </pc:sldMkLst>
        <pc:spChg chg="mod">
          <ac:chgData name="Jela Bilandzija" userId="1b5a84fa-076b-4fb8-b184-87c589dc723e" providerId="ADAL" clId="{EFF8B40C-ED82-4032-AA43-E8D0EDAB7DA1}" dt="2019-12-18T08:32:36.466" v="61" actId="20577"/>
          <ac:spMkLst>
            <pc:docMk/>
            <pc:sldMk cId="388598344" sldId="285"/>
            <ac:spMk id="2" creationId="{00000000-0000-0000-0000-000000000000}"/>
          </ac:spMkLst>
        </pc:spChg>
        <pc:spChg chg="mod">
          <ac:chgData name="Jela Bilandzija" userId="1b5a84fa-076b-4fb8-b184-87c589dc723e" providerId="ADAL" clId="{EFF8B40C-ED82-4032-AA43-E8D0EDAB7DA1}" dt="2019-12-18T09:06:29.733" v="778" actId="14100"/>
          <ac:spMkLst>
            <pc:docMk/>
            <pc:sldMk cId="388598344" sldId="28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Knjiga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26688170788855E-2"/>
          <c:y val="1.691106361992438E-2"/>
          <c:w val="0.89667986542495104"/>
          <c:h val="0.92656959676851181"/>
        </c:manualLayout>
      </c:layout>
      <c:barChart>
        <c:barDir val="col"/>
        <c:grouping val="clustered"/>
        <c:varyColors val="0"/>
        <c:ser>
          <c:idx val="0"/>
          <c:order val="0"/>
          <c:spPr>
            <a:gradFill>
              <a:gsLst>
                <a:gs pos="0">
                  <a:schemeClr val="accent2">
                    <a:lumMod val="50000"/>
                  </a:schemeClr>
                </a:gs>
                <a:gs pos="50000">
                  <a:schemeClr val="accent1">
                    <a:tint val="44500"/>
                    <a:satMod val="160000"/>
                  </a:schemeClr>
                </a:gs>
                <a:gs pos="100000">
                  <a:schemeClr val="accent1">
                    <a:tint val="23500"/>
                    <a:satMod val="160000"/>
                  </a:schemeClr>
                </a:gs>
              </a:gsLst>
              <a:lin ang="18900000" scaled="1"/>
            </a:gradFill>
          </c:spPr>
          <c:invertIfNegative val="0"/>
          <c:dPt>
            <c:idx val="0"/>
            <c:invertIfNegative val="0"/>
            <c:bubble3D val="0"/>
            <c:spPr>
              <a:gradFill flip="none" rotWithShape="1">
                <a:gsLst>
                  <a:gs pos="0">
                    <a:srgbClr val="DDEBCF"/>
                  </a:gs>
                  <a:gs pos="50000">
                    <a:srgbClr val="9CB86E"/>
                  </a:gs>
                  <a:gs pos="100000">
                    <a:srgbClr val="156B13"/>
                  </a:gs>
                </a:gsLst>
                <a:lin ang="18900000" scaled="0"/>
                <a:tileRect/>
              </a:gradFill>
            </c:spPr>
            <c:extLst>
              <c:ext xmlns:c16="http://schemas.microsoft.com/office/drawing/2014/chart" uri="{C3380CC4-5D6E-409C-BE32-E72D297353CC}">
                <c16:uniqueId val="{00000001-2123-4EBB-B4BD-926F3E0CFD9A}"/>
              </c:ext>
            </c:extLst>
          </c:dPt>
          <c:dPt>
            <c:idx val="1"/>
            <c:invertIfNegative val="0"/>
            <c:bubble3D val="0"/>
            <c:spPr>
              <a:gradFill flip="none" rotWithShape="1">
                <a:gsLst>
                  <a:gs pos="0">
                    <a:srgbClr val="DDEBCF"/>
                  </a:gs>
                  <a:gs pos="50000">
                    <a:srgbClr val="9CB86E"/>
                  </a:gs>
                  <a:gs pos="100000">
                    <a:srgbClr val="156B13"/>
                  </a:gs>
                </a:gsLst>
                <a:lin ang="18900000" scaled="0"/>
                <a:tileRect/>
              </a:gradFill>
            </c:spPr>
            <c:extLst>
              <c:ext xmlns:c16="http://schemas.microsoft.com/office/drawing/2014/chart" uri="{C3380CC4-5D6E-409C-BE32-E72D297353CC}">
                <c16:uniqueId val="{00000003-2123-4EBB-B4BD-926F3E0CFD9A}"/>
              </c:ext>
            </c:extLst>
          </c:dPt>
          <c:cat>
            <c:strRef>
              <c:f>List1!$D$8:$D$9</c:f>
              <c:strCache>
                <c:ptCount val="2"/>
                <c:pt idx="0">
                  <c:v>izravna plaćanja</c:v>
                </c:pt>
                <c:pt idx="1">
                  <c:v>ruralni razvoj</c:v>
                </c:pt>
              </c:strCache>
            </c:strRef>
          </c:cat>
          <c:val>
            <c:numRef>
              <c:f>List1!$E$8:$E$9</c:f>
              <c:numCache>
                <c:formatCode>General</c:formatCode>
                <c:ptCount val="2"/>
                <c:pt idx="0">
                  <c:v>2.5499999999999998</c:v>
                </c:pt>
                <c:pt idx="1">
                  <c:v>1.97</c:v>
                </c:pt>
              </c:numCache>
            </c:numRef>
          </c:val>
          <c:extLst>
            <c:ext xmlns:c16="http://schemas.microsoft.com/office/drawing/2014/chart" uri="{C3380CC4-5D6E-409C-BE32-E72D297353CC}">
              <c16:uniqueId val="{00000004-2123-4EBB-B4BD-926F3E0CFD9A}"/>
            </c:ext>
          </c:extLst>
        </c:ser>
        <c:dLbls>
          <c:showLegendKey val="0"/>
          <c:showVal val="0"/>
          <c:showCatName val="0"/>
          <c:showSerName val="0"/>
          <c:showPercent val="0"/>
          <c:showBubbleSize val="0"/>
        </c:dLbls>
        <c:gapWidth val="150"/>
        <c:axId val="88290048"/>
        <c:axId val="88291584"/>
      </c:barChart>
      <c:catAx>
        <c:axId val="88290048"/>
        <c:scaling>
          <c:orientation val="minMax"/>
        </c:scaling>
        <c:delete val="0"/>
        <c:axPos val="b"/>
        <c:numFmt formatCode="General" sourceLinked="0"/>
        <c:majorTickMark val="out"/>
        <c:minorTickMark val="none"/>
        <c:tickLblPos val="nextTo"/>
        <c:crossAx val="88291584"/>
        <c:crosses val="autoZero"/>
        <c:auto val="1"/>
        <c:lblAlgn val="ctr"/>
        <c:lblOffset val="100"/>
        <c:noMultiLvlLbl val="0"/>
      </c:catAx>
      <c:valAx>
        <c:axId val="88291584"/>
        <c:scaling>
          <c:orientation val="minMax"/>
        </c:scaling>
        <c:delete val="0"/>
        <c:axPos val="l"/>
        <c:majorGridlines/>
        <c:numFmt formatCode="#,##0.0" sourceLinked="0"/>
        <c:majorTickMark val="out"/>
        <c:minorTickMark val="none"/>
        <c:tickLblPos val="nextTo"/>
        <c:crossAx val="8829004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57AF658F-53B2-432A-BFB0-4AD97B1D9482}"/>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Rezervirano mjesto datuma 2">
            <a:extLst>
              <a:ext uri="{FF2B5EF4-FFF2-40B4-BE49-F238E27FC236}">
                <a16:creationId xmlns:a16="http://schemas.microsoft.com/office/drawing/2014/main" id="{202B2A6D-11E5-4E04-9258-D817BD9D54DB}"/>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A3E6281-6D60-4744-A404-A8A149BFD131}" type="datetimeFigureOut">
              <a:rPr lang="en-US" smtClean="0"/>
              <a:t>6/25/2020</a:t>
            </a:fld>
            <a:endParaRPr lang="en-US"/>
          </a:p>
        </p:txBody>
      </p:sp>
      <p:sp>
        <p:nvSpPr>
          <p:cNvPr id="4" name="Rezervirano mjesto podnožja 3">
            <a:extLst>
              <a:ext uri="{FF2B5EF4-FFF2-40B4-BE49-F238E27FC236}">
                <a16:creationId xmlns:a16="http://schemas.microsoft.com/office/drawing/2014/main" id="{B1CDAF60-DAA5-428B-AB92-0181E008006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Rezervirano mjesto broja slajda 4">
            <a:extLst>
              <a:ext uri="{FF2B5EF4-FFF2-40B4-BE49-F238E27FC236}">
                <a16:creationId xmlns:a16="http://schemas.microsoft.com/office/drawing/2014/main" id="{215BAF36-642D-451B-BEDB-2259AC8DDD8C}"/>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B0C5FA9-60C4-4D7F-AB2E-945342BEF1F9}" type="slidenum">
              <a:rPr lang="en-US" smtClean="0"/>
              <a:t>‹#›</a:t>
            </a:fld>
            <a:endParaRPr lang="en-US"/>
          </a:p>
        </p:txBody>
      </p:sp>
    </p:spTree>
    <p:extLst>
      <p:ext uri="{BB962C8B-B14F-4D97-AF65-F5344CB8AC3E}">
        <p14:creationId xmlns:p14="http://schemas.microsoft.com/office/powerpoint/2010/main" val="33292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5C53E5A-DC9B-40A3-A195-FBDD4330BB91}" type="datetimeFigureOut">
              <a:rPr lang="en-US" smtClean="0"/>
              <a:t>6/25/2020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398A214-2446-4142-AF7D-DF583652A993}" type="slidenum">
              <a:rPr lang="en-US" smtClean="0"/>
              <a:t>‹#›</a:t>
            </a:fld>
            <a:endParaRPr lang="en-US"/>
          </a:p>
        </p:txBody>
      </p:sp>
    </p:spTree>
    <p:extLst>
      <p:ext uri="{BB962C8B-B14F-4D97-AF65-F5344CB8AC3E}">
        <p14:creationId xmlns:p14="http://schemas.microsoft.com/office/powerpoint/2010/main" val="331616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1</a:t>
            </a:fld>
            <a:endParaRPr lang="en-US"/>
          </a:p>
        </p:txBody>
      </p:sp>
    </p:spTree>
    <p:extLst>
      <p:ext uri="{BB962C8B-B14F-4D97-AF65-F5344CB8AC3E}">
        <p14:creationId xmlns:p14="http://schemas.microsoft.com/office/powerpoint/2010/main" val="347322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mtClean="0"/>
              <a:t>Ali dijagnostika ujedno naglašava</a:t>
            </a:r>
            <a:r>
              <a:rPr lang="hr-HR" baseline="0" smtClean="0"/>
              <a:t> važnost sustava potpora, ne samo za poljoprivredu nego i za sveukupni gospodarski rezultat u Hrvatskoj.</a:t>
            </a:r>
          </a:p>
          <a:p>
            <a:endParaRPr lang="hr-HR" baseline="0" smtClean="0"/>
          </a:p>
          <a:p>
            <a:r>
              <a:rPr lang="hr-HR" baseline="0" smtClean="0"/>
              <a:t>Potpore poljoprivredi doprinose povećanju vrijednosti proizvodnje i dodane vrijednosti poljoprivrede. Ali isto tako, one povećavaju ukupnu dodanu vrijednost hrvatskog gospodarstva i ukupnu zaposlenost.</a:t>
            </a:r>
            <a:endParaRPr lang="hr-HR"/>
          </a:p>
        </p:txBody>
      </p:sp>
      <p:sp>
        <p:nvSpPr>
          <p:cNvPr id="4" name="Rezervirano mjesto broja slajda 3"/>
          <p:cNvSpPr>
            <a:spLocks noGrp="1"/>
          </p:cNvSpPr>
          <p:nvPr>
            <p:ph type="sldNum" sz="quarter" idx="10"/>
          </p:nvPr>
        </p:nvSpPr>
        <p:spPr/>
        <p:txBody>
          <a:bodyPr/>
          <a:lstStyle/>
          <a:p>
            <a:fld id="{8398A214-2446-4142-AF7D-DF583652A993}" type="slidenum">
              <a:rPr lang="en-US" smtClean="0"/>
              <a:t>10</a:t>
            </a:fld>
            <a:endParaRPr lang="en-US"/>
          </a:p>
        </p:txBody>
      </p:sp>
    </p:spTree>
    <p:extLst>
      <p:ext uri="{BB962C8B-B14F-4D97-AF65-F5344CB8AC3E}">
        <p14:creationId xmlns:p14="http://schemas.microsoft.com/office/powerpoint/2010/main" val="25441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Na idućih par slajdova prikazani</a:t>
            </a:r>
            <a:r>
              <a:rPr lang="hr-HR" sz="1100" baseline="0" smtClean="0"/>
              <a:t> su neki pokazatelji hrvatske poljoprivrede u usporedbi s drugim državama članicama Europske unije.</a:t>
            </a:r>
            <a:endParaRPr lang="hr-HR" sz="1100" smtClean="0"/>
          </a:p>
          <a:p>
            <a:endParaRPr lang="hr-HR" sz="1100" smtClean="0"/>
          </a:p>
          <a:p>
            <a:r>
              <a:rPr lang="hr-HR" sz="1100" smtClean="0"/>
              <a:t>Prema</a:t>
            </a:r>
            <a:r>
              <a:rPr lang="hr-HR" sz="1100" baseline="0" smtClean="0"/>
              <a:t> podacima Europske komisije, Hrvatska se nalazi u skupini zemalja koje ostvaruju najmanju produktivnost rada u poljoprivredi. </a:t>
            </a:r>
          </a:p>
          <a:p>
            <a:endParaRPr lang="hr-HR" sz="1100" baseline="0" smtClean="0"/>
          </a:p>
          <a:p>
            <a:r>
              <a:rPr lang="hr-HR" sz="1100" baseline="0" smtClean="0"/>
              <a:t>Prosjek na razini Europske unije je 2017. bio približno 20.000 eura, dok se u Hrvatskoj ostvaruje manje od 5,5 tisuća eura, odnosno jedva 28% od prosjeka EU-a. Štoviše, Hrvatska je među rijetkim državama članicama EU-a u kojima se produktivnost rada smanjivala u razdoblju između 2012. i 2017. godine.</a:t>
            </a:r>
          </a:p>
          <a:p>
            <a:endParaRPr lang="hr-HR" sz="1100" baseline="0" smtClean="0"/>
          </a:p>
          <a:p>
            <a:r>
              <a:rPr lang="hr-HR" sz="1100" baseline="0" smtClean="0"/>
              <a:t>Naš je cilj provedbom strategije poljoprivrede preokrenuti negativan trend u produktivnosti rada te dosegnuti produktivnost rada u vrijednosti barem 13 tisuća eura po godišnjoj jedinici rada, odnosno 2/3 prosjeka Europske unije, što danas primjerice ostvaruju Estonija i Grčka.</a:t>
            </a:r>
          </a:p>
          <a:p>
            <a:endParaRPr lang="hr-HR" sz="1100" baseline="0" smtClean="0"/>
          </a:p>
          <a:p>
            <a:r>
              <a:rPr lang="hr-HR" sz="1100" baseline="0" smtClean="0"/>
              <a:t>(Napomena: podatak se odnosi na pokazatelj C.14, koji se iskazuje kao bruto dodana vrijednost u poljoprivredi po godišnjoj jedinici rada)</a:t>
            </a:r>
            <a:endParaRPr lang="hr-HR" sz="1100" smtClean="0"/>
          </a:p>
          <a:p>
            <a:endParaRPr lang="hr-HR"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11</a:t>
            </a:fld>
            <a:endParaRPr lang="en-US"/>
          </a:p>
        </p:txBody>
      </p:sp>
    </p:spTree>
    <p:extLst>
      <p:ext uri="{BB962C8B-B14F-4D97-AF65-F5344CB8AC3E}">
        <p14:creationId xmlns:p14="http://schemas.microsoft.com/office/powerpoint/2010/main" val="3823455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Ako gledamo prihode koje ostvaruju</a:t>
            </a:r>
            <a:r>
              <a:rPr lang="hr-HR" sz="1100" baseline="0" smtClean="0"/>
              <a:t> naši poljoprivrednici, opet smo pri dnu tablice u odnosu na druge države članice Europske unije. </a:t>
            </a:r>
          </a:p>
          <a:p>
            <a:endParaRPr lang="hr-HR" sz="1100" baseline="0" smtClean="0"/>
          </a:p>
          <a:p>
            <a:r>
              <a:rPr lang="hr-HR" sz="1100" baseline="0" smtClean="0"/>
              <a:t>Prosjek na razini Europske unije je 2017. bio oko 17.300 eura, dok se u Hrvatskoj ostvaruje nešto manje 6 tisuća eura, ili oko trećine prosjeka EU-a. </a:t>
            </a:r>
          </a:p>
          <a:p>
            <a:endParaRPr lang="hr-HR" sz="1100" baseline="0" smtClean="0"/>
          </a:p>
          <a:p>
            <a:r>
              <a:rPr lang="hr-HR" sz="1100" baseline="0" smtClean="0"/>
              <a:t>Naš je cilj provedbom strategije poljoprivrede udvostručiti prihode koje ostvaruju poljoprivrednici, čime bi se dosegnulo 2/3 prosjeka Europske unije.</a:t>
            </a:r>
          </a:p>
          <a:p>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(Napomena: podatak se odnosi na pokazatelj C.25 (faktorski prihod poljoprivrede), koji se računa kao zbroj svih prihoda poljoprivrednog gospodarstva minus varijabilni troškovi minus porezi plus poticaji).</a:t>
            </a:r>
            <a:endParaRPr lang="hr-HR" sz="1100" smtClean="0"/>
          </a:p>
          <a:p>
            <a:endParaRPr lang="hr-HR" sz="1100" baseline="0" smtClean="0"/>
          </a:p>
        </p:txBody>
      </p:sp>
      <p:sp>
        <p:nvSpPr>
          <p:cNvPr id="4" name="Rezervirano mjesto broja slajda 3"/>
          <p:cNvSpPr>
            <a:spLocks noGrp="1"/>
          </p:cNvSpPr>
          <p:nvPr>
            <p:ph type="sldNum" sz="quarter" idx="10"/>
          </p:nvPr>
        </p:nvSpPr>
        <p:spPr/>
        <p:txBody>
          <a:bodyPr/>
          <a:lstStyle/>
          <a:p>
            <a:fld id="{8398A214-2446-4142-AF7D-DF583652A993}" type="slidenum">
              <a:rPr lang="en-US" smtClean="0"/>
              <a:t>12</a:t>
            </a:fld>
            <a:endParaRPr lang="en-US"/>
          </a:p>
        </p:txBody>
      </p:sp>
    </p:spTree>
    <p:extLst>
      <p:ext uri="{BB962C8B-B14F-4D97-AF65-F5344CB8AC3E}">
        <p14:creationId xmlns:p14="http://schemas.microsoft.com/office/powerpoint/2010/main" val="382345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Ovu</a:t>
            </a:r>
            <a:r>
              <a:rPr lang="hr-HR" sz="1100" baseline="0" smtClean="0"/>
              <a:t> kratku usporedbu s državama članicama završit s pokazateljima u kojima Hrvatska ostvaruje pozitivne rezultate u usporedbi s drugim državama članicama EU-a, naime onima koji govore o utjecaju poljoprivrede na okoliš.</a:t>
            </a:r>
          </a:p>
          <a:p>
            <a:endParaRPr lang="hr-HR" sz="1100" baseline="0" smtClean="0"/>
          </a:p>
          <a:p>
            <a:r>
              <a:rPr lang="hr-HR" sz="1100" baseline="0" smtClean="0"/>
              <a:t>Pred poljoprivredu se stavljaju sve veći zahtjevi s ciljem bolje zaštite okoliša i prirode, a u tom kontekstu Hrvatska ima dobru startnu poziciju.</a:t>
            </a:r>
          </a:p>
          <a:p>
            <a:endParaRPr lang="hr-HR" sz="1100" baseline="0" smtClean="0"/>
          </a:p>
          <a:p>
            <a:r>
              <a:rPr lang="hr-HR" sz="1100" baseline="0" smtClean="0"/>
              <a:t>Na primjer, Hrvatska je ispod prosjeka Europske unije u potrošnji gnojiva i pesticida po hektaru. Jednim dijelom to objašnjava nižu produktivnost poljoprivredne proizvodnje, ali je ujedno pozitivno u kontekstu agroekoloških zahtjeva definiranih zajedničkom poljoprivrednom politikom.</a:t>
            </a:r>
          </a:p>
          <a:p>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(Napomena: podatak se odnosi na pokazatelj C.33 (intenzitet poljoprivrede)).</a:t>
            </a:r>
            <a:endParaRPr lang="hr-HR" sz="1100" smtClean="0"/>
          </a:p>
          <a:p>
            <a:endParaRPr lang="hr-HR" sz="1100" baseline="0" smtClean="0"/>
          </a:p>
        </p:txBody>
      </p:sp>
      <p:sp>
        <p:nvSpPr>
          <p:cNvPr id="4" name="Rezervirano mjesto broja slajda 3"/>
          <p:cNvSpPr>
            <a:spLocks noGrp="1"/>
          </p:cNvSpPr>
          <p:nvPr>
            <p:ph type="sldNum" sz="quarter" idx="10"/>
          </p:nvPr>
        </p:nvSpPr>
        <p:spPr/>
        <p:txBody>
          <a:bodyPr/>
          <a:lstStyle/>
          <a:p>
            <a:fld id="{8398A214-2446-4142-AF7D-DF583652A993}" type="slidenum">
              <a:rPr lang="en-US" smtClean="0"/>
              <a:t>13</a:t>
            </a:fld>
            <a:endParaRPr lang="en-US"/>
          </a:p>
        </p:txBody>
      </p:sp>
    </p:spTree>
    <p:extLst>
      <p:ext uri="{BB962C8B-B14F-4D97-AF65-F5344CB8AC3E}">
        <p14:creationId xmlns:p14="http://schemas.microsoft.com/office/powerpoint/2010/main" val="382345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aseline="0" smtClean="0"/>
              <a:t>Ovaj završni grafikon pokazuje da ima i pokazatelja po kojima Hrvatska prednjači pred svim državama članicama. To je slučaj s udjelom poljoprivrednih površina koje se nalaze u zaštićenim područjima i u kojima se primjenjuju proizvodne tehnike prilagođene potrebama zaštite prirode.</a:t>
            </a:r>
          </a:p>
          <a:p>
            <a:endParaRPr lang="hr-HR" sz="1100" baseline="0" smtClean="0"/>
          </a:p>
          <a:p>
            <a:r>
              <a:rPr lang="hr-HR" sz="1100" baseline="0" smtClean="0"/>
              <a:t>Nedavno objavljena Strategija bioraznolikosti govori o važnosti povećanja zaštićenih područja prirode u cijeloj Europskoj uniji, a Hrvatska je u tom segmentu već učinila veliki iskorak.</a:t>
            </a:r>
          </a:p>
          <a:p>
            <a:endParaRPr lang="hr-HR" sz="1100" baseline="0" smtClean="0"/>
          </a:p>
          <a:p>
            <a:r>
              <a:rPr lang="hr-HR" sz="1100" baseline="0" smtClean="0"/>
              <a:t>(Napomena: podatak se odnosi na pokazatelj C.34 (poljoprivredne površine u Natura 2000 područjima)).</a:t>
            </a:r>
            <a:endParaRPr lang="hr-HR" sz="1100"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14</a:t>
            </a:fld>
            <a:endParaRPr lang="en-US"/>
          </a:p>
        </p:txBody>
      </p:sp>
    </p:spTree>
    <p:extLst>
      <p:ext uri="{BB962C8B-B14F-4D97-AF65-F5344CB8AC3E}">
        <p14:creationId xmlns:p14="http://schemas.microsoft.com/office/powerpoint/2010/main" val="382345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aseline="0" smtClean="0"/>
              <a:t>Analiza stanja ukazuje i na prilike za rast poljoprivrednog sektora.</a:t>
            </a:r>
          </a:p>
          <a:p>
            <a:endParaRPr lang="hr-HR" sz="1100" baseline="0" smtClean="0"/>
          </a:p>
          <a:p>
            <a:r>
              <a:rPr lang="hr-HR" sz="1100" baseline="0" smtClean="0"/>
              <a:t>Jedna od njih je bolja usklađenost s potrebama tržišta, što se može postići diferenciranjem ponude prema odabranim segmentima potrošnje, kao i većom povezanosti poljoprivredne proizvodnje s prerađivačkom industrijom. Strategija ukazuje na važnost specijaliziranih tržišnih niša kao što su primjerice segmenti luksuznih ili praktičnih proizvoda.</a:t>
            </a:r>
          </a:p>
          <a:p>
            <a:endParaRPr lang="hr-HR" sz="1100" baseline="0" smtClean="0"/>
          </a:p>
          <a:p>
            <a:r>
              <a:rPr lang="hr-HR" sz="1100" baseline="0" smtClean="0"/>
              <a:t>Viši zahtjevi zaštite okoliša i klime često za poljoprivredni sektor znače povećane troškove zbog nužnosti dodatnih ulaganja. Međutim, upravo tome je namijenjen sve veći dio poljoprivrednog proračuna. Cilj tih potpora je povećati produktivnost poljoprivredne proizvodnje, a da se istovremeno smanji negativan učinak poljoprivrede na okoliš. Strategija ujedno prepoznaje moguće pozitivne učinke klimatskih promjena, na primjer stvaranje novih pogodnih područja za uzgoj ili produženje razdoblja uzgoja zbog blažih zimskih klimatskih uvjeta.</a:t>
            </a:r>
          </a:p>
          <a:p>
            <a:endParaRPr lang="hr-HR" sz="1100" baseline="0" smtClean="0"/>
          </a:p>
          <a:p>
            <a:r>
              <a:rPr lang="hr-HR" sz="1100" baseline="0" smtClean="0"/>
              <a:t>Gospodarski rast u ruralnim područjima ne ovisi samo o poljoprivredi. Stoga je dobro osmišljen program regionalnog razvoja, koji će osigurati potrebu infrastrukturu i usluge u ruralnim područjima, jedan od preduvjeta za zadržavanje stanovništva i proizvodnje i tim krajevima.</a:t>
            </a:r>
          </a:p>
          <a:p>
            <a:endParaRPr lang="hr-HR" sz="1100" baseline="0" smtClean="0"/>
          </a:p>
          <a:p>
            <a:r>
              <a:rPr lang="hr-HR" sz="1100" baseline="0" smtClean="0"/>
              <a:t>Strategijom se najavljuje namjera modificiranja sustava poljoprivrednih potpora, kako bi se javna sredstva koristila učinkovitije. S tim ciljem provest će se preraspodjela izravnih plaćanja u korist malih i mladih poljoprivrednika te pažljivije usmjeravati u ona ulaganja kojima će se osigurati bolji učinak poljoprivredne politike.</a:t>
            </a:r>
          </a:p>
          <a:p>
            <a:endParaRPr lang="hr-HR" sz="1100" baseline="0" smtClean="0"/>
          </a:p>
          <a:p>
            <a:r>
              <a:rPr lang="hr-HR" sz="1100" baseline="0" smtClean="0"/>
              <a:t>Proteklih godina pratimo veliki napredak u digitalnim tehnologijama i njihovoj primjeni u poljoprivredi. Ocjenjuje se te tehnologije mogu olakšati prijenos znanja i informacija, kao i pristup tržištu za poljoprivrednike. Stoga se naglašava važnost većeg korištenja modernih tehnologija i inovacija u poljoprivredi, kao i edukacije poljoprivrednika za njihovo korištenje.</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t>15</a:t>
            </a:fld>
            <a:endParaRPr lang="en-US"/>
          </a:p>
        </p:txBody>
      </p:sp>
    </p:spTree>
    <p:extLst>
      <p:ext uri="{BB962C8B-B14F-4D97-AF65-F5344CB8AC3E}">
        <p14:creationId xmlns:p14="http://schemas.microsoft.com/office/powerpoint/2010/main" val="273585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U</a:t>
            </a:r>
            <a:r>
              <a:rPr lang="hr-HR" sz="1100" baseline="0" smtClean="0"/>
              <a:t> suradnji s predstavnicima sektora u okviru javnih konzultacija definirana je vizija dugoročnog razvoja poljoprivrede.</a:t>
            </a:r>
          </a:p>
          <a:p>
            <a:endParaRPr lang="hr-HR" sz="1100" baseline="0" smtClean="0"/>
          </a:p>
          <a:p>
            <a:r>
              <a:rPr lang="hr-HR" sz="1100" baseline="0" smtClean="0"/>
              <a:t>Dugoročna vizija govori o poljoprivrednom sektoru koji proizvodi više, kvalitetnije i konkurentnije.</a:t>
            </a:r>
          </a:p>
          <a:p>
            <a:endParaRPr lang="hr-HR" sz="1100" baseline="0" smtClean="0"/>
          </a:p>
          <a:p>
            <a:r>
              <a:rPr lang="hr-HR" sz="1100" baseline="0" smtClean="0"/>
              <a:t>Zatim o poljoprivrednom sektoru koji brine o prirodnim resursima kojima Hrvatska obiluje te je prilagođen i uspješan u uvjetima promjenjive klime.</a:t>
            </a:r>
          </a:p>
          <a:p>
            <a:endParaRPr lang="hr-HR" sz="1100" baseline="0" smtClean="0"/>
          </a:p>
          <a:p>
            <a:r>
              <a:rPr lang="hr-HR" sz="1100" baseline="0" smtClean="0"/>
              <a:t>Na kraju, vizija nadilazi samu poljoprivrednu proizvodnju te govori o ruralnim zajednicama i stanovništvu koje ima bolje mogućnosti za zapošljavanje i višu kvalitetu života.</a:t>
            </a:r>
          </a:p>
          <a:p>
            <a:endParaRPr lang="hr-HR" sz="1100" baseline="0" smtClean="0"/>
          </a:p>
        </p:txBody>
      </p:sp>
      <p:sp>
        <p:nvSpPr>
          <p:cNvPr id="4" name="Rezervirano mjesto broja slajda 3"/>
          <p:cNvSpPr>
            <a:spLocks noGrp="1"/>
          </p:cNvSpPr>
          <p:nvPr>
            <p:ph type="sldNum" sz="quarter" idx="10"/>
          </p:nvPr>
        </p:nvSpPr>
        <p:spPr/>
        <p:txBody>
          <a:bodyPr/>
          <a:lstStyle/>
          <a:p>
            <a:fld id="{8398A214-2446-4142-AF7D-DF583652A993}" type="slidenum">
              <a:rPr lang="en-US" smtClean="0"/>
              <a:t>16</a:t>
            </a:fld>
            <a:endParaRPr lang="en-US"/>
          </a:p>
        </p:txBody>
      </p:sp>
    </p:spTree>
    <p:extLst>
      <p:ext uri="{BB962C8B-B14F-4D97-AF65-F5344CB8AC3E}">
        <p14:creationId xmlns:p14="http://schemas.microsoft.com/office/powerpoint/2010/main" val="428144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Strategijom poljoprivrede smo, polazeći</a:t>
            </a:r>
            <a:r>
              <a:rPr lang="hr-HR" sz="1100" baseline="0" smtClean="0"/>
              <a:t> od v</a:t>
            </a:r>
            <a:r>
              <a:rPr lang="hr-HR" sz="1100" smtClean="0"/>
              <a:t>izije za poljoprivredu, utvrdili</a:t>
            </a:r>
            <a:r>
              <a:rPr lang="hr-HR" sz="1100" baseline="0" smtClean="0"/>
              <a:t> </a:t>
            </a:r>
            <a:r>
              <a:rPr lang="hr-HR" sz="1100" smtClean="0"/>
              <a:t>četiri </a:t>
            </a:r>
            <a:r>
              <a:rPr lang="hr-HR" sz="1100" dirty="0" smtClean="0"/>
              <a:t>strateška cilja</a:t>
            </a:r>
            <a:r>
              <a:rPr lang="hr-HR" sz="1100" smtClean="0"/>
              <a:t>: </a:t>
            </a:r>
          </a:p>
          <a:p>
            <a:endParaRPr lang="hr-HR" sz="1100" smtClean="0"/>
          </a:p>
          <a:p>
            <a:pPr marL="228600" indent="-228600">
              <a:buAutoNum type="arabicParenR"/>
            </a:pPr>
            <a:r>
              <a:rPr lang="hr-HR" sz="1100" smtClean="0"/>
              <a:t>povećanje </a:t>
            </a:r>
            <a:r>
              <a:rPr lang="hr-HR" sz="1100" dirty="0" smtClean="0"/>
              <a:t>produktivnosti i </a:t>
            </a:r>
            <a:r>
              <a:rPr lang="hr-HR" sz="1100" smtClean="0"/>
              <a:t>otpornosti poljoprivrede na </a:t>
            </a:r>
            <a:r>
              <a:rPr lang="hr-HR" sz="1100" dirty="0" smtClean="0"/>
              <a:t>klimatske promjene</a:t>
            </a:r>
            <a:r>
              <a:rPr lang="hr-HR" sz="1100" smtClean="0"/>
              <a:t>; </a:t>
            </a:r>
          </a:p>
          <a:p>
            <a:pPr marL="228600" indent="-228600">
              <a:buAutoNum type="arabicParenR"/>
            </a:pPr>
            <a:r>
              <a:rPr lang="hr-HR" sz="1100" smtClean="0"/>
              <a:t>jačanje konkurentnosti; </a:t>
            </a:r>
          </a:p>
          <a:p>
            <a:pPr marL="228600" indent="-228600">
              <a:buAutoNum type="arabicParenR"/>
            </a:pPr>
            <a:r>
              <a:rPr lang="hr-HR" sz="1100" smtClean="0"/>
              <a:t>obnovu </a:t>
            </a:r>
            <a:r>
              <a:rPr lang="hr-HR" sz="1100" dirty="0" smtClean="0"/>
              <a:t>ruralnog gospodarstva i unaprjeđenje uvjeta života u </a:t>
            </a:r>
            <a:r>
              <a:rPr lang="hr-HR" sz="1100" smtClean="0"/>
              <a:t>ruralnim područjima, </a:t>
            </a:r>
            <a:r>
              <a:rPr lang="hr-HR" sz="1100" dirty="0" smtClean="0"/>
              <a:t>te horizontalan </a:t>
            </a:r>
            <a:r>
              <a:rPr lang="hr-HR" sz="1100" smtClean="0"/>
              <a:t>cilj </a:t>
            </a:r>
          </a:p>
          <a:p>
            <a:pPr marL="228600" indent="-228600">
              <a:buAutoNum type="arabicParenR"/>
            </a:pPr>
            <a:r>
              <a:rPr lang="hr-HR" sz="1100" smtClean="0"/>
              <a:t>poticanje </a:t>
            </a:r>
            <a:r>
              <a:rPr lang="hr-HR" sz="1100" dirty="0" smtClean="0"/>
              <a:t>inovacija u poljoprivredno-prehrambenom sektoru</a:t>
            </a:r>
            <a:r>
              <a:rPr lang="hr-HR" sz="1100" smtClean="0"/>
              <a:t>. </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t>17</a:t>
            </a:fld>
            <a:endParaRPr lang="en-US"/>
          </a:p>
        </p:txBody>
      </p:sp>
    </p:spTree>
    <p:extLst>
      <p:ext uri="{BB962C8B-B14F-4D97-AF65-F5344CB8AC3E}">
        <p14:creationId xmlns:p14="http://schemas.microsoft.com/office/powerpoint/2010/main" val="336054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Svaki od ciljeva povezan je s jednom od 15 ključnih potreba sektora,</a:t>
            </a:r>
            <a:r>
              <a:rPr lang="hr-HR" sz="1100" baseline="0" smtClean="0"/>
              <a:t> koje su identificirane tijekom javnih konzultacija.</a:t>
            </a:r>
          </a:p>
          <a:p>
            <a:endParaRPr lang="hr-HR" sz="1100" baseline="0" smtClean="0"/>
          </a:p>
          <a:p>
            <a:r>
              <a:rPr lang="hr-HR" sz="1100" baseline="0" smtClean="0"/>
              <a:t>Od ključnih potreba mogu se izdvojiti:</a:t>
            </a:r>
          </a:p>
          <a:p>
            <a:endParaRPr lang="hr-HR" sz="1100" baseline="0" smtClean="0"/>
          </a:p>
          <a:p>
            <a:pPr marL="171450" indent="-171450">
              <a:buFontTx/>
              <a:buChar char="-"/>
            </a:pPr>
            <a:r>
              <a:rPr lang="hr-HR" sz="1100" baseline="0" smtClean="0"/>
              <a:t>Povećanje dodane vrijednosti poljoprivredne proizvodnje</a:t>
            </a:r>
          </a:p>
          <a:p>
            <a:pPr marL="171450" indent="-171450">
              <a:buFontTx/>
              <a:buChar char="-"/>
            </a:pPr>
            <a:r>
              <a:rPr lang="hr-HR" sz="1100" baseline="0" smtClean="0"/>
              <a:t>Redistribucija potpore prema malim i srednjim proizvođačima</a:t>
            </a:r>
          </a:p>
          <a:p>
            <a:pPr marL="171450" indent="-171450">
              <a:buFontTx/>
              <a:buChar char="-"/>
            </a:pPr>
            <a:r>
              <a:rPr lang="hr-HR" sz="1100" baseline="0" smtClean="0"/>
              <a:t>Efikasnije korištenje prirodnih resursa</a:t>
            </a:r>
          </a:p>
          <a:p>
            <a:pPr marL="171450" indent="-171450">
              <a:buFontTx/>
              <a:buChar char="-"/>
            </a:pPr>
            <a:r>
              <a:rPr lang="hr-HR" sz="1100" baseline="0" smtClean="0"/>
              <a:t>Bolje povezivanje proizvođača međusobno te s tržištem</a:t>
            </a:r>
          </a:p>
          <a:p>
            <a:pPr marL="171450" indent="-171450">
              <a:buFontTx/>
              <a:buChar char="-"/>
            </a:pPr>
            <a:r>
              <a:rPr lang="hr-HR" sz="1100" baseline="0" smtClean="0"/>
              <a:t>Jačanje poduzetničkih sposobnosti i znanja</a:t>
            </a:r>
          </a:p>
          <a:p>
            <a:pPr marL="171450" indent="-171450">
              <a:buFontTx/>
              <a:buChar char="-"/>
            </a:pPr>
            <a:r>
              <a:rPr lang="hr-HR" sz="1100" baseline="0" smtClean="0"/>
              <a:t>Veće prihvaćanje novih tehnologija i inovacija</a:t>
            </a:r>
          </a:p>
          <a:p>
            <a:pPr marL="171450" indent="-171450">
              <a:buFontTx/>
              <a:buChar char="-"/>
            </a:pPr>
            <a:r>
              <a:rPr lang="hr-HR" sz="1100" baseline="0" smtClean="0"/>
              <a:t>Ulaganja u javnu infrastrukturu za modernizaciju poljoprivrede.</a:t>
            </a:r>
          </a:p>
          <a:p>
            <a:pPr marL="171450" indent="-171450">
              <a:buFontTx/>
              <a:buChar char="-"/>
            </a:pPr>
            <a:endParaRPr lang="hr-HR" smtClean="0"/>
          </a:p>
          <a:p>
            <a:endParaRPr lang="hr-HR" smtClean="0"/>
          </a:p>
          <a:p>
            <a:endParaRPr lang="hr-HR"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18</a:t>
            </a:fld>
            <a:endParaRPr lang="en-US"/>
          </a:p>
        </p:txBody>
      </p:sp>
    </p:spTree>
    <p:extLst>
      <p:ext uri="{BB962C8B-B14F-4D97-AF65-F5344CB8AC3E}">
        <p14:creationId xmlns:p14="http://schemas.microsoft.com/office/powerpoint/2010/main" val="382345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0" kern="1200" dirty="0" smtClean="0">
                <a:solidFill>
                  <a:schemeClr val="tx1"/>
                </a:solidFill>
                <a:effectLst/>
                <a:latin typeface="+mn-lt"/>
                <a:ea typeface="+mn-ea"/>
                <a:cs typeface="+mn-cs"/>
              </a:rPr>
              <a:t>Da bi se ispunile ključne </a:t>
            </a:r>
            <a:r>
              <a:rPr lang="hr-HR" sz="1100" b="0" kern="1200" smtClean="0">
                <a:solidFill>
                  <a:schemeClr val="tx1"/>
                </a:solidFill>
                <a:effectLst/>
                <a:latin typeface="+mn-lt"/>
                <a:ea typeface="+mn-ea"/>
                <a:cs typeface="+mn-cs"/>
              </a:rPr>
              <a:t>potrebe poljoprivrednog sektora, predložene su ciljane intervencije, </a:t>
            </a:r>
            <a:r>
              <a:rPr lang="hr-HR" sz="1100" b="0" kern="1200" dirty="0" smtClean="0">
                <a:solidFill>
                  <a:schemeClr val="tx1"/>
                </a:solidFill>
                <a:effectLst/>
                <a:latin typeface="+mn-lt"/>
                <a:ea typeface="+mn-ea"/>
                <a:cs typeface="+mn-cs"/>
              </a:rPr>
              <a:t>grupirane u </a:t>
            </a:r>
            <a:r>
              <a:rPr lang="hr-HR" sz="1100" b="0" kern="1200" smtClean="0">
                <a:solidFill>
                  <a:schemeClr val="tx1"/>
                </a:solidFill>
                <a:effectLst/>
                <a:latin typeface="+mn-lt"/>
                <a:ea typeface="+mn-ea"/>
                <a:cs typeface="+mn-cs"/>
              </a:rPr>
              <a:t>šest aktivnosti.</a:t>
            </a:r>
            <a:r>
              <a:rPr lang="hr-HR" sz="1100" b="1" kern="1200" smtClean="0">
                <a:solidFill>
                  <a:schemeClr val="tx1"/>
                </a:solidFill>
                <a:effectLst/>
                <a:latin typeface="+mn-lt"/>
                <a:ea typeface="+mn-ea"/>
                <a:cs typeface="+mn-cs"/>
              </a:rPr>
              <a:t> </a:t>
            </a:r>
            <a:r>
              <a:rPr lang="hr-HR" sz="1100" kern="1200" smtClean="0">
                <a:solidFill>
                  <a:schemeClr val="tx1"/>
                </a:solidFill>
                <a:effectLst/>
                <a:latin typeface="+mn-lt"/>
                <a:ea typeface="+mn-ea"/>
                <a:cs typeface="+mn-cs"/>
              </a:rPr>
              <a:t>Svaka </a:t>
            </a:r>
            <a:r>
              <a:rPr lang="hr-HR" sz="1100" kern="1200" dirty="0" smtClean="0">
                <a:solidFill>
                  <a:schemeClr val="tx1"/>
                </a:solidFill>
                <a:effectLst/>
                <a:latin typeface="+mn-lt"/>
                <a:ea typeface="+mn-ea"/>
                <a:cs typeface="+mn-cs"/>
              </a:rPr>
              <a:t>aktivnost sastoji se od podskupine </a:t>
            </a:r>
            <a:r>
              <a:rPr lang="hr-HR" sz="1100" kern="1200" smtClean="0">
                <a:solidFill>
                  <a:schemeClr val="tx1"/>
                </a:solidFill>
                <a:effectLst/>
                <a:latin typeface="+mn-lt"/>
                <a:ea typeface="+mn-ea"/>
                <a:cs typeface="+mn-cs"/>
              </a:rPr>
              <a:t>povezanih intervencija.</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Nacionalnim planom je uz opis svake intervencije prikazana</a:t>
            </a:r>
            <a:r>
              <a:rPr lang="hr-HR" sz="1100" kern="1200" baseline="0" smtClean="0">
                <a:solidFill>
                  <a:schemeClr val="tx1"/>
                </a:solidFill>
                <a:effectLst/>
                <a:latin typeface="+mn-lt"/>
                <a:ea typeface="+mn-ea"/>
                <a:cs typeface="+mn-cs"/>
              </a:rPr>
              <a:t> </a:t>
            </a:r>
            <a:r>
              <a:rPr lang="hr-HR" sz="1100" kern="1200" smtClean="0">
                <a:solidFill>
                  <a:schemeClr val="tx1"/>
                </a:solidFill>
                <a:effectLst/>
                <a:latin typeface="+mn-lt"/>
                <a:ea typeface="+mn-ea"/>
                <a:cs typeface="+mn-cs"/>
              </a:rPr>
              <a:t>njihova </a:t>
            </a:r>
            <a:r>
              <a:rPr lang="hr-HR" sz="1100" kern="1200" dirty="0" smtClean="0">
                <a:solidFill>
                  <a:schemeClr val="tx1"/>
                </a:solidFill>
                <a:effectLst/>
                <a:latin typeface="+mn-lt"/>
                <a:ea typeface="+mn-ea"/>
                <a:cs typeface="+mn-cs"/>
              </a:rPr>
              <a:t>povezanost s </a:t>
            </a:r>
            <a:r>
              <a:rPr lang="hr-HR" sz="1100" kern="1200" smtClean="0">
                <a:solidFill>
                  <a:schemeClr val="tx1"/>
                </a:solidFill>
                <a:effectLst/>
                <a:latin typeface="+mn-lt"/>
                <a:ea typeface="+mn-ea"/>
                <a:cs typeface="+mn-cs"/>
              </a:rPr>
              <a:t>ključnim potrebama, specifične mjere u odabranim</a:t>
            </a:r>
            <a:r>
              <a:rPr lang="hr-HR" sz="1100" kern="1200" baseline="0" smtClean="0">
                <a:solidFill>
                  <a:schemeClr val="tx1"/>
                </a:solidFill>
                <a:effectLst/>
                <a:latin typeface="+mn-lt"/>
                <a:ea typeface="+mn-ea"/>
                <a:cs typeface="+mn-cs"/>
              </a:rPr>
              <a:t> podsektorima</a:t>
            </a:r>
            <a:r>
              <a:rPr lang="hr-HR" sz="1100" kern="1200" smtClean="0">
                <a:solidFill>
                  <a:schemeClr val="tx1"/>
                </a:solidFill>
                <a:effectLst/>
                <a:latin typeface="+mn-lt"/>
                <a:ea typeface="+mn-ea"/>
                <a:cs typeface="+mn-cs"/>
              </a:rPr>
              <a:t> </a:t>
            </a:r>
            <a:r>
              <a:rPr lang="hr-HR" sz="1100" kern="1200" dirty="0" smtClean="0">
                <a:solidFill>
                  <a:schemeClr val="tx1"/>
                </a:solidFill>
                <a:effectLst/>
                <a:latin typeface="+mn-lt"/>
                <a:ea typeface="+mn-ea"/>
                <a:cs typeface="+mn-cs"/>
              </a:rPr>
              <a:t>i mogući </a:t>
            </a:r>
            <a:r>
              <a:rPr lang="hr-HR" sz="1100" kern="1200" smtClean="0">
                <a:solidFill>
                  <a:schemeClr val="tx1"/>
                </a:solidFill>
                <a:effectLst/>
                <a:latin typeface="+mn-lt"/>
                <a:ea typeface="+mn-ea"/>
                <a:cs typeface="+mn-cs"/>
              </a:rPr>
              <a:t>izvori financiranja. </a:t>
            </a:r>
            <a:endParaRPr lang="hr-HR" sz="1100" kern="1200" dirty="0" smtClean="0">
              <a:solidFill>
                <a:schemeClr val="tx1"/>
              </a:solidFill>
              <a:effectLst/>
              <a:latin typeface="+mn-lt"/>
              <a:ea typeface="+mn-ea"/>
              <a:cs typeface="+mn-cs"/>
            </a:endParaRP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Najveći </a:t>
            </a:r>
            <a:r>
              <a:rPr lang="hr-HR" sz="1100" kern="1200" dirty="0" smtClean="0">
                <a:solidFill>
                  <a:schemeClr val="tx1"/>
                </a:solidFill>
                <a:effectLst/>
                <a:latin typeface="+mn-lt"/>
                <a:ea typeface="+mn-ea"/>
                <a:cs typeface="+mn-cs"/>
              </a:rPr>
              <a:t>dio financiranja mjera osigurat će </a:t>
            </a:r>
            <a:r>
              <a:rPr lang="hr-HR" sz="1100" kern="1200" smtClean="0">
                <a:solidFill>
                  <a:schemeClr val="tx1"/>
                </a:solidFill>
                <a:effectLst/>
                <a:latin typeface="+mn-lt"/>
                <a:ea typeface="+mn-ea"/>
                <a:cs typeface="+mn-cs"/>
              </a:rPr>
              <a:t>se iz proračuna Europske unije</a:t>
            </a:r>
            <a:r>
              <a:rPr lang="hr-HR" sz="1100" kern="1200" baseline="0" smtClean="0">
                <a:solidFill>
                  <a:schemeClr val="tx1"/>
                </a:solidFill>
                <a:effectLst/>
                <a:latin typeface="+mn-lt"/>
                <a:ea typeface="+mn-ea"/>
                <a:cs typeface="+mn-cs"/>
              </a:rPr>
              <a:t> za mjere koje će biti usklađene sa zahtjevima </a:t>
            </a:r>
            <a:r>
              <a:rPr lang="hr-HR" sz="1100" kern="1200" smtClean="0">
                <a:solidFill>
                  <a:schemeClr val="tx1"/>
                </a:solidFill>
                <a:effectLst/>
                <a:latin typeface="+mn-lt"/>
                <a:ea typeface="+mn-ea"/>
                <a:cs typeface="+mn-cs"/>
              </a:rPr>
              <a:t>zajedničke poljoprivredne politike. </a:t>
            </a:r>
            <a:r>
              <a:rPr lang="hr-HR" sz="1100" kern="1200" dirty="0" smtClean="0">
                <a:solidFill>
                  <a:schemeClr val="tx1"/>
                </a:solidFill>
                <a:effectLst/>
                <a:latin typeface="+mn-lt"/>
                <a:ea typeface="+mn-ea"/>
                <a:cs typeface="+mn-cs"/>
              </a:rPr>
              <a:t>Ukupna visina proračuna za </a:t>
            </a:r>
            <a:r>
              <a:rPr lang="hr-HR" sz="1100" kern="1200" smtClean="0">
                <a:solidFill>
                  <a:schemeClr val="tx1"/>
                </a:solidFill>
                <a:effectLst/>
                <a:latin typeface="+mn-lt"/>
                <a:ea typeface="+mn-ea"/>
                <a:cs typeface="+mn-cs"/>
              </a:rPr>
              <a:t>financiranje ZPP-a, kao i pravila za potpore nakon 2020. nisu još u</a:t>
            </a:r>
            <a:r>
              <a:rPr lang="hr-HR" sz="1100" kern="1200" baseline="0" smtClean="0">
                <a:solidFill>
                  <a:schemeClr val="tx1"/>
                </a:solidFill>
                <a:effectLst/>
                <a:latin typeface="+mn-lt"/>
                <a:ea typeface="+mn-ea"/>
                <a:cs typeface="+mn-cs"/>
              </a:rPr>
              <a:t> potpunosti poznati jer o njima još traju pregovori na razin Europske unije</a:t>
            </a:r>
            <a:r>
              <a:rPr lang="hr-HR" sz="1100" kern="1200" smtClean="0">
                <a:solidFill>
                  <a:schemeClr val="tx1"/>
                </a:solidFill>
                <a:effectLst/>
                <a:latin typeface="+mn-lt"/>
                <a:ea typeface="+mn-ea"/>
                <a:cs typeface="+mn-cs"/>
              </a:rPr>
              <a:t>.</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Na idućim slajdovima dajemo kratki pregled intervencija</a:t>
            </a:r>
            <a:r>
              <a:rPr lang="hr-HR" sz="1100" kern="1200" baseline="0" smtClean="0">
                <a:solidFill>
                  <a:schemeClr val="tx1"/>
                </a:solidFill>
                <a:effectLst/>
                <a:latin typeface="+mn-lt"/>
                <a:ea typeface="+mn-ea"/>
                <a:cs typeface="+mn-cs"/>
              </a:rPr>
              <a:t> u okviru svake od prikazane aktivnosti</a:t>
            </a:r>
            <a:r>
              <a:rPr lang="hr-HR" sz="1100" kern="1200" smtClean="0">
                <a:solidFill>
                  <a:schemeClr val="tx1"/>
                </a:solidFill>
                <a:effectLst/>
                <a:latin typeface="+mn-lt"/>
                <a:ea typeface="+mn-ea"/>
                <a:cs typeface="+mn-cs"/>
              </a:rPr>
              <a:t>.</a:t>
            </a:r>
          </a:p>
          <a:p>
            <a:endParaRPr lang="hr-HR" sz="1100" kern="1200" smtClean="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8398A214-2446-4142-AF7D-DF583652A993}" type="slidenum">
              <a:rPr lang="en-US" smtClean="0"/>
              <a:t>19</a:t>
            </a:fld>
            <a:endParaRPr lang="en-US"/>
          </a:p>
        </p:txBody>
      </p:sp>
    </p:spTree>
    <p:extLst>
      <p:ext uri="{BB962C8B-B14F-4D97-AF65-F5344CB8AC3E}">
        <p14:creationId xmlns:p14="http://schemas.microsoft.com/office/powerpoint/2010/main" val="273585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U razgovorima s predstavnicima</a:t>
            </a:r>
            <a:r>
              <a:rPr lang="hr-HR" sz="1100" baseline="0" smtClean="0"/>
              <a:t> sektora često čujemo prigovor da hrvatska poljoprivreda nije dovoljno uspješna jer nemamo strategiju razvoja koja bi nam dala jasnu sliku stanja, što želimo postići i kako ćemo ostvariti naše ciljeve.</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Taj je prigovor dobrim dijelom opravdan. Zadnja cjelovita strategija poljoprivrede bila je usvojena 2002. godine i nakon toga naš se rad temeljio na dokumentima koje smo izrađivali za potrebe korištenja potpore iz proračuna EU-a. Međutim, iako su ta sredstva i mjere EU-a značajne, Hrvatska i dalje ima svoje nacionalne prioritete i potrebe koji izlaze izvan okvira politike Europske unije.</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Osim toga, okolnosti u kojima živimo i djelujemo jako su se promijenili u zadnjih 18 godina. Najveća promjena je članstvo u Europskoj uniji. U sektoru poljoprivrede to je rezultiralo otvaranjem tržišta za proizvode iz država članica Europske unije i uključivanjem u zajedničku poljoprivrednu politiku. Značajno je promijenjen sustav potpora u poljoprivredi, a u skladu s prioritetima EU-a i mi smo morali sve više uzimati u obzir okolišne i klimatske ciljeve u razradi mjera poljoprivredne politike.</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Zbog svega toga vrijeme je da preispitamo dosadašnji smjer razvoja u poljoprivredi i uz pomoć nove strategije utvrdimo prioritete hrvatske poljoprivrede za idućih 10 godina.</a:t>
            </a:r>
            <a:endParaRPr lang="hr-HR" sz="1100"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2</a:t>
            </a:fld>
            <a:endParaRPr lang="en-US"/>
          </a:p>
        </p:txBody>
      </p:sp>
    </p:spTree>
    <p:extLst>
      <p:ext uri="{BB962C8B-B14F-4D97-AF65-F5344CB8AC3E}">
        <p14:creationId xmlns:p14="http://schemas.microsoft.com/office/powerpoint/2010/main" val="235860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U</a:t>
            </a:r>
            <a:r>
              <a:rPr lang="hr-HR" sz="1100" baseline="0" smtClean="0"/>
              <a:t> okviru prve aktivnosti, koja predviđa korištenje sredstava javne potpore na učinkovitiji način, najvažnije mjere su kapitalna ulaganja u proizvodnju i preraspodjela izravnih plaćanja među korisnicima.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Prioriteti i kriteriji ulaganja detaljnije će se propisati strateškim planom za provedbu zajedničke poljoprivredne politike.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Što se tiče preraspodjele izravnih plaćanja, namjera nam</a:t>
            </a:r>
            <a:r>
              <a:rPr lang="hr-HR" sz="1100" baseline="0" smtClean="0"/>
              <a:t> je modificirati sustav </a:t>
            </a:r>
            <a:r>
              <a:rPr lang="hr-HR" sz="1100" smtClean="0"/>
              <a:t>na način da se više usmjeri prema malim i srednjim poljoprivrednicima, kao i mladim poljoprivrednicima. Na taj način smanjili bismo velike razlike koje danas imamo u sustavu potpora</a:t>
            </a:r>
            <a:r>
              <a:rPr lang="hr-HR" sz="1100" baseline="0" smtClean="0"/>
              <a:t> između velikih i malih korisnika.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r>
              <a:rPr lang="hr-HR" sz="1100" smtClean="0"/>
              <a:t>Druga aktivnost posvećena je unaprjeđenju</a:t>
            </a:r>
            <a:r>
              <a:rPr lang="hr-HR" sz="1100" baseline="0" smtClean="0"/>
              <a:t> doprinosa poljoprivrede okolišnim i klimatskim pitanjima.</a:t>
            </a:r>
          </a:p>
          <a:p>
            <a:endParaRPr lang="hr-HR" sz="1100" baseline="0" smtClean="0"/>
          </a:p>
          <a:p>
            <a:r>
              <a:rPr lang="hr-HR" sz="1100" baseline="0" smtClean="0"/>
              <a:t>Tu smo prije svega predvidjeli o</a:t>
            </a:r>
            <a:r>
              <a:rPr lang="hr-HR" sz="1100" smtClean="0"/>
              <a:t>dobravanje povećane potpore poljoprivrednicima koji se obvežu na provedbu poljoprivrednih praksi korisnih za klimu i okoliš, a koje nadilaze propisane minimalne zahtjeve. Povećane</a:t>
            </a:r>
            <a:r>
              <a:rPr lang="hr-HR" sz="1100" baseline="0" smtClean="0"/>
              <a:t> potpore planirane su i za prijelaz na ekološku proizvodnju.</a:t>
            </a:r>
          </a:p>
          <a:p>
            <a:endParaRPr lang="hr-HR" sz="1100" baseline="0" smtClean="0">
              <a:latin typeface="Calibri" panose="020F0502020204030204" pitchFamily="34" charset="0"/>
              <a:ea typeface="Calibri" panose="020F0502020204030204" pitchFamily="34" charset="0"/>
              <a:cs typeface="Times New Roman" panose="02020603050405020304" pitchFamily="18" charset="0"/>
            </a:endParaRPr>
          </a:p>
          <a:p>
            <a:r>
              <a:rPr lang="hr-HR" sz="1100" baseline="0" smtClean="0">
                <a:latin typeface="Calibri" panose="020F0502020204030204" pitchFamily="34" charset="0"/>
                <a:ea typeface="Calibri" panose="020F0502020204030204" pitchFamily="34" charset="0"/>
                <a:cs typeface="Times New Roman" panose="02020603050405020304" pitchFamily="18" charset="0"/>
              </a:rPr>
              <a:t>Kako bi se poljoprivredna proizvodnja bolje prilagodila promjenjivim klimatskim uvjetima, potrebno je da dostupni poljoprivredno-klimatski podaci budu bolje povezani i dostupni svim dionicima  u sektoru. Namjera nam je </a:t>
            </a:r>
            <a:r>
              <a:rPr lang="hr-HR" sz="1100" smtClean="0"/>
              <a:t>objediniti podatke i informacije o tlu, pokrovu zemljišta, klimatskim usjevima i vodi.</a:t>
            </a:r>
            <a:r>
              <a:rPr lang="hr-HR" sz="1100" baseline="0" smtClean="0"/>
              <a:t> </a:t>
            </a:r>
            <a:r>
              <a:rPr lang="hr-HR" sz="1100" smtClean="0"/>
              <a:t>Izrada ove baze uskoro će biti pokrenuta u obliku pilot</a:t>
            </a:r>
            <a:r>
              <a:rPr lang="hr-HR" sz="1100" baseline="0" smtClean="0"/>
              <a:t> projekta.</a:t>
            </a:r>
            <a:endParaRPr lang="hr-HR" sz="1100" smtClean="0"/>
          </a:p>
          <a:p>
            <a:endParaRPr lang="hr-HR" sz="110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U okviru intervencije</a:t>
            </a:r>
            <a:r>
              <a:rPr lang="hr-HR" sz="1100" baseline="0" smtClean="0"/>
              <a:t> B. predlaže se i a</a:t>
            </a:r>
            <a:r>
              <a:rPr lang="hr-HR" sz="1100" smtClean="0"/>
              <a:t>žuriranje Nacionalnog programa navodnjavanja u suradnji s Ministarstvom zaštite okoliša i energetike.</a:t>
            </a:r>
          </a:p>
          <a:p>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t>20</a:t>
            </a:fld>
            <a:endParaRPr lang="en-US"/>
          </a:p>
        </p:txBody>
      </p:sp>
    </p:spTree>
    <p:extLst>
      <p:ext uri="{BB962C8B-B14F-4D97-AF65-F5344CB8AC3E}">
        <p14:creationId xmlns:p14="http://schemas.microsoft.com/office/powerpoint/2010/main" val="278784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Aktivnost C bavi se načinima na koje se može bolje povezati proizvođače s tržištem.</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S</a:t>
            </a:r>
            <a:r>
              <a:rPr lang="hr-HR" sz="1100" baseline="0" smtClean="0"/>
              <a:t> tim ciljem predvidjeli smo poticanje stvaranja kratkih lanaca opskrbe i potpore udruživanju proizvođača.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Također, unutar ove aktivnosti planira se veća pomoć proizvođačima u ispunjavanju viših standarda kvalitete. Naime, konkurentsku prednost za hrvatske proizvođače na tržištu Europske unije predstavljaju proizvodi više kvalitete i naša je namjera pojačano poticati proizvodnju vrhunskih zaštićenih proizvoda. S tim ciljem proizvođačima treba pružiti potrebne informacije i administrativnu potporu.</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Tijekom konzultacija sa sektorom kao jedan od velikih nedostataka identificirana je slaba logistička potpora, uključujući otkup proizvoda, sortiranje, pakiranje, jednostavnu preradu, skladištenje i prijevoz. Ovaj nedostatak želimo premostiti potporom razvoju logističkih centara, a prve aktivnosti će biti provedene kao pilot projekt koji se trenutno razvija.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Intervencija D bavi se olakšavanjem uvjeta poslovanja te osnivanja</a:t>
            </a:r>
            <a:r>
              <a:rPr lang="hr-HR" sz="1100" baseline="0" smtClean="0"/>
              <a:t> novih poljoprivrednih gospodarstava i poduzeća.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Kako bi se to ostvarilo, predvidjeli smo s jedne strane analizu administrativnih, zakonodavnih i poreznih uvjeta kako bismo utvrdili na koji način možemo olakšati</a:t>
            </a:r>
            <a:r>
              <a:rPr lang="hr-HR" sz="1100" baseline="0" smtClean="0"/>
              <a:t> poslovanje našim proizvođačima i smanjiti im administrativni teret.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S druge strane, planirane su i konkretne mjere potpore koje će se financirati iz proračuna Europske unije. Radi se o potpori za korištenje instrumenata upravljanja rizicima, kao što su potpora osiguranju poljoprivredne proizvodnje ili uspostava zajedničkih fondova. Nadalje, osigurat će se potpora za nove proizvođače u sektoru, kao i za razvoj postojećih poljoprivrednih gospodarstava, u obliku jednokratnog plaćanja iz programa ruralnog razvoja. Ova će sredstva posebno biti namijenjena za mlade poljoprivrednike, što je u skladu s ciljem generacijske obnove poljoprivrednog sektora i ruralnih područja.</a:t>
            </a:r>
          </a:p>
          <a:p>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t>21</a:t>
            </a:fld>
            <a:endParaRPr lang="en-US"/>
          </a:p>
        </p:txBody>
      </p:sp>
    </p:spTree>
    <p:extLst>
      <p:ext uri="{BB962C8B-B14F-4D97-AF65-F5344CB8AC3E}">
        <p14:creationId xmlns:p14="http://schemas.microsoft.com/office/powerpoint/2010/main" val="278784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Strategijom poljoprivrede identifirali</a:t>
            </a:r>
            <a:r>
              <a:rPr lang="hr-HR" sz="1100" baseline="0" smtClean="0"/>
              <a:t> smo potencijale za rast kroz povezivanje s drugim sektorima te nove mogućnosti koje nadilaze samu proizvodnju hrane.</a:t>
            </a:r>
          </a:p>
          <a:p>
            <a:endParaRPr lang="hr-HR" sz="1100" baseline="0" smtClean="0"/>
          </a:p>
          <a:p>
            <a:r>
              <a:rPr lang="hr-HR" sz="1100" baseline="0" smtClean="0"/>
              <a:t>Preduvjet za to je unaprjeđenje infrastrukture koja će omogućiti bolje povezivanje ruralnih područja s tržišnim centrima. Na taj način bi se ujedno unaprijedili uvjeti života za ruralno stanovništvo i smanjilo njihovo iseljavanje.</a:t>
            </a:r>
          </a:p>
          <a:p>
            <a:endParaRPr lang="hr-HR" sz="1100" baseline="0" smtClean="0"/>
          </a:p>
          <a:p>
            <a:r>
              <a:rPr lang="hr-HR" sz="1100" baseline="0" smtClean="0"/>
              <a:t>Postoji veliki potencijal koji za poljoprivredu proizlazi iz povezanosti s turističkim sektorom, iako te mogućnosti nisu dovoljno iskorištene. Potrebno je ulaganje u brendiranje turističkih destinacija, koje će obuhvatiti poljoprivredno-gastronomsku ponudu temeljenu na kulturnim i regionalnim značajkama. </a:t>
            </a:r>
          </a:p>
          <a:p>
            <a:endParaRPr lang="hr-HR" sz="1100" baseline="0" smtClean="0"/>
          </a:p>
          <a:p>
            <a:r>
              <a:rPr lang="hr-HR" sz="1100" baseline="0" smtClean="0"/>
              <a:t>Značajne mogućnosti za poljoprivredni sektor vidimo i u konceptu bioekonomije, koja se veoma snažno zagovara na razini Europske unije. Poljoprivreda je jedan od glavnih dobavljača sirovine za industrije u okviru bioekonomije,  a razvoj novih proizvoda iz obnovljivih materijala može rezultirati povećanjem broja radnih mjesta i dohotka u ruralnim područjima.</a:t>
            </a:r>
          </a:p>
          <a:p>
            <a:endParaRPr lang="hr-HR" sz="1100" baseline="0" smtClean="0"/>
          </a:p>
          <a:p>
            <a:r>
              <a:rPr lang="hr-HR" sz="1100" baseline="0" smtClean="0"/>
              <a:t>Preduvjet za ostvarenje ovih potencijala jesu informirani i dobro obučeni radnici, zbog čega smo predvidjeli razvoj posebnih programa za razvoj vještina putem učenja kroz rad ili druge prikladne oblike učenja.</a:t>
            </a:r>
          </a:p>
          <a:p>
            <a:endParaRPr lang="hr-HR" sz="1100" baseline="0" smtClean="0"/>
          </a:p>
          <a:p>
            <a:r>
              <a:rPr lang="hr-HR" sz="1100" smtClean="0"/>
              <a:t>Osim razvoja</a:t>
            </a:r>
            <a:r>
              <a:rPr lang="hr-HR" sz="1100" baseline="0" smtClean="0"/>
              <a:t> vještina, u strategiji naglašavamo važnost z</a:t>
            </a:r>
            <a:r>
              <a:rPr lang="hr-HR" sz="1100" smtClean="0"/>
              <a:t>nanja,</a:t>
            </a:r>
            <a:r>
              <a:rPr lang="hr-HR" sz="1100" baseline="0" smtClean="0"/>
              <a:t> inovacija i istraživanja u poljoprivredi za postizanje veće konkurentnosti poljoprivredne proizvodnje. </a:t>
            </a:r>
          </a:p>
          <a:p>
            <a:endParaRPr lang="hr-HR" sz="1100" baseline="0" smtClean="0"/>
          </a:p>
          <a:p>
            <a:r>
              <a:rPr lang="hr-HR" sz="1100" baseline="0" smtClean="0"/>
              <a:t>Ostvarenje toga cilja zamislili smo prije svega kroz bolju suradnju poljoprivrednih savjetnika sa znanstvenim institucijama u poljoprivredi, ali i šire, kroz bolju suradnji i prijenos informacija između svih dionika u poljoprivredi, od proizvođača i prerađivača do znanstvenika, obrazovnih ustanova i drugih javnih tijela. Radi se o konceptu za čiji se razvoj zalaže Europska komisija te će biti financiran iz sredstava Europske unije. Isto vrijedi za inovacijska partnerstva, koja se temelje na načelu razvoja inovativnih rješenja u skladu s realnim potrebama poljoprivrednika putem partnerstava u kojima su zastupljeni i predstavnici istraživača i predstavnici proizvođača.</a:t>
            </a:r>
          </a:p>
          <a:p>
            <a:endParaRPr lang="hr-HR" sz="1100" baseline="0" smtClean="0"/>
          </a:p>
          <a:p>
            <a:r>
              <a:rPr lang="hr-HR" sz="1100" baseline="0" smtClean="0"/>
              <a:t>Kao dio nastojanja lakšeg pristupa dostupnim informacijama predvidjeli smo daljnji razvoj postojećeg informacijskog sustava Ministarstva poljoprivrede u centar znanja dostupan svim zainteresiranima preko internetskog sučelja.</a:t>
            </a:r>
            <a:endParaRPr lang="hr-HR" sz="1100" smtClean="0"/>
          </a:p>
          <a:p>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t>22</a:t>
            </a:fld>
            <a:endParaRPr lang="en-US"/>
          </a:p>
        </p:txBody>
      </p:sp>
    </p:spTree>
    <p:extLst>
      <p:ext uri="{BB962C8B-B14F-4D97-AF65-F5344CB8AC3E}">
        <p14:creationId xmlns:p14="http://schemas.microsoft.com/office/powerpoint/2010/main" val="278784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kern="1200" smtClean="0">
                <a:solidFill>
                  <a:schemeClr val="tx1"/>
                </a:solidFill>
                <a:effectLst/>
                <a:latin typeface="+mn-lt"/>
                <a:ea typeface="+mn-ea"/>
                <a:cs typeface="+mn-cs"/>
              </a:rPr>
              <a:t>Prema prijedlogu iz 2018. Hrvatskoj bi iz europskog proračuna za poljoprivredu u razdoblju od 2021. do 2027. na raspolaganju bilo 4,5 milijarde eura, od čega približno 2,5 milijarde za izravna plaćanja, a nešto manje od 2 milijarde za ruralni razvoj.</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Tome treba dodati i sredstva za vinsku omotnicu i pčelarski program, što za sedmogodišnje razdoblje predstavlja dodatnih 86 milijuna eura.</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S obzirom na to da je novim prijedlogom proračuna iz svibnja ove godine predviđeno određeno povećanje poljoprivrednog proračuna EU-a u odnosu na prijedlog iz 2018. godine, za očekivati je da će i hrvatske omotnice biti više od prikazanih brojki, ali o tome se tek treba postići dogovor.</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Ono što je sigurno je da će se obaviti preraspodjela potpora među korisnicima, što je jedan od ciljeva naše strategije poljoprivrede. Trenutno imamo situaciju po kojoj 1% najvećih korisnika dobiva skoro 30% svih izravnih plaćanja. Nije prihvatljivo da se ta situacija nastavi i namjera nam je ravnomjernije rasporediti potpore, kako bi se potaknuo razvoj manjih i srednjih gospodarstava, koja čine glavninu u strukturi hrvatske poljoprivrede.</a:t>
            </a:r>
          </a:p>
          <a:p>
            <a:endParaRPr lang="hr-HR" sz="1100" kern="1200" smtClean="0">
              <a:solidFill>
                <a:schemeClr val="tx1"/>
              </a:solidFill>
              <a:effectLst/>
              <a:latin typeface="+mn-lt"/>
              <a:ea typeface="+mn-ea"/>
              <a:cs typeface="+mn-cs"/>
            </a:endParaRPr>
          </a:p>
          <a:p>
            <a:r>
              <a:rPr lang="hr-HR" sz="1100" kern="1200" smtClean="0">
                <a:solidFill>
                  <a:schemeClr val="tx1"/>
                </a:solidFill>
                <a:effectLst/>
                <a:latin typeface="+mn-lt"/>
                <a:ea typeface="+mn-ea"/>
                <a:cs typeface="+mn-cs"/>
              </a:rPr>
              <a:t>Krajem svibnja Europska komisija objavila je novi prijedlog proračuna Europske unije za razdoblje od 2021. do 2027. godine. Za financiranje zajedničke poljoprivredne politike Europska komisija predlaže određeno</a:t>
            </a:r>
            <a:r>
              <a:rPr lang="hr-HR" sz="1100" kern="1200" baseline="0" smtClean="0">
                <a:solidFill>
                  <a:schemeClr val="tx1"/>
                </a:solidFill>
                <a:effectLst/>
                <a:latin typeface="+mn-lt"/>
                <a:ea typeface="+mn-ea"/>
                <a:cs typeface="+mn-cs"/>
              </a:rPr>
              <a:t> povećanje u odnosu na prijedlog iz 2018., ali je to i dalje niže od proračuna koji je bio namijenjen za financiranje poljoprivrede u EU u razdoblju 2014.-2020.</a:t>
            </a:r>
          </a:p>
          <a:p>
            <a:endParaRPr lang="hr-HR" sz="1100" kern="1200" baseline="0" smtClean="0">
              <a:solidFill>
                <a:schemeClr val="tx1"/>
              </a:solidFill>
              <a:effectLst/>
              <a:latin typeface="+mn-lt"/>
              <a:ea typeface="+mn-ea"/>
              <a:cs typeface="+mn-cs"/>
            </a:endParaRPr>
          </a:p>
          <a:p>
            <a:r>
              <a:rPr lang="hr-HR" sz="1100" kern="1200" baseline="0" smtClean="0">
                <a:solidFill>
                  <a:schemeClr val="tx1"/>
                </a:solidFill>
                <a:effectLst/>
                <a:latin typeface="+mn-lt"/>
                <a:ea typeface="+mn-ea"/>
                <a:cs typeface="+mn-cs"/>
              </a:rPr>
              <a:t>U svakom slučaju, računamo na to da će se prikazane omotnice za Hrvatsku korigirati i donekle povećati. Smjernice za korištenje tih sredstava prikazane su na slajdu, a trenutno su još predmetom pregovora između država članica EU-a.</a:t>
            </a:r>
            <a:endParaRPr lang="hr-HR" sz="1100" kern="1200" smtClean="0">
              <a:solidFill>
                <a:schemeClr val="tx1"/>
              </a:solidFill>
              <a:effectLst/>
              <a:latin typeface="+mn-lt"/>
              <a:ea typeface="+mn-ea"/>
              <a:cs typeface="+mn-cs"/>
            </a:endParaRPr>
          </a:p>
          <a:p>
            <a:endParaRPr lang="hr-HR"/>
          </a:p>
        </p:txBody>
      </p:sp>
      <p:sp>
        <p:nvSpPr>
          <p:cNvPr id="4" name="Rezervirano mjesto broja slajda 3"/>
          <p:cNvSpPr>
            <a:spLocks noGrp="1"/>
          </p:cNvSpPr>
          <p:nvPr>
            <p:ph type="sldNum" sz="quarter" idx="10"/>
          </p:nvPr>
        </p:nvSpPr>
        <p:spPr/>
        <p:txBody>
          <a:bodyPr/>
          <a:lstStyle/>
          <a:p>
            <a:fld id="{8398A214-2446-4142-AF7D-DF583652A993}" type="slidenum">
              <a:rPr lang="en-US" smtClean="0"/>
              <a:t>23</a:t>
            </a:fld>
            <a:endParaRPr lang="en-US"/>
          </a:p>
        </p:txBody>
      </p:sp>
    </p:spTree>
    <p:extLst>
      <p:ext uri="{BB962C8B-B14F-4D97-AF65-F5344CB8AC3E}">
        <p14:creationId xmlns:p14="http://schemas.microsoft.com/office/powerpoint/2010/main" val="87073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solidFill>
                  <a:schemeClr val="tx1"/>
                </a:solidFill>
              </a:rPr>
              <a:t>Ostvarenje</a:t>
            </a:r>
            <a:r>
              <a:rPr lang="hr-HR" sz="1100" baseline="0" smtClean="0">
                <a:solidFill>
                  <a:schemeClr val="tx1"/>
                </a:solidFill>
              </a:rPr>
              <a:t> rezultata Strategije poljoprivrede pratit ćemo putem skupa konkretnih pokazatelja, koji će nam pokazati gdje stojimo sada i gdje želimo stići u narednih 10 godina.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solidFill>
                  <a:schemeClr val="tx1"/>
                </a:solidFill>
              </a:rPr>
              <a:t>Primjere tih pokazatelja već sam spomenula ranije kada sam govorila o produktivnosti rada, dohotku iz poljoprivrede te pokazateljima učinka poljoprivrede na okoliš. Strategija će obuhvaćati i druge pokazatelje prilagođene pojedinim strateškim i specifičnim ciljevima, odnosno identificiranim ključnim potrebama hrvatske poljoprivrede.</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t>24</a:t>
            </a:fld>
            <a:endParaRPr lang="en-US"/>
          </a:p>
        </p:txBody>
      </p:sp>
    </p:spTree>
    <p:extLst>
      <p:ext uri="{BB962C8B-B14F-4D97-AF65-F5344CB8AC3E}">
        <p14:creationId xmlns:p14="http://schemas.microsoft.com/office/powerpoint/2010/main" val="4203352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smtClean="0">
                <a:solidFill>
                  <a:schemeClr val="tx1"/>
                </a:solidFill>
                <a:effectLst/>
                <a:latin typeface="+mn-lt"/>
                <a:ea typeface="+mn-ea"/>
                <a:cs typeface="+mn-cs"/>
              </a:rPr>
              <a:t>Opći je cilj strategije udvostručiti vrijednost hrvatske poljoprivredne proizvodnje do 2030. godine. Ostvarenju</a:t>
            </a:r>
            <a:r>
              <a:rPr lang="hr-HR" sz="1200" kern="1200" baseline="0" smtClean="0">
                <a:solidFill>
                  <a:schemeClr val="tx1"/>
                </a:solidFill>
                <a:effectLst/>
                <a:latin typeface="+mn-lt"/>
                <a:ea typeface="+mn-ea"/>
                <a:cs typeface="+mn-cs"/>
              </a:rPr>
              <a:t> ovoga cilja doprinijet će svaka od predloženih šest aktivnosti, unutar kojih su predviđeni konkretni pokazatelji vezani uz povećanje proizvodnje u pojedinim poljoprivrednim sektorima, učinkovitije korištenje proizvodnih resursa, ulaganja u objekte i infrastrukturu, povećanje zaposlenosti te poticanje razmjene znanja i inovacija.</a:t>
            </a:r>
          </a:p>
          <a:p>
            <a:endParaRPr lang="hr-HR" sz="1200" kern="1200" baseline="0" smtClean="0">
              <a:solidFill>
                <a:schemeClr val="tx1"/>
              </a:solidFill>
              <a:effectLst/>
              <a:latin typeface="+mn-lt"/>
              <a:ea typeface="+mn-ea"/>
              <a:cs typeface="+mn-cs"/>
            </a:endParaRPr>
          </a:p>
          <a:p>
            <a:r>
              <a:rPr lang="hr-HR" sz="1200" kern="1200" baseline="0" smtClean="0">
                <a:solidFill>
                  <a:schemeClr val="tx1"/>
                </a:solidFill>
                <a:effectLst/>
                <a:latin typeface="+mn-lt"/>
                <a:ea typeface="+mn-ea"/>
                <a:cs typeface="+mn-cs"/>
              </a:rPr>
              <a:t>Osnovni pokazatelji odnose se na povećanje produktivnosti rada, povećanje udjela prehrambene industrije u BDP-u, povećanje broja mladih poljoprivrednika koji su nositelji poljoprivrednih gospodarstava, povećanje prosječnog dohotka poljoprivrednika te smanjenje stope siromaštva u ruralnim područjima.</a:t>
            </a:r>
          </a:p>
          <a:p>
            <a:endParaRPr lang="hr-HR" sz="1200" kern="1200" baseline="0" smtClean="0">
              <a:solidFill>
                <a:schemeClr val="tx1"/>
              </a:solidFill>
              <a:effectLst/>
              <a:latin typeface="+mn-lt"/>
              <a:ea typeface="+mn-ea"/>
              <a:cs typeface="+mn-cs"/>
            </a:endParaRPr>
          </a:p>
          <a:p>
            <a:endParaRPr lang="hr-HR" sz="1200" kern="1200" baseline="0" smtClean="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8398A214-2446-4142-AF7D-DF583652A993}" type="slidenum">
              <a:rPr lang="en-US" smtClean="0"/>
              <a:t>25</a:t>
            </a:fld>
            <a:endParaRPr lang="en-US"/>
          </a:p>
        </p:txBody>
      </p:sp>
    </p:spTree>
    <p:extLst>
      <p:ext uri="{BB962C8B-B14F-4D97-AF65-F5344CB8AC3E}">
        <p14:creationId xmlns:p14="http://schemas.microsoft.com/office/powerpoint/2010/main" val="350669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Strategija</a:t>
            </a:r>
            <a:r>
              <a:rPr lang="hr-HR" sz="1100" baseline="0" smtClean="0"/>
              <a:t> poljoprivrede daje nam smjer razvoja poljoprivrede, ciljeve i prijedlog mjera. Za konkretnu provedbu strategije svaku mjeru treba detaljno razraditi i utvrditi kriterije prihvatljivosti korisnika i ulaganja, posebne uvjete za provedbu te visinu financiranja.</a:t>
            </a:r>
          </a:p>
          <a:p>
            <a:endParaRPr lang="hr-HR" sz="1100" baseline="0" smtClean="0"/>
          </a:p>
          <a:p>
            <a:r>
              <a:rPr lang="hr-HR" sz="1100" baseline="0" smtClean="0"/>
              <a:t>Najveći dio mjera bit će financiran iz sredstava proračuna Europske unije. Kako bismo mogli koristiti ta sredstva, imamo obavezu donije strateški plan za razdoblje od 2021. do 2027. godine. Strateški plan će zamijeniti sadašnji program ruralnog razvoja te će osim mjera ruralnog razvoja obuhvatiti i izravna plaćanja. </a:t>
            </a:r>
          </a:p>
          <a:p>
            <a:endParaRPr lang="hr-HR" sz="1100" baseline="0" smtClean="0"/>
          </a:p>
          <a:p>
            <a:r>
              <a:rPr lang="hr-HR" sz="1100" baseline="0" smtClean="0"/>
              <a:t>Jedan dio mjera predviđenih strategijom neće biti financiran od strane Europske unije. Stoga ćemo njihovu provedbu razraditi kroz akcijski plan za nacionalne mjere.</a:t>
            </a:r>
          </a:p>
          <a:p>
            <a:endParaRPr lang="hr-HR" sz="1100" baseline="0" smtClean="0"/>
          </a:p>
          <a:p>
            <a:r>
              <a:rPr lang="hr-HR" sz="1100" baseline="0" smtClean="0"/>
              <a:t>Na kraju bih naglasila kako je nedavna kriza uzrokovana COVID pandemijom još jednom pokazala koliko je važan poljoprivredni sektor i proizvodnja hrane. Naša je odgovornost da osiguramo dostatnu proizvodnju za potrošače i dohodak za poljoprivrednike. Zato smo ozbiljno shvatili zadatak izrade nove strategije hrvatske poljoprivrede i uključili u taj proces veliki broj sudionika. Želimo biti u tome otvoreni i transparentni. </a:t>
            </a:r>
          </a:p>
          <a:p>
            <a:endParaRPr lang="hr-HR" sz="1100" baseline="0" smtClean="0"/>
          </a:p>
          <a:p>
            <a:r>
              <a:rPr lang="hr-HR" sz="1100" baseline="0" smtClean="0"/>
              <a:t>Tako namjeravamo raditi i u idućim fazama kada će se detaljno propisati uvjeti i kriteriji za korisnike te financijske alokacije i pokazatelji uspješnosti za svaku mjeru.</a:t>
            </a:r>
            <a:endParaRPr lang="hr-HR" sz="1100"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26</a:t>
            </a:fld>
            <a:endParaRPr lang="en-US"/>
          </a:p>
        </p:txBody>
      </p:sp>
    </p:spTree>
    <p:extLst>
      <p:ext uri="{BB962C8B-B14F-4D97-AF65-F5344CB8AC3E}">
        <p14:creationId xmlns:p14="http://schemas.microsoft.com/office/powerpoint/2010/main" val="1215466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27</a:t>
            </a:fld>
            <a:endParaRPr lang="en-US"/>
          </a:p>
        </p:txBody>
      </p:sp>
    </p:spTree>
    <p:extLst>
      <p:ext uri="{BB962C8B-B14F-4D97-AF65-F5344CB8AC3E}">
        <p14:creationId xmlns:p14="http://schemas.microsoft.com/office/powerpoint/2010/main" val="121546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b="0" smtClean="0"/>
              <a:t>Strategija</a:t>
            </a:r>
            <a:r>
              <a:rPr lang="hr-HR" sz="1100" b="0" baseline="0" smtClean="0"/>
              <a:t> poljoprivrede donosi se kao dio šireg procesa dugoročnog planiranja u Hrvatskoj i u Europskoj uniji.</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0" baseline="0" smtClean="0"/>
              <a:t>U skladu s programom rada Vlade u ovom mandatnom razdoblju izrađen je nacrt sveobuhvatne nacionalne razvojne strategije, koja daje opće smjernice za razvoj hrvatskog društva i gospodarstva u idućih 10 godina. Nacionalna razvojna strategija je krovni dokument iz kojega proizlazi i naša strategija poljoprivrede.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S druge strane moramo uvažiti i promjene koje na</a:t>
            </a:r>
            <a:r>
              <a:rPr lang="hr-HR" sz="1100" baseline="0" smtClean="0"/>
              <a:t> razini Europske unije utječu na zajedničku poljoprivrednu politiku, a koje smo i mi dio.</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smtClean="0"/>
              <a:t>To je prije svega odnosi na reformu zajedničke poljoprivredne politike za razdoblje nakon 2020. godine. Reforma će donijeti nova pravila za korištenje potpora za izravna plaćanja, sektorske programe i mjere ruralnog razvoja i ona će biti obavezna za sve države članice.</a:t>
            </a:r>
            <a:endParaRPr lang="hr-HR" sz="110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Nadalje, Europska komisija je nedavno objavila</a:t>
            </a:r>
            <a:r>
              <a:rPr lang="hr-HR" sz="1100" baseline="0" smtClean="0"/>
              <a:t> dva važna dokumenta koja će imati duboki utjecaj na europsku i hrvatsku poljoprivredu. Radi se strategiji „Od polja do stola” i strategiji bioraznolikosti. Oba dokumenta naglašavaju važnost poljoprivrede i ribarstva u očuvanju okoliša, klime i prirode te također predlažu mjere koje će biti obavezne za države članice i za poljoprivrednike.</a:t>
            </a:r>
            <a:endParaRPr lang="hr-HR" sz="1100"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3</a:t>
            </a:fld>
            <a:endParaRPr lang="en-US"/>
          </a:p>
        </p:txBody>
      </p:sp>
    </p:spTree>
    <p:extLst>
      <p:ext uri="{BB962C8B-B14F-4D97-AF65-F5344CB8AC3E}">
        <p14:creationId xmlns:p14="http://schemas.microsoft.com/office/powerpoint/2010/main" val="235860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Rad</a:t>
            </a:r>
            <a:r>
              <a:rPr lang="hr-HR" sz="1100" baseline="0" smtClean="0"/>
              <a:t> na strategiji poljoprivrede započeo je 2018. godine. </a:t>
            </a:r>
          </a:p>
          <a:p>
            <a:endParaRPr lang="hr-HR" sz="1100" baseline="0" smtClean="0"/>
          </a:p>
          <a:p>
            <a:r>
              <a:rPr lang="hr-HR" sz="1100" baseline="0" smtClean="0"/>
              <a:t>Prvo su provedene detaljne analize poljoprivrednog sektora u Hrvatskoj, koje su </a:t>
            </a:r>
            <a:r>
              <a:rPr lang="hr-HR" sz="1100" smtClean="0"/>
              <a:t>proveli nacionalni i strani stručnjaci koje</a:t>
            </a:r>
            <a:r>
              <a:rPr lang="hr-HR" sz="1100" baseline="0" smtClean="0"/>
              <a:t> je angažirala </a:t>
            </a:r>
            <a:r>
              <a:rPr lang="hr-HR" sz="1100" smtClean="0"/>
              <a:t>Svjetska banka. Osim toga, provedena je dodatna analiza odabranih podsektora, koju su proveli Agronomski fakultet Sveučilišta u Zagrebu i Fakultet agrobiotehničkih znanosti Sveučilišta u Osijeku.</a:t>
            </a:r>
          </a:p>
          <a:p>
            <a:endParaRPr lang="hr-HR" sz="1100" baseline="0" smtClean="0"/>
          </a:p>
          <a:p>
            <a:r>
              <a:rPr lang="hr-HR" sz="1100" baseline="0" smtClean="0"/>
              <a:t>Temeljem analize stanja u sektoru utvrdili smo </a:t>
            </a:r>
            <a:r>
              <a:rPr lang="hr-HR" sz="1100" smtClean="0"/>
              <a:t>glavne izazove i prednosti sektora, a u tome je sudjelovala i javnost putem radionica i j</a:t>
            </a:r>
            <a:r>
              <a:rPr lang="hr-HR" sz="1100" baseline="0" smtClean="0"/>
              <a:t>avne ankete.</a:t>
            </a:r>
          </a:p>
          <a:p>
            <a:endParaRPr lang="hr-HR" sz="110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100" smtClean="0"/>
              <a:t>Rezultati analize predstavljeni su 2019. te su održane javne konzultacije u Pazinu, Dugopolju, Zagrebu i Osijeku. Organizirali smo desetak radionica u Rijeci, Splitu, Zadru, Osijeku i Zagrebu. Ministarstvo poljoprivrede je na kućne adrese svih registriranih poljoprivrednika i ribara poslalo 174.460 pisama s osnovnim informacijama o projektu i poziv na aktivno uključivanje. Povratne informacije prikupljene na ovaj način uzete su u obzir tijekom izrade </a:t>
            </a:r>
            <a:r>
              <a:rPr lang="hr-HR" sz="1100" baseline="0" smtClean="0"/>
              <a:t>teksta strategija</a:t>
            </a:r>
            <a:r>
              <a:rPr lang="hr-HR" sz="1100" smtClean="0"/>
              <a:t>.</a:t>
            </a:r>
          </a:p>
          <a:p>
            <a:endParaRPr lang="hr-HR" sz="1100" smtClean="0"/>
          </a:p>
          <a:p>
            <a:r>
              <a:rPr lang="hr-HR" sz="1100" smtClean="0"/>
              <a:t>U skladu s rezultatima dijagnostičke analize i konzultacija sa dionicima u sektoru definirali smo 15 ključnih potreba hrvatske poljoprivrede, 4 strateška cilja i 13 specifičnih ciljeva</a:t>
            </a:r>
            <a:r>
              <a:rPr lang="hr-HR" sz="1100" baseline="0" smtClean="0"/>
              <a:t> koji će se </a:t>
            </a:r>
            <a:r>
              <a:rPr lang="hr-HR" sz="1100" smtClean="0"/>
              <a:t>ostvariti</a:t>
            </a:r>
            <a:r>
              <a:rPr lang="hr-HR" sz="1100" baseline="0" smtClean="0"/>
              <a:t> </a:t>
            </a:r>
            <a:r>
              <a:rPr lang="hr-HR" sz="1100" smtClean="0"/>
              <a:t>provedbom strategije poljoprivrede. Na kraju, definirali smo aktivnosti i mjere koje treba provesti da bismo ostvarili naše ciljeve.</a:t>
            </a:r>
            <a:endParaRPr lang="hr-HR" sz="1100"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4</a:t>
            </a:fld>
            <a:endParaRPr lang="en-US"/>
          </a:p>
        </p:txBody>
      </p:sp>
    </p:spTree>
    <p:extLst>
      <p:ext uri="{BB962C8B-B14F-4D97-AF65-F5344CB8AC3E}">
        <p14:creationId xmlns:p14="http://schemas.microsoft.com/office/powerpoint/2010/main" val="121546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0" kern="1200" smtClean="0">
                <a:solidFill>
                  <a:schemeClr val="tx1"/>
                </a:solidFill>
                <a:effectLst/>
                <a:latin typeface="+mn-lt"/>
                <a:ea typeface="+mn-ea"/>
                <a:cs typeface="+mn-cs"/>
              </a:rPr>
              <a:t>Dijagnostika sektora potvrdila je ono što nam je već poznato: da Hrvatska poljoprivreda ima dobre potencijale kao pokretača gospodarskog razvoja,</a:t>
            </a:r>
            <a:r>
              <a:rPr lang="hr-HR" sz="1100" b="0" kern="1200" baseline="0" smtClean="0">
                <a:solidFill>
                  <a:schemeClr val="tx1"/>
                </a:solidFill>
                <a:effectLst/>
                <a:latin typeface="+mn-lt"/>
                <a:ea typeface="+mn-ea"/>
                <a:cs typeface="+mn-cs"/>
              </a:rPr>
              <a:t> za otvaranje radnih mjesta i povećanje prihoda u ruralnim područjima.</a:t>
            </a:r>
          </a:p>
          <a:p>
            <a:endParaRPr lang="hr-HR" sz="1100" b="0" kern="1200" baseline="0" smtClean="0">
              <a:solidFill>
                <a:schemeClr val="tx1"/>
              </a:solidFill>
              <a:effectLst/>
              <a:latin typeface="+mn-lt"/>
              <a:ea typeface="+mn-ea"/>
              <a:cs typeface="+mn-cs"/>
            </a:endParaRPr>
          </a:p>
          <a:p>
            <a:r>
              <a:rPr lang="hr-HR" sz="1100" b="0" kern="1200" baseline="0" smtClean="0">
                <a:solidFill>
                  <a:schemeClr val="tx1"/>
                </a:solidFill>
                <a:effectLst/>
                <a:latin typeface="+mn-lt"/>
                <a:ea typeface="+mn-ea"/>
                <a:cs typeface="+mn-cs"/>
              </a:rPr>
              <a:t>Taj potencijal znatno nadilazi relativno mali udio poljoprivrede u ukupnom gospodarstvu Hrvatske. Razlog tome leži u povezanosti s brojnim drugim sektorima, prije svega prerađivačke industrije, ali i trgovine, ugostiteljstva, prometa, istraživanja i razvoja. Koliko je važna ta povezanost govori podatak da vrijednost od 1 milijuna kuna poljoprivredne proizvodnje dovodi do porasta od 5,2 milijuna kuna ukupnog gospodarskog rezultata.</a:t>
            </a:r>
          </a:p>
          <a:p>
            <a:endParaRPr lang="hr-HR" sz="1100" b="0" kern="1200" baseline="0" smtClean="0">
              <a:solidFill>
                <a:schemeClr val="tx1"/>
              </a:solidFill>
              <a:effectLst/>
              <a:latin typeface="+mn-lt"/>
              <a:ea typeface="+mn-ea"/>
              <a:cs typeface="+mn-cs"/>
            </a:endParaRPr>
          </a:p>
          <a:p>
            <a:r>
              <a:rPr lang="hr-HR" sz="1100" b="0" kern="1200" baseline="0" smtClean="0">
                <a:solidFill>
                  <a:schemeClr val="tx1"/>
                </a:solidFill>
                <a:effectLst/>
                <a:latin typeface="+mn-lt"/>
                <a:ea typeface="+mn-ea"/>
                <a:cs typeface="+mn-cs"/>
              </a:rPr>
              <a:t>Zbog toga uspješni poljoprivredni sektor također rezultira ukupnim pozitivnim gospodarskim učincima.</a:t>
            </a:r>
          </a:p>
          <a:p>
            <a:endParaRPr lang="hr-HR" sz="1100" b="0" kern="1200" baseline="0" smtClean="0">
              <a:solidFill>
                <a:schemeClr val="tx1"/>
              </a:solidFill>
              <a:effectLst/>
              <a:latin typeface="+mn-lt"/>
              <a:ea typeface="+mn-ea"/>
              <a:cs typeface="+mn-cs"/>
            </a:endParaRPr>
          </a:p>
          <a:p>
            <a:r>
              <a:rPr lang="hr-HR" sz="1100" b="0" kern="1200" baseline="0" smtClean="0">
                <a:solidFill>
                  <a:schemeClr val="tx1"/>
                </a:solidFill>
                <a:effectLst/>
                <a:latin typeface="+mn-lt"/>
                <a:ea typeface="+mn-ea"/>
                <a:cs typeface="+mn-cs"/>
              </a:rPr>
              <a:t>Hrvatska ima dobre prirodne preduvjete za poljoprivrednu i prehrambenu proizvodnju, neograničen pristup tržištu Europske unije i razmjerno visoke potpore iz proračuna EU-a, ali i Državnog proračuna.</a:t>
            </a:r>
          </a:p>
          <a:p>
            <a:endParaRPr lang="hr-HR" sz="1100" b="0" kern="1200" baseline="0" smtClean="0">
              <a:solidFill>
                <a:schemeClr val="tx1"/>
              </a:solidFill>
              <a:effectLst/>
              <a:latin typeface="+mn-lt"/>
              <a:ea typeface="+mn-ea"/>
              <a:cs typeface="+mn-cs"/>
            </a:endParaRPr>
          </a:p>
          <a:p>
            <a:r>
              <a:rPr lang="hr-HR" sz="1100" b="0" kern="1200" baseline="0" smtClean="0">
                <a:solidFill>
                  <a:schemeClr val="tx1"/>
                </a:solidFill>
                <a:effectLst/>
                <a:latin typeface="+mn-lt"/>
                <a:ea typeface="+mn-ea"/>
                <a:cs typeface="+mn-cs"/>
              </a:rPr>
              <a:t>Unatoč tome, ne možemo biti zadovoljni stanjem poljoprivrede u Hrvatskoj. </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t>5</a:t>
            </a:fld>
            <a:endParaRPr lang="en-US"/>
          </a:p>
        </p:txBody>
      </p:sp>
    </p:spTree>
    <p:extLst>
      <p:ext uri="{BB962C8B-B14F-4D97-AF65-F5344CB8AC3E}">
        <p14:creationId xmlns:p14="http://schemas.microsoft.com/office/powerpoint/2010/main" val="273585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smtClean="0"/>
              <a:t>Više je razloga zbog</a:t>
            </a:r>
            <a:r>
              <a:rPr lang="hr-HR" sz="1100" baseline="0" smtClean="0"/>
              <a:t> kojih hrvatska poljoprivreda danas nije dovoljno uspješna.</a:t>
            </a:r>
          </a:p>
          <a:p>
            <a:endParaRPr lang="hr-HR" sz="1100" baseline="0" smtClean="0"/>
          </a:p>
          <a:p>
            <a:r>
              <a:rPr lang="hr-HR" sz="1100" baseline="0" smtClean="0"/>
              <a:t>Našu strukturu proizvodnje obilježavaju proizvodi niske tržišne vrijednosti. Ostvarujemo nisku produktivnost, između ostaloga i zbog nedovoljnog navodnjavanja i niskih ulaganja u poljoprivredna gospodarstva. U prosjeku naša gospodarstva manje koriste najnovije tehnologije, a velikom broju poljoprivrednika otežana je mogućnost financiranja proizvodnje.</a:t>
            </a:r>
          </a:p>
          <a:p>
            <a:endParaRPr lang="hr-HR" sz="1100" baseline="0" smtClean="0"/>
          </a:p>
          <a:p>
            <a:r>
              <a:rPr lang="hr-HR" sz="1100" baseline="0" smtClean="0"/>
              <a:t>Zbog svega toga naši su proizvođači manje konkurentni, što se očituje i u visokom deficitu u razmjeni s drugim državama.</a:t>
            </a:r>
          </a:p>
          <a:p>
            <a:endParaRPr lang="hr-HR" sz="1100" baseline="0" smtClean="0"/>
          </a:p>
          <a:p>
            <a:endParaRPr lang="hr-HR" dirty="0"/>
          </a:p>
        </p:txBody>
      </p:sp>
      <p:sp>
        <p:nvSpPr>
          <p:cNvPr id="4" name="Rezervirano mjesto broja slajda 3"/>
          <p:cNvSpPr>
            <a:spLocks noGrp="1"/>
          </p:cNvSpPr>
          <p:nvPr>
            <p:ph type="sldNum" sz="quarter" idx="10"/>
          </p:nvPr>
        </p:nvSpPr>
        <p:spPr/>
        <p:txBody>
          <a:bodyPr/>
          <a:lstStyle/>
          <a:p>
            <a:fld id="{8398A214-2446-4142-AF7D-DF583652A993}" type="slidenum">
              <a:rPr lang="en-US" smtClean="0"/>
              <a:t>6</a:t>
            </a:fld>
            <a:endParaRPr lang="en-US"/>
          </a:p>
        </p:txBody>
      </p:sp>
    </p:spTree>
    <p:extLst>
      <p:ext uri="{BB962C8B-B14F-4D97-AF65-F5344CB8AC3E}">
        <p14:creationId xmlns:p14="http://schemas.microsoft.com/office/powerpoint/2010/main" val="273585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aseline="0" smtClean="0"/>
              <a:t>U analizi stanja posebna je pažnja posvećena visini i učinkovitosti javnih potpora poljoprivredi.</a:t>
            </a:r>
          </a:p>
          <a:p>
            <a:endParaRPr lang="hr-HR" sz="1100" baseline="0" smtClean="0"/>
          </a:p>
          <a:p>
            <a:r>
              <a:rPr lang="hr-HR" sz="1100" baseline="0" smtClean="0"/>
              <a:t>Podaci pokazuju da javne potpore poljoprivrednom sektoru godišnje dosežu 1,3% bruto domaćeg proizvoda, što je dvostruko više od prosjeka Europske unije. Dvije trećine ukupnih potpora za hrvatske poljoprivrednike dolazi iz proračuna Europske unije, koji je za te namjene osigurao 3,4 milijarde eura.</a:t>
            </a:r>
          </a:p>
          <a:p>
            <a:endParaRPr lang="hr-HR" sz="1100" baseline="0" smtClean="0"/>
          </a:p>
          <a:p>
            <a:r>
              <a:rPr lang="hr-HR" sz="1100" baseline="0" smtClean="0"/>
              <a:t>Ta bi sredstva u idućem proračunskom razdoblju trebala biti i veća. Prema važećem prijedlogu Europske komisije, u razdoblju od 2021. do 2027. možemo računati na oko 4,5 milijardi eura. Međutim, ako želimo da naša poljoprivreda bude uspješnija, morat ćemo modificirati sadašnji sustav potpora prema proizvođačima i sektorima gdje je to najviše potrebno i najviše opravdano.</a:t>
            </a:r>
          </a:p>
          <a:p>
            <a:endParaRPr lang="hr-HR" sz="1100" baseline="0" smtClean="0"/>
          </a:p>
        </p:txBody>
      </p:sp>
      <p:sp>
        <p:nvSpPr>
          <p:cNvPr id="4" name="Rezervirano mjesto broja slajda 3"/>
          <p:cNvSpPr>
            <a:spLocks noGrp="1"/>
          </p:cNvSpPr>
          <p:nvPr>
            <p:ph type="sldNum" sz="quarter" idx="10"/>
          </p:nvPr>
        </p:nvSpPr>
        <p:spPr/>
        <p:txBody>
          <a:bodyPr/>
          <a:lstStyle/>
          <a:p>
            <a:fld id="{8398A214-2446-4142-AF7D-DF583652A993}" type="slidenum">
              <a:rPr lang="en-US" smtClean="0"/>
              <a:t>7</a:t>
            </a:fld>
            <a:endParaRPr lang="en-US"/>
          </a:p>
        </p:txBody>
      </p:sp>
    </p:spTree>
    <p:extLst>
      <p:ext uri="{BB962C8B-B14F-4D97-AF65-F5344CB8AC3E}">
        <p14:creationId xmlns:p14="http://schemas.microsoft.com/office/powerpoint/2010/main" val="273585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mtClean="0"/>
              <a:t>Dijagnostika je utvrdila veliku ovisnost</a:t>
            </a:r>
            <a:r>
              <a:rPr lang="hr-HR" baseline="0" smtClean="0"/>
              <a:t> hrvatskih poljoprivrednika o izravnim plaćanjima, koja čine znatan dio dohotka poljoprivrednih gospodarstava. </a:t>
            </a:r>
          </a:p>
          <a:p>
            <a:endParaRPr lang="hr-HR" baseline="0" smtClean="0"/>
          </a:p>
          <a:p>
            <a:r>
              <a:rPr lang="hr-HR" baseline="0" smtClean="0"/>
              <a:t>Relativno je visoki udio proizvodno vezanih plaćanja, što su potpore namijenjene prije svega sektorima koji imaju strukturne poteškoće. Ove su potpore bitne kao potpora dohotku, ali se pokazalo da nemaju veći učinak u smislu promicanja ekonomske efikasnosti poljoprivrednih gospodarstava.</a:t>
            </a:r>
          </a:p>
          <a:p>
            <a:endParaRPr lang="hr-HR" baseline="0" smtClean="0"/>
          </a:p>
          <a:p>
            <a:r>
              <a:rPr lang="hr-HR" baseline="0" smtClean="0"/>
              <a:t>Što se tiče mjera potpore ruralnom razvoju, Hrvatska kao najnovija država članica još uvijek ima relativno kratko iskustvo u korištenju ovog programa, tako da je u prvim godinama članstva iskorištenost sredstava bila mala, ali se povećava. </a:t>
            </a:r>
          </a:p>
          <a:p>
            <a:endParaRPr lang="hr-HR" baseline="0" smtClean="0"/>
          </a:p>
          <a:p>
            <a:r>
              <a:rPr lang="hr-HR" baseline="0" smtClean="0"/>
              <a:t>Hrvatski program ruralnog razvoja ima veliku paletu mjera, ali nisu sve jednako atraktivne za korisnike, tako da je za neke od njih manja iskorištenost. U ovu skupinu spadaju i mjere koje mogu doprinijeti povećanju konkurentnosti, kao što su potpore udruživanju proizvođača, prijenos znanja, ulaganja u oznake kvalitete. Ove mjere primjenjivali bismo i u idućem proračunskom razdoblju, ali će biti potrebno motivirati poljoprivrednike na njihovo veće korištenje.</a:t>
            </a:r>
            <a:endParaRPr lang="hr-HR"/>
          </a:p>
        </p:txBody>
      </p:sp>
      <p:sp>
        <p:nvSpPr>
          <p:cNvPr id="4" name="Rezervirano mjesto broja slajda 3"/>
          <p:cNvSpPr>
            <a:spLocks noGrp="1"/>
          </p:cNvSpPr>
          <p:nvPr>
            <p:ph type="sldNum" sz="quarter" idx="10"/>
          </p:nvPr>
        </p:nvSpPr>
        <p:spPr/>
        <p:txBody>
          <a:bodyPr/>
          <a:lstStyle/>
          <a:p>
            <a:fld id="{8398A214-2446-4142-AF7D-DF583652A993}" type="slidenum">
              <a:rPr lang="en-US" smtClean="0"/>
              <a:t>8</a:t>
            </a:fld>
            <a:endParaRPr lang="en-US"/>
          </a:p>
        </p:txBody>
      </p:sp>
    </p:spTree>
    <p:extLst>
      <p:ext uri="{BB962C8B-B14F-4D97-AF65-F5344CB8AC3E}">
        <p14:creationId xmlns:p14="http://schemas.microsoft.com/office/powerpoint/2010/main" val="348680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mtClean="0"/>
              <a:t>Dijagnostika sektora ukazala je na dosta</a:t>
            </a:r>
            <a:r>
              <a:rPr lang="hr-HR" baseline="0" smtClean="0"/>
              <a:t> slabe rezultate hrvatskog poljoprivrednog sektora ako gledamo njegovu tehničku efikasnost. Radi se pokazatelju koji govori koliko učinkovito poljoprivrednici koriste raspoloživu tehnologiju i proizvodna sredstva.</a:t>
            </a:r>
          </a:p>
          <a:p>
            <a:endParaRPr lang="hr-HR" baseline="0" smtClean="0"/>
          </a:p>
          <a:p>
            <a:r>
              <a:rPr lang="hr-HR" baseline="0" smtClean="0"/>
              <a:t>Analiza pokazuje da bi prosječni poljoprivrednik u Hrvatskoj korištenjem raspoložive tehnologije mogao ostvariti istu razinu proizvodnje uz čak 70% manje ulaznih sredstava (inputa). Tu ima velikog prostora za unaprjeđenje, i od strane samih poljoprivrednika, ali i u smislu sustava potpora koji bi trebao biti uspješniji u poticanju učinkovitijih proizvodnih rješenja.</a:t>
            </a:r>
          </a:p>
          <a:p>
            <a:endParaRPr lang="hr-HR" baseline="0" smtClean="0"/>
          </a:p>
          <a:p>
            <a:r>
              <a:rPr lang="hr-HR" baseline="0" smtClean="0"/>
              <a:t>Iskustvo govori da investicijske potpore iz programa ruralnog razvoja imaju pozitivan učinak na odabir boljih tehnologija i ukupne gospodarske rezultate poslovanja. S druge strane, izravna potpora dohotku ima manjeg utjecaja na povećanje tehničke efikasnosti. To je još jedan od razloga zbog kojega treba preispitati sadašnji sustav poljoprivrednih potpora.</a:t>
            </a:r>
            <a:endParaRPr lang="hr-HR"/>
          </a:p>
        </p:txBody>
      </p:sp>
      <p:sp>
        <p:nvSpPr>
          <p:cNvPr id="4" name="Rezervirano mjesto broja slajda 3"/>
          <p:cNvSpPr>
            <a:spLocks noGrp="1"/>
          </p:cNvSpPr>
          <p:nvPr>
            <p:ph type="sldNum" sz="quarter" idx="10"/>
          </p:nvPr>
        </p:nvSpPr>
        <p:spPr/>
        <p:txBody>
          <a:bodyPr/>
          <a:lstStyle/>
          <a:p>
            <a:fld id="{8398A214-2446-4142-AF7D-DF583652A993}" type="slidenum">
              <a:rPr lang="en-US" smtClean="0"/>
              <a:t>9</a:t>
            </a:fld>
            <a:endParaRPr lang="en-US"/>
          </a:p>
        </p:txBody>
      </p:sp>
    </p:spTree>
    <p:extLst>
      <p:ext uri="{BB962C8B-B14F-4D97-AF65-F5344CB8AC3E}">
        <p14:creationId xmlns:p14="http://schemas.microsoft.com/office/powerpoint/2010/main" val="418271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_slajd_hrv_manj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azno">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6120" y="554990"/>
            <a:ext cx="2743200" cy="365125"/>
          </a:xfrm>
          <a:prstGeom prst="rect">
            <a:avLst/>
          </a:prstGeom>
        </p:spPr>
        <p:txBody>
          <a:bodyPr/>
          <a:lstStyle/>
          <a:p>
            <a:fld id="{F7829EA6-29B3-44CE-893C-F0B16CB70C09}" type="datetimeFigureOut">
              <a:rPr lang="en-US" smtClean="0"/>
              <a:t>6/25/2020</a:t>
            </a:fld>
            <a:endParaRPr lang="en-US" dirty="0"/>
          </a:p>
        </p:txBody>
      </p:sp>
      <p:sp>
        <p:nvSpPr>
          <p:cNvPr id="3" name="Footer Placeholder 2"/>
          <p:cNvSpPr>
            <a:spLocks noGrp="1"/>
          </p:cNvSpPr>
          <p:nvPr>
            <p:ph type="ftr" sz="quarter" idx="11"/>
          </p:nvPr>
        </p:nvSpPr>
        <p:spPr>
          <a:xfrm>
            <a:off x="3906520" y="55499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78520" y="554990"/>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77886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Sadržaj s opisom">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68400"/>
            <a:ext cx="3932237" cy="126682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0012" y="1168400"/>
            <a:ext cx="6172200" cy="40436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540000"/>
            <a:ext cx="3932237" cy="20116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6" name="Footer Placeholder 5"/>
          <p:cNvSpPr>
            <a:spLocks noGrp="1"/>
          </p:cNvSpPr>
          <p:nvPr>
            <p:ph type="ftr" sz="quarter" idx="11"/>
          </p:nvPr>
        </p:nvSpPr>
        <p:spPr>
          <a:xfrm>
            <a:off x="4038600" y="36512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259438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s opisom">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68399"/>
            <a:ext cx="3932237" cy="1226185"/>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0012" y="1168399"/>
            <a:ext cx="6172200" cy="449072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458720"/>
            <a:ext cx="3932237" cy="21640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6" name="Footer Placeholder 5"/>
          <p:cNvSpPr>
            <a:spLocks noGrp="1"/>
          </p:cNvSpPr>
          <p:nvPr>
            <p:ph type="ftr" sz="quarter" idx="11"/>
          </p:nvPr>
        </p:nvSpPr>
        <p:spPr>
          <a:xfrm>
            <a:off x="4038600" y="36512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378976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adnji_slajd_hrv">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5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_slide_eng">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27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i_slajd_hrv_vec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_slide_eng_small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4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_slide_eng_big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66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slov i sadržaj">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64996"/>
            <a:ext cx="5156200" cy="373748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197600" y="864997"/>
            <a:ext cx="5156200" cy="53122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5" name="Footer Placeholder 4"/>
          <p:cNvSpPr>
            <a:spLocks noGrp="1"/>
          </p:cNvSpPr>
          <p:nvPr>
            <p:ph type="ftr" sz="quarter" idx="11"/>
          </p:nvPr>
        </p:nvSpPr>
        <p:spPr>
          <a:xfrm>
            <a:off x="4038600" y="36512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175180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aglavlje sekcije">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883920"/>
            <a:ext cx="10515600" cy="1778000"/>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2815590"/>
            <a:ext cx="10515600" cy="130937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5" name="Footer Placeholder 4"/>
          <p:cNvSpPr>
            <a:spLocks noGrp="1"/>
          </p:cNvSpPr>
          <p:nvPr>
            <p:ph type="ftr" sz="quarter" idx="11"/>
          </p:nvPr>
        </p:nvSpPr>
        <p:spPr>
          <a:xfrm>
            <a:off x="4038600" y="36512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16956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sadržaja">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64997"/>
            <a:ext cx="10515600" cy="108572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46428"/>
            <a:ext cx="5181600" cy="24763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214153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6" name="Footer Placeholder 5"/>
          <p:cNvSpPr>
            <a:spLocks noGrp="1"/>
          </p:cNvSpPr>
          <p:nvPr>
            <p:ph type="ftr" sz="quarter" idx="11"/>
          </p:nvPr>
        </p:nvSpPr>
        <p:spPr>
          <a:xfrm>
            <a:off x="4038600" y="36512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140222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Usporedba">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866776"/>
            <a:ext cx="10515600" cy="68738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68738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168525"/>
          </a:xfrm>
          <a:prstGeom prst="rect">
            <a:avLst/>
          </a:prstGeo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68738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8" name="Footer Placeholder 7"/>
          <p:cNvSpPr>
            <a:spLocks noGrp="1"/>
          </p:cNvSpPr>
          <p:nvPr>
            <p:ph type="ftr" sz="quarter" idx="11"/>
          </p:nvPr>
        </p:nvSpPr>
        <p:spPr>
          <a:xfrm>
            <a:off x="4038600" y="365125"/>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111338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amo naslov">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64997"/>
            <a:ext cx="10515600" cy="114668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365125"/>
            <a:ext cx="2743200" cy="365125"/>
          </a:xfrm>
          <a:prstGeom prst="rect">
            <a:avLst/>
          </a:prstGeom>
        </p:spPr>
        <p:txBody>
          <a:bodyPr/>
          <a:lstStyle/>
          <a:p>
            <a:fld id="{F7829EA6-29B3-44CE-893C-F0B16CB70C09}" type="datetimeFigureOut">
              <a:rPr lang="en-US" smtClean="0"/>
              <a:t>6/25/2020</a:t>
            </a:fld>
            <a:endParaRPr lang="en-US"/>
          </a:p>
        </p:txBody>
      </p:sp>
      <p:sp>
        <p:nvSpPr>
          <p:cNvPr id="4" name="Footer Placeholder 3"/>
          <p:cNvSpPr>
            <a:spLocks noGrp="1"/>
          </p:cNvSpPr>
          <p:nvPr>
            <p:ph type="ftr" sz="quarter" idx="11"/>
          </p:nvPr>
        </p:nvSpPr>
        <p:spPr>
          <a:xfrm>
            <a:off x="4038600" y="365125"/>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365125"/>
            <a:ext cx="2743200" cy="365125"/>
          </a:xfrm>
          <a:prstGeom prst="rect">
            <a:avLst/>
          </a:prstGeom>
        </p:spPr>
        <p:txBody>
          <a:bodyPr/>
          <a:lstStyle/>
          <a:p>
            <a:fld id="{62CB0F10-0A16-4AB8-BCE7-178267CE41E5}" type="slidenum">
              <a:rPr lang="en-US" smtClean="0"/>
              <a:t>‹#›</a:t>
            </a:fld>
            <a:endParaRPr lang="en-US"/>
          </a:p>
        </p:txBody>
      </p:sp>
    </p:spTree>
    <p:extLst>
      <p:ext uri="{BB962C8B-B14F-4D97-AF65-F5344CB8AC3E}">
        <p14:creationId xmlns:p14="http://schemas.microsoft.com/office/powerpoint/2010/main" val="413988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15056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F99A-362A-4B03-AF58-FB67B39BC6DF}"/>
              </a:ext>
            </a:extLst>
          </p:cNvPr>
          <p:cNvSpPr>
            <a:spLocks noGrp="1"/>
          </p:cNvSpPr>
          <p:nvPr>
            <p:ph type="title"/>
          </p:nvPr>
        </p:nvSpPr>
        <p:spPr>
          <a:xfrm>
            <a:off x="879142" y="2266598"/>
            <a:ext cx="10515600" cy="2072319"/>
          </a:xfrm>
        </p:spPr>
        <p:txBody>
          <a:bodyPr/>
          <a:lstStyle/>
          <a:p>
            <a:pPr algn="ctr">
              <a:lnSpc>
                <a:spcPct val="150000"/>
              </a:lnSpc>
            </a:pPr>
            <a:r>
              <a:rPr lang="pl-PL" b="1" dirty="0" smtClean="0"/>
              <a:t/>
            </a:r>
            <a:br>
              <a:rPr lang="pl-PL" b="1" dirty="0" smtClean="0"/>
            </a:br>
            <a:r>
              <a:rPr lang="pl-PL" b="1" dirty="0" smtClean="0"/>
              <a:t>„Više od farme”</a:t>
            </a:r>
            <a:br>
              <a:rPr lang="pl-PL" b="1" dirty="0" smtClean="0"/>
            </a:br>
            <a:r>
              <a:rPr lang="pl-PL" sz="4000" b="1" dirty="0" smtClean="0"/>
              <a:t>NACRT STRATEGIJE POLJOPRIVREDE </a:t>
            </a:r>
            <a:r>
              <a:rPr lang="en-US" sz="4000" b="1" dirty="0" smtClean="0"/>
              <a:t>(</a:t>
            </a:r>
            <a:r>
              <a:rPr lang="en-US" sz="4000" b="1" dirty="0" smtClean="0"/>
              <a:t>202</a:t>
            </a:r>
            <a:r>
              <a:rPr lang="hr-HR" sz="4000" b="1" dirty="0" smtClean="0"/>
              <a:t>0.</a:t>
            </a:r>
            <a:r>
              <a:rPr lang="en-US" sz="4000" b="1" dirty="0" smtClean="0"/>
              <a:t> </a:t>
            </a:r>
            <a:r>
              <a:rPr lang="en-US" sz="4000" b="1" dirty="0"/>
              <a:t>– </a:t>
            </a:r>
            <a:r>
              <a:rPr lang="en-US" sz="4000" b="1" dirty="0" smtClean="0"/>
              <a:t>20</a:t>
            </a:r>
            <a:r>
              <a:rPr lang="hr-HR" sz="4000" b="1" dirty="0" smtClean="0"/>
              <a:t>30.</a:t>
            </a:r>
            <a:r>
              <a:rPr lang="en-US" sz="4000" b="1" dirty="0"/>
              <a:t>)</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0" y="163773"/>
            <a:ext cx="6432644" cy="106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9791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1182"/>
            <a:ext cx="7929349" cy="217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slov 1"/>
          <p:cNvSpPr>
            <a:spLocks noGrp="1"/>
          </p:cNvSpPr>
          <p:nvPr>
            <p:ph type="title"/>
          </p:nvPr>
        </p:nvSpPr>
        <p:spPr>
          <a:xfrm>
            <a:off x="668741" y="613985"/>
            <a:ext cx="10904560" cy="1187519"/>
          </a:xfrm>
        </p:spPr>
        <p:txBody>
          <a:bodyPr/>
          <a:lstStyle/>
          <a:p>
            <a:pPr algn="ctr"/>
            <a:r>
              <a:rPr lang="hr-HR" smtClean="0"/>
              <a:t>Potpore poljoprivredi imaju širi gospodarski učinak</a:t>
            </a:r>
            <a:br>
              <a:rPr lang="hr-HR" smtClean="0"/>
            </a:br>
            <a:endParaRPr lang="hr-H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15654"/>
            <a:ext cx="12192000" cy="394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45611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2159"/>
            <a:ext cx="35814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730625" y="339665"/>
            <a:ext cx="10515600" cy="1085723"/>
          </a:xfrm>
        </p:spPr>
        <p:txBody>
          <a:bodyPr/>
          <a:lstStyle/>
          <a:p>
            <a:pPr algn="ctr"/>
            <a:r>
              <a:rPr lang="hr-HR" sz="4000" smtClean="0"/>
              <a:t>Produktivnost rada u poljoprivredi</a:t>
            </a:r>
            <a:endParaRPr lang="hr-HR" sz="40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22" y="1085849"/>
            <a:ext cx="10244138" cy="57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niOkvir 4"/>
          <p:cNvSpPr txBox="1"/>
          <p:nvPr/>
        </p:nvSpPr>
        <p:spPr>
          <a:xfrm>
            <a:off x="0" y="6564657"/>
            <a:ext cx="3581400" cy="307777"/>
          </a:xfrm>
          <a:prstGeom prst="rect">
            <a:avLst/>
          </a:prstGeom>
          <a:noFill/>
        </p:spPr>
        <p:txBody>
          <a:bodyPr wrap="square" rtlCol="0">
            <a:spAutoFit/>
          </a:bodyPr>
          <a:lstStyle/>
          <a:p>
            <a:r>
              <a:rPr lang="hr-HR" sz="1400" smtClean="0"/>
              <a:t>Izvor: Europska komisija, 2018.</a:t>
            </a:r>
            <a:endParaRPr lang="hr-HR" sz="1400"/>
          </a:p>
        </p:txBody>
      </p:sp>
    </p:spTree>
    <p:extLst>
      <p:ext uri="{BB962C8B-B14F-4D97-AF65-F5344CB8AC3E}">
        <p14:creationId xmlns:p14="http://schemas.microsoft.com/office/powerpoint/2010/main" val="92679552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9546"/>
            <a:ext cx="7301552" cy="197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730625" y="339665"/>
            <a:ext cx="10515600" cy="1085723"/>
          </a:xfrm>
        </p:spPr>
        <p:txBody>
          <a:bodyPr/>
          <a:lstStyle/>
          <a:p>
            <a:pPr algn="ctr"/>
            <a:r>
              <a:rPr lang="hr-HR" sz="4000" smtClean="0"/>
              <a:t>Prihod iz poljoprivrede</a:t>
            </a:r>
            <a:endParaRPr lang="hr-HR" sz="4000" dirty="0"/>
          </a:p>
        </p:txBody>
      </p:sp>
      <p:sp>
        <p:nvSpPr>
          <p:cNvPr id="6" name="TekstniOkvir 5"/>
          <p:cNvSpPr txBox="1"/>
          <p:nvPr/>
        </p:nvSpPr>
        <p:spPr>
          <a:xfrm>
            <a:off x="0" y="6564657"/>
            <a:ext cx="3581400" cy="307777"/>
          </a:xfrm>
          <a:prstGeom prst="rect">
            <a:avLst/>
          </a:prstGeom>
          <a:noFill/>
        </p:spPr>
        <p:txBody>
          <a:bodyPr wrap="square" rtlCol="0">
            <a:spAutoFit/>
          </a:bodyPr>
          <a:lstStyle/>
          <a:p>
            <a:r>
              <a:rPr lang="hr-HR" sz="1400" smtClean="0"/>
              <a:t>Izvor: Europska komisija, 2018.</a:t>
            </a:r>
            <a:endParaRPr lang="hr-HR" sz="140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1514015"/>
            <a:ext cx="12068175" cy="466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32560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3761"/>
            <a:ext cx="7301552" cy="236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730625" y="339665"/>
            <a:ext cx="10515600" cy="1085723"/>
          </a:xfrm>
        </p:spPr>
        <p:txBody>
          <a:bodyPr/>
          <a:lstStyle/>
          <a:p>
            <a:pPr algn="ctr"/>
            <a:r>
              <a:rPr lang="hr-HR" sz="4000" smtClean="0"/>
              <a:t>Poljoprivreda i okoliš (1)</a:t>
            </a:r>
            <a:endParaRPr lang="hr-HR" sz="4000" dirty="0"/>
          </a:p>
        </p:txBody>
      </p:sp>
      <p:sp>
        <p:nvSpPr>
          <p:cNvPr id="6" name="TekstniOkvir 5"/>
          <p:cNvSpPr txBox="1"/>
          <p:nvPr/>
        </p:nvSpPr>
        <p:spPr>
          <a:xfrm>
            <a:off x="0" y="6564657"/>
            <a:ext cx="3581400" cy="307777"/>
          </a:xfrm>
          <a:prstGeom prst="rect">
            <a:avLst/>
          </a:prstGeom>
          <a:noFill/>
        </p:spPr>
        <p:txBody>
          <a:bodyPr wrap="square" rtlCol="0">
            <a:spAutoFit/>
          </a:bodyPr>
          <a:lstStyle/>
          <a:p>
            <a:r>
              <a:rPr lang="hr-HR" sz="1400" smtClean="0"/>
              <a:t>Izvor: Europska komisija, 2018.</a:t>
            </a:r>
            <a:endParaRPr lang="hr-HR" sz="140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196" y="992532"/>
            <a:ext cx="797242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1576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3761"/>
            <a:ext cx="7301552" cy="236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730625" y="339665"/>
            <a:ext cx="10515600" cy="1085723"/>
          </a:xfrm>
        </p:spPr>
        <p:txBody>
          <a:bodyPr/>
          <a:lstStyle/>
          <a:p>
            <a:pPr algn="ctr"/>
            <a:r>
              <a:rPr lang="hr-HR" sz="4000" smtClean="0"/>
              <a:t>Poljoprivreda i okoliš (2)</a:t>
            </a:r>
            <a:endParaRPr lang="hr-HR" sz="40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91" y="1057274"/>
            <a:ext cx="9644579"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niOkvir 5"/>
          <p:cNvSpPr txBox="1"/>
          <p:nvPr/>
        </p:nvSpPr>
        <p:spPr>
          <a:xfrm>
            <a:off x="0" y="6564657"/>
            <a:ext cx="3581400" cy="307777"/>
          </a:xfrm>
          <a:prstGeom prst="rect">
            <a:avLst/>
          </a:prstGeom>
          <a:noFill/>
        </p:spPr>
        <p:txBody>
          <a:bodyPr wrap="square" rtlCol="0">
            <a:spAutoFit/>
          </a:bodyPr>
          <a:lstStyle/>
          <a:p>
            <a:r>
              <a:rPr lang="hr-HR" sz="1400" smtClean="0"/>
              <a:t>Izvor: Europska komisija, 2018.</a:t>
            </a:r>
            <a:endParaRPr lang="hr-HR" sz="1400"/>
          </a:p>
        </p:txBody>
      </p:sp>
    </p:spTree>
    <p:extLst>
      <p:ext uri="{BB962C8B-B14F-4D97-AF65-F5344CB8AC3E}">
        <p14:creationId xmlns:p14="http://schemas.microsoft.com/office/powerpoint/2010/main" val="144896697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74216"/>
            <a:ext cx="691941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835925" y="300086"/>
            <a:ext cx="10515600" cy="1085723"/>
          </a:xfrm>
        </p:spPr>
        <p:txBody>
          <a:bodyPr/>
          <a:lstStyle/>
          <a:p>
            <a:pPr algn="ctr"/>
            <a:r>
              <a:rPr lang="hr-HR"/>
              <a:t>P</a:t>
            </a:r>
            <a:r>
              <a:rPr lang="hr-HR" smtClean="0"/>
              <a:t>rilike za rast sektora</a:t>
            </a:r>
            <a:endParaRPr lang="hr-HR" dirty="0"/>
          </a:p>
        </p:txBody>
      </p:sp>
      <p:sp>
        <p:nvSpPr>
          <p:cNvPr id="3" name="Zaobljeni pravokutnik 2"/>
          <p:cNvSpPr/>
          <p:nvPr/>
        </p:nvSpPr>
        <p:spPr>
          <a:xfrm>
            <a:off x="382137" y="1143399"/>
            <a:ext cx="11423176" cy="8461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4" name="Zaobljeni pravokutnik 3"/>
          <p:cNvSpPr/>
          <p:nvPr/>
        </p:nvSpPr>
        <p:spPr>
          <a:xfrm>
            <a:off x="586854" y="1252581"/>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VEZE S PREHRAMBENOM INDUSTRIJOM</a:t>
            </a:r>
            <a:endParaRPr lang="hr-HR">
              <a:solidFill>
                <a:schemeClr val="tx1"/>
              </a:solidFill>
            </a:endParaRPr>
          </a:p>
        </p:txBody>
      </p:sp>
      <p:sp>
        <p:nvSpPr>
          <p:cNvPr id="7" name="Zaobljeni pravokutnik 6"/>
          <p:cNvSpPr/>
          <p:nvPr/>
        </p:nvSpPr>
        <p:spPr>
          <a:xfrm>
            <a:off x="382137" y="3021105"/>
            <a:ext cx="11423176" cy="84616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Zaobljeni pravokutnik 7"/>
          <p:cNvSpPr/>
          <p:nvPr/>
        </p:nvSpPr>
        <p:spPr>
          <a:xfrm>
            <a:off x="586854" y="3119210"/>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OKOLIŠ I KLIMA</a:t>
            </a:r>
            <a:endParaRPr lang="hr-HR">
              <a:solidFill>
                <a:schemeClr val="tx1"/>
              </a:solidFill>
            </a:endParaRPr>
          </a:p>
        </p:txBody>
      </p:sp>
      <p:sp>
        <p:nvSpPr>
          <p:cNvPr id="11" name="Zaobljeni pravokutnik 10"/>
          <p:cNvSpPr/>
          <p:nvPr/>
        </p:nvSpPr>
        <p:spPr>
          <a:xfrm>
            <a:off x="382137" y="2082252"/>
            <a:ext cx="11423176" cy="84616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Zaobljeni pravokutnik 11"/>
          <p:cNvSpPr/>
          <p:nvPr/>
        </p:nvSpPr>
        <p:spPr>
          <a:xfrm>
            <a:off x="586854" y="2205816"/>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PONUDA I POTROŠNJA</a:t>
            </a:r>
            <a:endParaRPr lang="hr-HR">
              <a:solidFill>
                <a:schemeClr val="tx1"/>
              </a:solidFill>
            </a:endParaRPr>
          </a:p>
        </p:txBody>
      </p:sp>
      <p:sp>
        <p:nvSpPr>
          <p:cNvPr id="13" name="Zaobljeni pravokutnik 12"/>
          <p:cNvSpPr/>
          <p:nvPr/>
        </p:nvSpPr>
        <p:spPr>
          <a:xfrm>
            <a:off x="382137" y="3959958"/>
            <a:ext cx="11423176" cy="84616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Zaobljeni pravokutnik 13"/>
          <p:cNvSpPr/>
          <p:nvPr/>
        </p:nvSpPr>
        <p:spPr>
          <a:xfrm>
            <a:off x="586854" y="4058063"/>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REGIONALNI RAZVOJ</a:t>
            </a:r>
            <a:endParaRPr lang="hr-HR">
              <a:solidFill>
                <a:schemeClr val="tx1"/>
              </a:solidFill>
            </a:endParaRPr>
          </a:p>
        </p:txBody>
      </p:sp>
      <p:sp>
        <p:nvSpPr>
          <p:cNvPr id="15" name="Zaobljeni pravokutnik 14"/>
          <p:cNvSpPr/>
          <p:nvPr/>
        </p:nvSpPr>
        <p:spPr>
          <a:xfrm>
            <a:off x="382137" y="4898811"/>
            <a:ext cx="11423176" cy="84616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Zaobljeni pravokutnik 15"/>
          <p:cNvSpPr/>
          <p:nvPr/>
        </p:nvSpPr>
        <p:spPr>
          <a:xfrm>
            <a:off x="586854" y="4996916"/>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PRILAGOĐENI SUSTAV POTPORA</a:t>
            </a:r>
            <a:endParaRPr lang="hr-HR">
              <a:solidFill>
                <a:schemeClr val="tx1"/>
              </a:solidFill>
            </a:endParaRPr>
          </a:p>
        </p:txBody>
      </p:sp>
      <p:sp>
        <p:nvSpPr>
          <p:cNvPr id="5" name="TekstniOkvir 4"/>
          <p:cNvSpPr txBox="1"/>
          <p:nvPr/>
        </p:nvSpPr>
        <p:spPr>
          <a:xfrm>
            <a:off x="4326339" y="1252581"/>
            <a:ext cx="7246961" cy="646331"/>
          </a:xfrm>
          <a:prstGeom prst="rect">
            <a:avLst/>
          </a:prstGeom>
          <a:noFill/>
        </p:spPr>
        <p:txBody>
          <a:bodyPr wrap="square" rtlCol="0">
            <a:spAutoFit/>
          </a:bodyPr>
          <a:lstStyle/>
          <a:p>
            <a:r>
              <a:rPr lang="hr-HR" b="1" smtClean="0">
                <a:solidFill>
                  <a:schemeClr val="bg1"/>
                </a:solidFill>
              </a:rPr>
              <a:t>prehrambena industrija izdvaja se  po mogućnostima stvaranja dodane vrijednosti i otvaranja radnih mjesta</a:t>
            </a:r>
            <a:endParaRPr lang="hr-HR" b="1">
              <a:solidFill>
                <a:schemeClr val="bg1"/>
              </a:solidFill>
            </a:endParaRPr>
          </a:p>
        </p:txBody>
      </p:sp>
      <p:sp>
        <p:nvSpPr>
          <p:cNvPr id="18" name="TekstniOkvir 17"/>
          <p:cNvSpPr txBox="1"/>
          <p:nvPr/>
        </p:nvSpPr>
        <p:spPr>
          <a:xfrm>
            <a:off x="4326340" y="2209434"/>
            <a:ext cx="7246961" cy="646331"/>
          </a:xfrm>
          <a:prstGeom prst="rect">
            <a:avLst/>
          </a:prstGeom>
          <a:noFill/>
        </p:spPr>
        <p:txBody>
          <a:bodyPr wrap="square" rtlCol="0">
            <a:spAutoFit/>
          </a:bodyPr>
          <a:lstStyle/>
          <a:p>
            <a:r>
              <a:rPr lang="hr-HR" b="1" smtClean="0">
                <a:solidFill>
                  <a:schemeClr val="bg1"/>
                </a:solidFill>
              </a:rPr>
              <a:t>smanjenjem uvoza i diferenciranjem ponude otvorit će se nove mogućnosti plasmana na tržištu</a:t>
            </a:r>
            <a:endParaRPr lang="hr-HR" b="1">
              <a:solidFill>
                <a:schemeClr val="bg1"/>
              </a:solidFill>
            </a:endParaRPr>
          </a:p>
        </p:txBody>
      </p:sp>
      <p:sp>
        <p:nvSpPr>
          <p:cNvPr id="19" name="TekstniOkvir 18"/>
          <p:cNvSpPr txBox="1"/>
          <p:nvPr/>
        </p:nvSpPr>
        <p:spPr>
          <a:xfrm>
            <a:off x="4326340" y="3130876"/>
            <a:ext cx="7246961" cy="646331"/>
          </a:xfrm>
          <a:prstGeom prst="rect">
            <a:avLst/>
          </a:prstGeom>
          <a:noFill/>
        </p:spPr>
        <p:txBody>
          <a:bodyPr wrap="square" rtlCol="0">
            <a:spAutoFit/>
          </a:bodyPr>
          <a:lstStyle/>
          <a:p>
            <a:r>
              <a:rPr lang="hr-HR" b="1" smtClean="0">
                <a:solidFill>
                  <a:schemeClr val="bg1"/>
                </a:solidFill>
              </a:rPr>
              <a:t>boljom prilagodbom klimatskim uvjetima  smanjuju se troškovi u proizvodnji</a:t>
            </a:r>
            <a:endParaRPr lang="hr-HR" b="1">
              <a:solidFill>
                <a:schemeClr val="bg1"/>
              </a:solidFill>
            </a:endParaRPr>
          </a:p>
        </p:txBody>
      </p:sp>
      <p:sp>
        <p:nvSpPr>
          <p:cNvPr id="20" name="Zaobljeni pravokutnik 19"/>
          <p:cNvSpPr/>
          <p:nvPr/>
        </p:nvSpPr>
        <p:spPr>
          <a:xfrm>
            <a:off x="382137" y="5837664"/>
            <a:ext cx="11423176" cy="84616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Zaobljeni pravokutnik 20"/>
          <p:cNvSpPr/>
          <p:nvPr/>
        </p:nvSpPr>
        <p:spPr>
          <a:xfrm>
            <a:off x="586854" y="5946846"/>
            <a:ext cx="3643952" cy="649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mtClean="0">
                <a:solidFill>
                  <a:schemeClr val="tx1"/>
                </a:solidFill>
              </a:rPr>
              <a:t>TEHNOLOGIJA I INOVACIJE</a:t>
            </a:r>
            <a:endParaRPr lang="hr-HR">
              <a:solidFill>
                <a:schemeClr val="tx1"/>
              </a:solidFill>
            </a:endParaRPr>
          </a:p>
        </p:txBody>
      </p:sp>
      <p:sp>
        <p:nvSpPr>
          <p:cNvPr id="22" name="TekstniOkvir 21"/>
          <p:cNvSpPr txBox="1"/>
          <p:nvPr/>
        </p:nvSpPr>
        <p:spPr>
          <a:xfrm>
            <a:off x="4326340" y="5937578"/>
            <a:ext cx="7246961" cy="646331"/>
          </a:xfrm>
          <a:prstGeom prst="rect">
            <a:avLst/>
          </a:prstGeom>
          <a:noFill/>
        </p:spPr>
        <p:txBody>
          <a:bodyPr wrap="square" rtlCol="0">
            <a:spAutoFit/>
          </a:bodyPr>
          <a:lstStyle/>
          <a:p>
            <a:r>
              <a:rPr lang="hr-HR" b="1" smtClean="0">
                <a:solidFill>
                  <a:schemeClr val="bg1"/>
                </a:solidFill>
              </a:rPr>
              <a:t>nove tehnologije olakšavaju prijenos znanja i informacija  kao i pristup tržištu</a:t>
            </a:r>
            <a:endParaRPr lang="hr-HR" b="1">
              <a:solidFill>
                <a:schemeClr val="bg1"/>
              </a:solidFill>
            </a:endParaRPr>
          </a:p>
        </p:txBody>
      </p:sp>
      <p:sp>
        <p:nvSpPr>
          <p:cNvPr id="23" name="TekstniOkvir 22"/>
          <p:cNvSpPr txBox="1"/>
          <p:nvPr/>
        </p:nvSpPr>
        <p:spPr>
          <a:xfrm>
            <a:off x="4326340" y="4024267"/>
            <a:ext cx="7246961" cy="646331"/>
          </a:xfrm>
          <a:prstGeom prst="rect">
            <a:avLst/>
          </a:prstGeom>
          <a:noFill/>
        </p:spPr>
        <p:txBody>
          <a:bodyPr wrap="square" rtlCol="0">
            <a:spAutoFit/>
          </a:bodyPr>
          <a:lstStyle/>
          <a:p>
            <a:r>
              <a:rPr lang="hr-HR" b="1" smtClean="0">
                <a:solidFill>
                  <a:schemeClr val="bg1"/>
                </a:solidFill>
              </a:rPr>
              <a:t>ulaganja u osnovnu infrastrukturu i usluge u ruralnim područjima pozitivno utječu na prihode u poljoprivredi</a:t>
            </a:r>
            <a:endParaRPr lang="hr-HR" b="1">
              <a:solidFill>
                <a:schemeClr val="bg1"/>
              </a:solidFill>
            </a:endParaRPr>
          </a:p>
        </p:txBody>
      </p:sp>
      <p:sp>
        <p:nvSpPr>
          <p:cNvPr id="24" name="TekstniOkvir 23"/>
          <p:cNvSpPr txBox="1"/>
          <p:nvPr/>
        </p:nvSpPr>
        <p:spPr>
          <a:xfrm>
            <a:off x="4326340" y="4996916"/>
            <a:ext cx="7246961" cy="646331"/>
          </a:xfrm>
          <a:prstGeom prst="rect">
            <a:avLst/>
          </a:prstGeom>
          <a:noFill/>
        </p:spPr>
        <p:txBody>
          <a:bodyPr wrap="square" rtlCol="0">
            <a:spAutoFit/>
          </a:bodyPr>
          <a:lstStyle/>
          <a:p>
            <a:r>
              <a:rPr lang="hr-HR" b="1" smtClean="0">
                <a:solidFill>
                  <a:schemeClr val="bg1"/>
                </a:solidFill>
              </a:rPr>
              <a:t>poboljšanje učinkovitosti poljoprivrednih potpora  preraspodjelom među korisnicima</a:t>
            </a:r>
            <a:endParaRPr lang="hr-HR" b="1">
              <a:solidFill>
                <a:schemeClr val="bg1"/>
              </a:solidFill>
            </a:endParaRPr>
          </a:p>
        </p:txBody>
      </p:sp>
    </p:spTree>
    <p:extLst>
      <p:ext uri="{BB962C8B-B14F-4D97-AF65-F5344CB8AC3E}">
        <p14:creationId xmlns:p14="http://schemas.microsoft.com/office/powerpoint/2010/main" val="391110110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3AD8-58E1-4982-A5AA-34E8CFDF20F6}"/>
              </a:ext>
            </a:extLst>
          </p:cNvPr>
          <p:cNvSpPr>
            <a:spLocks noGrp="1"/>
          </p:cNvSpPr>
          <p:nvPr>
            <p:ph type="title"/>
          </p:nvPr>
        </p:nvSpPr>
        <p:spPr>
          <a:xfrm>
            <a:off x="838200" y="683027"/>
            <a:ext cx="10841736" cy="1085723"/>
          </a:xfrm>
        </p:spPr>
        <p:txBody>
          <a:bodyPr/>
          <a:lstStyle/>
          <a:p>
            <a:pPr algn="ctr"/>
            <a:r>
              <a:rPr lang="hr-HR" sz="4000" smtClean="0"/>
              <a:t>Vizija hrvatske poljoprivrede</a:t>
            </a:r>
            <a:r>
              <a:rPr lang="en-US" sz="4000" dirty="0"/>
              <a:t/>
            </a:r>
            <a:br>
              <a:rPr lang="en-US" sz="4000" dirty="0"/>
            </a:br>
            <a:r>
              <a:rPr lang="en-US" sz="4000" dirty="0"/>
              <a:t/>
            </a:r>
            <a:br>
              <a:rPr lang="en-US" sz="4000" dirty="0"/>
            </a:br>
            <a:endParaRPr lang="en-US" sz="4000" dirty="0"/>
          </a:p>
        </p:txBody>
      </p:sp>
      <p:sp>
        <p:nvSpPr>
          <p:cNvPr id="11" name="Content Placeholder 10">
            <a:extLst>
              <a:ext uri="{FF2B5EF4-FFF2-40B4-BE49-F238E27FC236}">
                <a16:creationId xmlns:a16="http://schemas.microsoft.com/office/drawing/2014/main" id="{50B85FE4-1542-44B2-9148-FA27BB10F659}"/>
              </a:ext>
            </a:extLst>
          </p:cNvPr>
          <p:cNvSpPr>
            <a:spLocks noGrp="1"/>
          </p:cNvSpPr>
          <p:nvPr>
            <p:ph sz="half" idx="2"/>
          </p:nvPr>
        </p:nvSpPr>
        <p:spPr>
          <a:xfrm>
            <a:off x="559558" y="1787856"/>
            <a:ext cx="11223629" cy="2538483"/>
          </a:xfrm>
          <a:ln>
            <a:noFill/>
          </a:ln>
        </p:spPr>
        <p:txBody>
          <a:bodyPr/>
          <a:lstStyle/>
          <a:p>
            <a:pPr marL="0" indent="0" algn="ctr">
              <a:lnSpc>
                <a:spcPct val="150000"/>
              </a:lnSpc>
              <a:buNone/>
            </a:pPr>
            <a:r>
              <a:rPr lang="hr-HR" i="1" smtClean="0">
                <a:solidFill>
                  <a:schemeClr val="tx1"/>
                </a:solidFill>
              </a:rPr>
              <a:t>Proizvoditi </a:t>
            </a:r>
            <a:r>
              <a:rPr lang="hr-HR" i="1">
                <a:solidFill>
                  <a:schemeClr val="tx1"/>
                </a:solidFill>
              </a:rPr>
              <a:t>veću količinu </a:t>
            </a:r>
            <a:r>
              <a:rPr lang="hr-HR" i="1" smtClean="0">
                <a:solidFill>
                  <a:schemeClr val="tx1"/>
                </a:solidFill>
              </a:rPr>
              <a:t>visokokvalitetne </a:t>
            </a:r>
            <a:r>
              <a:rPr lang="hr-HR" i="1">
                <a:solidFill>
                  <a:schemeClr val="tx1"/>
                </a:solidFill>
              </a:rPr>
              <a:t>hrane po konkurentnim cijenama, održivo upravljati prirodnim resursima u promjenjivim klimatskim uvjetima te doprinijeti poboljšanju kvalitete života i povećanju zaposlenosti u ruralnim </a:t>
            </a:r>
            <a:r>
              <a:rPr lang="hr-HR" i="1" smtClean="0">
                <a:solidFill>
                  <a:schemeClr val="tx1"/>
                </a:solidFill>
              </a:rPr>
              <a:t>područjima.</a:t>
            </a:r>
            <a:endParaRPr lang="hr-HR" dirty="0">
              <a:solidFill>
                <a:schemeClr val="tx1"/>
              </a:solidFill>
            </a:endParaRPr>
          </a:p>
        </p:txBody>
      </p:sp>
    </p:spTree>
    <p:extLst>
      <p:ext uri="{BB962C8B-B14F-4D97-AF65-F5344CB8AC3E}">
        <p14:creationId xmlns:p14="http://schemas.microsoft.com/office/powerpoint/2010/main" val="5807648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E572087-A993-4923-BD16-69225D803A88}"/>
              </a:ext>
            </a:extLst>
          </p:cNvPr>
          <p:cNvSpPr txBox="1"/>
          <p:nvPr/>
        </p:nvSpPr>
        <p:spPr>
          <a:xfrm>
            <a:off x="1182293" y="3345685"/>
            <a:ext cx="9734550" cy="1661993"/>
          </a:xfrm>
          <a:prstGeom prst="rect">
            <a:avLst/>
          </a:prstGeom>
          <a:solidFill>
            <a:schemeClr val="accent5">
              <a:lumMod val="20000"/>
              <a:lumOff val="80000"/>
            </a:schemeClr>
          </a:solidFill>
          <a:ln w="28575">
            <a:solidFill>
              <a:schemeClr val="tx1"/>
            </a:solidFill>
            <a:prstDash val="lgDash"/>
          </a:ln>
        </p:spPr>
        <p:txBody>
          <a:bodyPr wrap="square" rtlCol="0">
            <a:spAutoFit/>
          </a:bodyPr>
          <a:lstStyle/>
          <a:p>
            <a:endParaRPr lang="en-US" dirty="0"/>
          </a:p>
          <a:p>
            <a:endParaRPr lang="en-US" dirty="0"/>
          </a:p>
          <a:p>
            <a:pPr algn="ctr"/>
            <a:endParaRPr lang="en-US" sz="2000" b="1" dirty="0">
              <a:solidFill>
                <a:schemeClr val="bg2">
                  <a:lumMod val="75000"/>
                </a:schemeClr>
              </a:solidFill>
            </a:endParaRPr>
          </a:p>
          <a:p>
            <a:pPr algn="ctr"/>
            <a:r>
              <a:rPr lang="hr-HR" sz="2800" b="1" dirty="0">
                <a:solidFill>
                  <a:schemeClr val="bg2">
                    <a:lumMod val="75000"/>
                  </a:schemeClr>
                </a:solidFill>
              </a:rPr>
              <a:t>Strateški cilj 4</a:t>
            </a:r>
            <a:r>
              <a:rPr lang="hr-HR" sz="2800" b="1" dirty="0" smtClean="0">
                <a:solidFill>
                  <a:schemeClr val="bg2">
                    <a:lumMod val="75000"/>
                  </a:schemeClr>
                </a:solidFill>
              </a:rPr>
              <a:t>.</a:t>
            </a:r>
          </a:p>
          <a:p>
            <a:pPr algn="ctr"/>
            <a:r>
              <a:rPr lang="hr-HR" b="1" i="1" dirty="0"/>
              <a:t>Poticanje inovacija u poljoprivredno-prehrambenom sektoru </a:t>
            </a:r>
            <a:endParaRPr lang="en-US" sz="2000" b="1" dirty="0">
              <a:solidFill>
                <a:schemeClr val="bg2">
                  <a:lumMod val="75000"/>
                </a:schemeClr>
              </a:solidFill>
            </a:endParaRPr>
          </a:p>
        </p:txBody>
      </p:sp>
      <p:sp>
        <p:nvSpPr>
          <p:cNvPr id="5" name="Title 4">
            <a:extLst>
              <a:ext uri="{FF2B5EF4-FFF2-40B4-BE49-F238E27FC236}">
                <a16:creationId xmlns:a16="http://schemas.microsoft.com/office/drawing/2014/main" id="{CB4ABE04-189D-4D5F-8D5B-D81716E61155}"/>
              </a:ext>
            </a:extLst>
          </p:cNvPr>
          <p:cNvSpPr>
            <a:spLocks noGrp="1"/>
          </p:cNvSpPr>
          <p:nvPr>
            <p:ph type="title"/>
          </p:nvPr>
        </p:nvSpPr>
        <p:spPr>
          <a:xfrm>
            <a:off x="819152" y="903097"/>
            <a:ext cx="10515600" cy="1085723"/>
          </a:xfrm>
        </p:spPr>
        <p:txBody>
          <a:bodyPr/>
          <a:lstStyle/>
          <a:p>
            <a:pPr algn="ctr"/>
            <a:r>
              <a:rPr lang="hr-HR" smtClean="0"/>
              <a:t>Strateški </a:t>
            </a:r>
            <a:r>
              <a:rPr lang="hr-HR" dirty="0" smtClean="0"/>
              <a:t>ciljevi</a:t>
            </a:r>
            <a:endParaRPr lang="en-US" dirty="0">
              <a:solidFill>
                <a:schemeClr val="tx2">
                  <a:lumMod val="60000"/>
                  <a:lumOff val="40000"/>
                </a:schemeClr>
              </a:solidFill>
            </a:endParaRPr>
          </a:p>
        </p:txBody>
      </p:sp>
      <p:sp>
        <p:nvSpPr>
          <p:cNvPr id="8" name="TextBox 7">
            <a:extLst>
              <a:ext uri="{FF2B5EF4-FFF2-40B4-BE49-F238E27FC236}">
                <a16:creationId xmlns:a16="http://schemas.microsoft.com/office/drawing/2014/main" id="{E3F6E1C0-9C86-4993-ABA6-48F830A988DE}"/>
              </a:ext>
            </a:extLst>
          </p:cNvPr>
          <p:cNvSpPr txBox="1"/>
          <p:nvPr/>
        </p:nvSpPr>
        <p:spPr>
          <a:xfrm>
            <a:off x="1457325" y="2074783"/>
            <a:ext cx="2676525" cy="1908215"/>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hr-HR" sz="2800" b="1" dirty="0">
                <a:solidFill>
                  <a:schemeClr val="bg2">
                    <a:lumMod val="75000"/>
                  </a:schemeClr>
                </a:solidFill>
              </a:rPr>
              <a:t>Strateški cilj 1.</a:t>
            </a:r>
            <a:endParaRPr lang="en-US" sz="2800" b="1" dirty="0">
              <a:solidFill>
                <a:schemeClr val="bg2">
                  <a:lumMod val="75000"/>
                </a:schemeClr>
              </a:solidFill>
            </a:endParaRPr>
          </a:p>
          <a:p>
            <a:pPr algn="ctr"/>
            <a:r>
              <a:rPr lang="hr-HR" b="1" i="1" dirty="0"/>
              <a:t>Povećanje produktivnosti i otpornosti poljoprivredne proizvodnje na klimatske </a:t>
            </a:r>
            <a:r>
              <a:rPr lang="hr-HR" b="1" i="1" dirty="0" smtClean="0"/>
              <a:t>promjene</a:t>
            </a:r>
            <a:endParaRPr lang="en-US" b="1" i="1" dirty="0"/>
          </a:p>
        </p:txBody>
      </p:sp>
      <p:sp>
        <p:nvSpPr>
          <p:cNvPr id="9" name="TextBox 8">
            <a:extLst>
              <a:ext uri="{FF2B5EF4-FFF2-40B4-BE49-F238E27FC236}">
                <a16:creationId xmlns:a16="http://schemas.microsoft.com/office/drawing/2014/main" id="{DA6BE634-2604-44D6-BC4B-41D676504476}"/>
              </a:ext>
            </a:extLst>
          </p:cNvPr>
          <p:cNvSpPr txBox="1"/>
          <p:nvPr/>
        </p:nvSpPr>
        <p:spPr>
          <a:xfrm>
            <a:off x="4608911" y="2074783"/>
            <a:ext cx="2881314" cy="1908215"/>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hr-HR" sz="2800" b="1" dirty="0">
                <a:solidFill>
                  <a:schemeClr val="bg2">
                    <a:lumMod val="75000"/>
                  </a:schemeClr>
                </a:solidFill>
              </a:rPr>
              <a:t>Strateški cilj 2</a:t>
            </a:r>
            <a:r>
              <a:rPr lang="hr-HR" sz="2800" b="1" dirty="0" smtClean="0">
                <a:solidFill>
                  <a:schemeClr val="bg2">
                    <a:lumMod val="75000"/>
                  </a:schemeClr>
                </a:solidFill>
              </a:rPr>
              <a:t>.</a:t>
            </a:r>
          </a:p>
          <a:p>
            <a:pPr algn="ctr"/>
            <a:r>
              <a:rPr lang="hr-HR" b="1" i="1" dirty="0"/>
              <a:t>Jačanje konkurentnosti poljoprivredno-prehrambenog </a:t>
            </a:r>
            <a:r>
              <a:rPr lang="hr-HR" b="1" i="1" dirty="0" smtClean="0"/>
              <a:t>sektora</a:t>
            </a:r>
          </a:p>
          <a:p>
            <a:pPr algn="ctr"/>
            <a:r>
              <a:rPr lang="hr-HR" b="1" i="1" dirty="0" smtClean="0"/>
              <a:t> </a:t>
            </a:r>
            <a:endParaRPr lang="hr-HR" dirty="0"/>
          </a:p>
          <a:p>
            <a:pPr algn="ctr"/>
            <a:endParaRPr lang="en-US" b="1" i="1" dirty="0"/>
          </a:p>
        </p:txBody>
      </p:sp>
      <p:sp>
        <p:nvSpPr>
          <p:cNvPr id="10" name="TextBox 9">
            <a:extLst>
              <a:ext uri="{FF2B5EF4-FFF2-40B4-BE49-F238E27FC236}">
                <a16:creationId xmlns:a16="http://schemas.microsoft.com/office/drawing/2014/main" id="{1CD608AB-88C1-472C-B992-36F5DE546C7B}"/>
              </a:ext>
            </a:extLst>
          </p:cNvPr>
          <p:cNvSpPr txBox="1"/>
          <p:nvPr/>
        </p:nvSpPr>
        <p:spPr>
          <a:xfrm>
            <a:off x="7965286" y="2074783"/>
            <a:ext cx="2676525" cy="1908215"/>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hr-HR" sz="2800" b="1" dirty="0">
                <a:solidFill>
                  <a:schemeClr val="bg2">
                    <a:lumMod val="75000"/>
                  </a:schemeClr>
                </a:solidFill>
              </a:rPr>
              <a:t>Strateški cilj 3.</a:t>
            </a:r>
            <a:endParaRPr lang="en-US" sz="2800" b="1" dirty="0">
              <a:solidFill>
                <a:schemeClr val="bg2">
                  <a:lumMod val="75000"/>
                </a:schemeClr>
              </a:solidFill>
            </a:endParaRPr>
          </a:p>
          <a:p>
            <a:pPr algn="ctr"/>
            <a:r>
              <a:rPr lang="hr-HR" b="1" i="1" dirty="0"/>
              <a:t>Obnova ruralnog gospodarstva i unaprjeđenje uvjeta života u ruralnim područjima </a:t>
            </a:r>
            <a:endParaRPr lang="en-US" b="1" i="1" dirty="0"/>
          </a:p>
        </p:txBody>
      </p:sp>
    </p:spTree>
    <p:extLst>
      <p:ext uri="{BB962C8B-B14F-4D97-AF65-F5344CB8AC3E}">
        <p14:creationId xmlns:p14="http://schemas.microsoft.com/office/powerpoint/2010/main" val="317297673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5649"/>
            <a:ext cx="7069540" cy="227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730625" y="339665"/>
            <a:ext cx="10515600" cy="793099"/>
          </a:xfrm>
        </p:spPr>
        <p:txBody>
          <a:bodyPr/>
          <a:lstStyle/>
          <a:p>
            <a:pPr algn="ctr"/>
            <a:r>
              <a:rPr lang="hr-HR" sz="4000" smtClean="0"/>
              <a:t>Veza između ciljeva i potreba poljoprivrednog sektora</a:t>
            </a:r>
            <a:endParaRPr lang="hr-HR" sz="4000" dirty="0"/>
          </a:p>
        </p:txBody>
      </p:sp>
      <p:graphicFrame>
        <p:nvGraphicFramePr>
          <p:cNvPr id="3" name="Tablica 2"/>
          <p:cNvGraphicFramePr>
            <a:graphicFrameLocks noGrp="1"/>
          </p:cNvGraphicFramePr>
          <p:nvPr>
            <p:extLst>
              <p:ext uri="{D42A27DB-BD31-4B8C-83A1-F6EECF244321}">
                <p14:modId xmlns:p14="http://schemas.microsoft.com/office/powerpoint/2010/main" val="176624353"/>
              </p:ext>
            </p:extLst>
          </p:nvPr>
        </p:nvGraphicFramePr>
        <p:xfrm>
          <a:off x="341194" y="1210984"/>
          <a:ext cx="11477766" cy="5237596"/>
        </p:xfrm>
        <a:graphic>
          <a:graphicData uri="http://schemas.openxmlformats.org/drawingml/2006/table">
            <a:tbl>
              <a:tblPr firstRow="1" bandRow="1">
                <a:tableStyleId>{5C22544A-7EE6-4342-B048-85BDC9FD1C3A}</a:tableStyleId>
              </a:tblPr>
              <a:tblGrid>
                <a:gridCol w="2715905">
                  <a:extLst>
                    <a:ext uri="{9D8B030D-6E8A-4147-A177-3AD203B41FA5}">
                      <a16:colId xmlns:a16="http://schemas.microsoft.com/office/drawing/2014/main" val="20000"/>
                    </a:ext>
                  </a:extLst>
                </a:gridCol>
                <a:gridCol w="750626">
                  <a:extLst>
                    <a:ext uri="{9D8B030D-6E8A-4147-A177-3AD203B41FA5}">
                      <a16:colId xmlns:a16="http://schemas.microsoft.com/office/drawing/2014/main" val="20001"/>
                    </a:ext>
                  </a:extLst>
                </a:gridCol>
                <a:gridCol w="8011235">
                  <a:extLst>
                    <a:ext uri="{9D8B030D-6E8A-4147-A177-3AD203B41FA5}">
                      <a16:colId xmlns:a16="http://schemas.microsoft.com/office/drawing/2014/main" val="20002"/>
                    </a:ext>
                  </a:extLst>
                </a:gridCol>
              </a:tblGrid>
              <a:tr h="494986">
                <a:tc>
                  <a:txBody>
                    <a:bodyPr/>
                    <a:lstStyle/>
                    <a:p>
                      <a:pPr algn="ctr"/>
                      <a:r>
                        <a:rPr lang="hr-HR" sz="2400" smtClean="0">
                          <a:solidFill>
                            <a:schemeClr val="bg1"/>
                          </a:solidFill>
                        </a:rPr>
                        <a:t>STRATEŠKI CILJ</a:t>
                      </a:r>
                      <a:endParaRPr lang="hr-HR" sz="240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endParaRPr lang="hr-HR" sz="240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r-HR" sz="2400" smtClean="0">
                          <a:solidFill>
                            <a:schemeClr val="bg1"/>
                          </a:solidFill>
                        </a:rPr>
                        <a:t>KLJUČNA POTREBA</a:t>
                      </a:r>
                      <a:endParaRPr lang="hr-HR" sz="240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0000"/>
                  </a:ext>
                </a:extLst>
              </a:tr>
              <a:tr h="1106385">
                <a:tc>
                  <a:txBody>
                    <a:bodyPr/>
                    <a:lstStyle/>
                    <a:p>
                      <a:r>
                        <a:rPr lang="hr-HR" sz="1400" b="0" smtClean="0"/>
                        <a:t>I.</a:t>
                      </a:r>
                      <a:r>
                        <a:rPr lang="hr-HR" sz="1400" b="0" baseline="0" smtClean="0"/>
                        <a:t> </a:t>
                      </a:r>
                      <a:r>
                        <a:rPr lang="en-US" sz="1400" b="0" kern="1200" smtClean="0">
                          <a:solidFill>
                            <a:schemeClr val="dk1"/>
                          </a:solidFill>
                          <a:effectLst/>
                          <a:latin typeface="+mn-lt"/>
                          <a:ea typeface="+mn-ea"/>
                          <a:cs typeface="+mn-cs"/>
                        </a:rPr>
                        <a:t>Povećanje produktivnosti i otpornosti poljoprivredne proizvodnje na klimatske promjene</a:t>
                      </a:r>
                      <a:endParaRPr lang="hr-HR" sz="14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400" kern="1200" dirty="0" smtClean="0">
                          <a:solidFill>
                            <a:schemeClr val="dk1"/>
                          </a:solidFill>
                          <a:effectLst/>
                          <a:latin typeface="+mn-lt"/>
                          <a:ea typeface="+mn-ea"/>
                          <a:cs typeface="+mn-cs"/>
                        </a:rPr>
                        <a:t>1. </a:t>
                      </a:r>
                      <a:r>
                        <a:rPr lang="en-US" sz="1400" kern="1200" dirty="0" err="1" smtClean="0">
                          <a:solidFill>
                            <a:schemeClr val="dk1"/>
                          </a:solidFill>
                          <a:effectLst/>
                          <a:latin typeface="+mn-lt"/>
                          <a:ea typeface="+mn-ea"/>
                          <a:cs typeface="+mn-cs"/>
                        </a:rPr>
                        <a:t>Povećati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dodanu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vrijednost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poljoprivredne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proizvodnje</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2. </a:t>
                      </a:r>
                      <a:r>
                        <a:rPr lang="en-US" sz="1400" kern="1200" dirty="0" err="1" smtClean="0">
                          <a:solidFill>
                            <a:schemeClr val="dk1"/>
                          </a:solidFill>
                          <a:effectLst/>
                          <a:latin typeface="+mn-lt"/>
                          <a:ea typeface="+mn-ea"/>
                          <a:cs typeface="+mn-cs"/>
                        </a:rPr>
                        <a:t>Poboljšati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okolišnu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održivost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poljoprivrednih</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praksi</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3. </a:t>
                      </a:r>
                      <a:r>
                        <a:rPr lang="en-US" sz="1400" kern="1200" dirty="0" err="1" smtClean="0">
                          <a:solidFill>
                            <a:schemeClr val="dk1"/>
                          </a:solidFill>
                          <a:effectLst/>
                          <a:latin typeface="+mn-lt"/>
                          <a:ea typeface="+mn-ea"/>
                          <a:cs typeface="+mn-cs"/>
                        </a:rPr>
                        <a:t>Povećati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pravičnost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dodjele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potpora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poljoprivrednim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gospodarstvima</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4.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usklađenost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između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proizvodnih</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sustava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svojstava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agroekoloških</a:t>
                      </a:r>
                      <a:r>
                        <a:rPr lang="en-US" sz="1400" kern="1200" dirty="0" smtClean="0">
                          <a:solidFill>
                            <a:schemeClr val="dk1"/>
                          </a:solidFill>
                          <a:effectLst/>
                          <a:latin typeface="+mn-lt"/>
                          <a:ea typeface="+mn-ea"/>
                          <a:cs typeface="+mn-cs"/>
                        </a:rPr>
                        <a:t> zona</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5. </a:t>
                      </a:r>
                      <a:r>
                        <a:rPr lang="hr-HR" sz="1400" kern="1200" dirty="0" smtClean="0">
                          <a:solidFill>
                            <a:schemeClr val="dk1"/>
                          </a:solidFill>
                          <a:effectLst/>
                          <a:latin typeface="+mn-lt"/>
                          <a:ea typeface="+mn-ea"/>
                          <a:cs typeface="+mn-cs"/>
                        </a:rPr>
                        <a:t>Više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učinkovitije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koristiti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instrumente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za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upravljanje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rizicima</a:t>
                      </a:r>
                      <a:endParaRPr lang="hr-H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1106385">
                <a:tc>
                  <a:txBody>
                    <a:bodyPr/>
                    <a:lstStyle/>
                    <a:p>
                      <a:r>
                        <a:rPr lang="hr-HR" sz="1400" smtClean="0"/>
                        <a:t>II. </a:t>
                      </a:r>
                      <a:r>
                        <a:rPr lang="en-US" sz="1400" kern="1200" smtClean="0">
                          <a:solidFill>
                            <a:schemeClr val="dk1"/>
                          </a:solidFill>
                          <a:effectLst/>
                          <a:latin typeface="+mn-lt"/>
                          <a:ea typeface="+mn-ea"/>
                          <a:cs typeface="+mn-cs"/>
                        </a:rPr>
                        <a:t>Jačanje konkurentnosti poljoprivredno-prehrambenog sektora</a:t>
                      </a:r>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kern="1200" dirty="0" smtClean="0">
                          <a:solidFill>
                            <a:schemeClr val="dk1"/>
                          </a:solidFill>
                          <a:effectLst/>
                          <a:latin typeface="+mn-lt"/>
                          <a:ea typeface="+mn-ea"/>
                          <a:cs typeface="+mn-cs"/>
                        </a:rPr>
                        <a:t>6. </a:t>
                      </a:r>
                      <a:r>
                        <a:rPr lang="hr-HR" sz="1400" kern="1200" dirty="0" smtClean="0">
                          <a:solidFill>
                            <a:schemeClr val="dk1"/>
                          </a:solidFill>
                          <a:effectLst/>
                          <a:latin typeface="+mn-lt"/>
                          <a:ea typeface="+mn-ea"/>
                          <a:cs typeface="+mn-cs"/>
                        </a:rPr>
                        <a:t>Unaprijediti </a:t>
                      </a:r>
                      <a:r>
                        <a:rPr lang="en-US" sz="1400" kern="1200" dirty="0" err="1" smtClean="0">
                          <a:solidFill>
                            <a:schemeClr val="dk1"/>
                          </a:solidFill>
                          <a:effectLst/>
                          <a:latin typeface="+mn-lt"/>
                          <a:ea typeface="+mn-ea"/>
                          <a:cs typeface="+mn-cs"/>
                        </a:rPr>
                        <a:t>povezanost</a:t>
                      </a:r>
                      <a:r>
                        <a:rPr lang="hr-HR" sz="1400" kern="1200" dirty="0" smtClean="0">
                          <a:solidFill>
                            <a:schemeClr val="dk1"/>
                          </a:solidFill>
                          <a:effectLst/>
                          <a:latin typeface="+mn-lt"/>
                          <a:ea typeface="+mn-ea"/>
                          <a:cs typeface="+mn-cs"/>
                        </a:rPr>
                        <a:t> unutar</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poljoprivredno-prehrambenog</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sektora</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7.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poduzetničke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sposobnosti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za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proizvođače</a:t>
                      </a:r>
                      <a:r>
                        <a:rPr lang="en-US" sz="1400" kern="1200" dirty="0" smtClean="0">
                          <a:solidFill>
                            <a:schemeClr val="dk1"/>
                          </a:solidFill>
                          <a:effectLst/>
                          <a:latin typeface="+mn-lt"/>
                          <a:ea typeface="+mn-ea"/>
                          <a:cs typeface="+mn-cs"/>
                        </a:rPr>
                        <a:t> u </a:t>
                      </a:r>
                      <a:r>
                        <a:rPr lang="en-US" sz="1400" kern="1200" dirty="0" err="1" smtClean="0">
                          <a:solidFill>
                            <a:schemeClr val="dk1"/>
                          </a:solidFill>
                          <a:effectLst/>
                          <a:latin typeface="+mn-lt"/>
                          <a:ea typeface="+mn-ea"/>
                          <a:cs typeface="+mn-cs"/>
                        </a:rPr>
                        <a:t>poljoprivredno-prehrambenom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sektoru</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8. </a:t>
                      </a:r>
                      <a:r>
                        <a:rPr lang="en-US" sz="1400" kern="1200" dirty="0" err="1" smtClean="0">
                          <a:solidFill>
                            <a:schemeClr val="dk1"/>
                          </a:solidFill>
                          <a:effectLst/>
                          <a:latin typeface="+mn-lt"/>
                          <a:ea typeface="+mn-ea"/>
                          <a:cs typeface="+mn-cs"/>
                        </a:rPr>
                        <a:t>Bolje</a:t>
                      </a:r>
                      <a:r>
                        <a:rPr lang="en-US" sz="1400" kern="1200" dirty="0" smtClean="0">
                          <a:solidFill>
                            <a:schemeClr val="dk1"/>
                          </a:solidFill>
                          <a:effectLst/>
                          <a:latin typeface="+mn-lt"/>
                          <a:ea typeface="+mn-ea"/>
                          <a:cs typeface="+mn-cs"/>
                        </a:rPr>
                        <a:t> </a:t>
                      </a:r>
                      <a:r>
                        <a:rPr lang="hr-HR" sz="1400" kern="1200" dirty="0" smtClean="0">
                          <a:solidFill>
                            <a:schemeClr val="dk1"/>
                          </a:solidFill>
                          <a:effectLst/>
                          <a:latin typeface="+mn-lt"/>
                          <a:ea typeface="+mn-ea"/>
                          <a:cs typeface="+mn-cs"/>
                        </a:rPr>
                        <a:t>uskladiti </a:t>
                      </a:r>
                      <a:r>
                        <a:rPr lang="en-US" sz="1400" kern="1200" dirty="0" err="1" smtClean="0">
                          <a:solidFill>
                            <a:schemeClr val="dk1"/>
                          </a:solidFill>
                          <a:effectLst/>
                          <a:latin typeface="+mn-lt"/>
                          <a:ea typeface="+mn-ea"/>
                          <a:cs typeface="+mn-cs"/>
                        </a:rPr>
                        <a:t>poljoprivredno-prehramben</a:t>
                      </a:r>
                      <a:r>
                        <a:rPr lang="hr-HR" sz="1400" kern="1200" dirty="0"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sektor</a:t>
                      </a:r>
                      <a:r>
                        <a:rPr lang="hr-HR" sz="1400" kern="1200" dirty="0" smtClean="0">
                          <a:solidFill>
                            <a:schemeClr val="dk1"/>
                          </a:solidFill>
                          <a:effectLst/>
                          <a:latin typeface="+mn-lt"/>
                          <a:ea typeface="+mn-ea"/>
                          <a:cs typeface="+mn-cs"/>
                        </a:rPr>
                        <a:t> s tržištem</a:t>
                      </a:r>
                    </a:p>
                    <a:p>
                      <a:r>
                        <a:rPr lang="en-US" sz="1400" kern="1200" dirty="0" smtClean="0">
                          <a:solidFill>
                            <a:schemeClr val="dk1"/>
                          </a:solidFill>
                          <a:effectLst/>
                          <a:latin typeface="+mn-lt"/>
                          <a:ea typeface="+mn-ea"/>
                          <a:cs typeface="+mn-cs"/>
                        </a:rPr>
                        <a:t>9. </a:t>
                      </a:r>
                      <a:r>
                        <a:rPr lang="en-US" sz="1400" kern="1200" dirty="0" err="1" smtClean="0">
                          <a:solidFill>
                            <a:schemeClr val="dk1"/>
                          </a:solidFill>
                          <a:effectLst/>
                          <a:latin typeface="+mn-lt"/>
                          <a:ea typeface="+mn-ea"/>
                          <a:cs typeface="+mn-cs"/>
                        </a:rPr>
                        <a:t>Poticati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veće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korištenje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sustava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kvalitete</a:t>
                      </a:r>
                      <a:r>
                        <a:rPr lang="en-US" sz="1400" kern="1200" dirty="0" smtClean="0">
                          <a:solidFill>
                            <a:schemeClr val="dk1"/>
                          </a:solidFill>
                          <a:effectLst/>
                          <a:latin typeface="+mn-lt"/>
                          <a:ea typeface="+mn-ea"/>
                          <a:cs typeface="+mn-cs"/>
                        </a:rPr>
                        <a:t> u </a:t>
                      </a:r>
                      <a:r>
                        <a:rPr lang="en-US" sz="1400" kern="1200" dirty="0" err="1" smtClean="0">
                          <a:solidFill>
                            <a:schemeClr val="dk1"/>
                          </a:solidFill>
                          <a:effectLst/>
                          <a:latin typeface="+mn-lt"/>
                          <a:ea typeface="+mn-ea"/>
                          <a:cs typeface="+mn-cs"/>
                        </a:rPr>
                        <a:t>poljoprivredno-prehrambenom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sektoru</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10.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vještine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radne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snage</a:t>
                      </a:r>
                      <a:r>
                        <a:rPr lang="en-US" sz="1400" kern="1200" dirty="0" smtClean="0">
                          <a:solidFill>
                            <a:schemeClr val="dk1"/>
                          </a:solidFill>
                          <a:effectLst/>
                          <a:latin typeface="+mn-lt"/>
                          <a:ea typeface="+mn-ea"/>
                          <a:cs typeface="+mn-cs"/>
                        </a:rPr>
                        <a:t> u </a:t>
                      </a:r>
                      <a:r>
                        <a:rPr lang="en-US" sz="1400" kern="1200" dirty="0" err="1" smtClean="0">
                          <a:solidFill>
                            <a:schemeClr val="dk1"/>
                          </a:solidFill>
                          <a:effectLst/>
                          <a:latin typeface="+mn-lt"/>
                          <a:ea typeface="+mn-ea"/>
                          <a:cs typeface="+mn-cs"/>
                        </a:rPr>
                        <a:t>poljoprivredno-prehrambenom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lancu</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11.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funkcioniranje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tržišta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poljoprivrednim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zemljištem</a:t>
                      </a:r>
                      <a:endParaRPr lang="hr-H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1106385">
                <a:tc>
                  <a:txBody>
                    <a:bodyPr/>
                    <a:lstStyle/>
                    <a:p>
                      <a:r>
                        <a:rPr lang="hr-HR" sz="1400" smtClean="0"/>
                        <a:t>III. </a:t>
                      </a:r>
                      <a:r>
                        <a:rPr lang="en-US" sz="1400" kern="1200" smtClean="0">
                          <a:solidFill>
                            <a:schemeClr val="dk1"/>
                          </a:solidFill>
                          <a:effectLst/>
                          <a:latin typeface="+mn-lt"/>
                          <a:ea typeface="+mn-ea"/>
                          <a:cs typeface="+mn-cs"/>
                        </a:rPr>
                        <a:t>Obnova ruralnog gospodarstva i unaprjeđenje uvjeta života u ruralnim područjima</a:t>
                      </a:r>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kern="1200" dirty="0" smtClean="0">
                          <a:solidFill>
                            <a:schemeClr val="dk1"/>
                          </a:solidFill>
                          <a:effectLst/>
                          <a:latin typeface="+mn-lt"/>
                          <a:ea typeface="+mn-ea"/>
                          <a:cs typeface="+mn-cs"/>
                        </a:rPr>
                        <a:t>12.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koordinaciju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komplementarnost</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između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intervencija</a:t>
                      </a:r>
                      <a:r>
                        <a:rPr lang="en-US" sz="1400" kern="1200" dirty="0" smtClean="0">
                          <a:solidFill>
                            <a:schemeClr val="dk1"/>
                          </a:solidFill>
                          <a:effectLst/>
                          <a:latin typeface="+mn-lt"/>
                          <a:ea typeface="+mn-ea"/>
                          <a:cs typeface="+mn-cs"/>
                        </a:rPr>
                        <a:t> u </a:t>
                      </a:r>
                      <a:r>
                        <a:rPr lang="en-US" sz="1400" kern="1200" dirty="0" err="1" smtClean="0">
                          <a:solidFill>
                            <a:schemeClr val="dk1"/>
                          </a:solidFill>
                          <a:effectLst/>
                          <a:latin typeface="+mn-lt"/>
                          <a:ea typeface="+mn-ea"/>
                          <a:cs typeface="+mn-cs"/>
                        </a:rPr>
                        <a:t>ruralnim</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područjima</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13.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javnu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infrastrukturu</a:t>
                      </a:r>
                      <a:r>
                        <a:rPr lang="en-US" sz="1400" kern="1200" dirty="0" smtClean="0">
                          <a:solidFill>
                            <a:schemeClr val="dk1"/>
                          </a:solidFill>
                          <a:effectLst/>
                          <a:latin typeface="+mn-lt"/>
                          <a:ea typeface="+mn-ea"/>
                          <a:cs typeface="+mn-cs"/>
                        </a:rPr>
                        <a:t> </a:t>
                      </a:r>
                      <a:r>
                        <a:rPr lang="hr-HR" sz="1400" kern="1200" dirty="0" smtClean="0">
                          <a:solidFill>
                            <a:schemeClr val="dk1"/>
                          </a:solidFill>
                          <a:effectLst/>
                          <a:latin typeface="+mn-lt"/>
                          <a:ea typeface="+mn-ea"/>
                          <a:cs typeface="+mn-cs"/>
                        </a:rPr>
                        <a:t>u ruralnim područjima</a:t>
                      </a:r>
                      <a:endParaRPr lang="hr-H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1106385">
                <a:tc>
                  <a:txBody>
                    <a:bodyPr/>
                    <a:lstStyle/>
                    <a:p>
                      <a:r>
                        <a:rPr lang="hr-HR" sz="1400" smtClean="0"/>
                        <a:t>IV.</a:t>
                      </a:r>
                      <a:r>
                        <a:rPr lang="hr-HR" sz="1400" baseline="0" smtClean="0"/>
                        <a:t> </a:t>
                      </a:r>
                      <a:r>
                        <a:rPr lang="en-US" sz="1400" kern="1200" smtClean="0">
                          <a:solidFill>
                            <a:schemeClr val="dk1"/>
                          </a:solidFill>
                          <a:effectLst/>
                          <a:latin typeface="+mn-lt"/>
                          <a:ea typeface="+mn-ea"/>
                          <a:cs typeface="+mn-cs"/>
                        </a:rPr>
                        <a:t>Poticanje inovacija u poljoprivredno-prehrambenom sektoru</a:t>
                      </a:r>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hr-HR"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kern="1200" dirty="0" smtClean="0">
                          <a:solidFill>
                            <a:schemeClr val="dk1"/>
                          </a:solidFill>
                          <a:effectLst/>
                          <a:latin typeface="+mn-lt"/>
                          <a:ea typeface="+mn-ea"/>
                          <a:cs typeface="+mn-cs"/>
                        </a:rPr>
                        <a:t>14. </a:t>
                      </a:r>
                      <a:r>
                        <a:rPr lang="hr-HR" sz="1400" kern="1200" dirty="0" smtClean="0">
                          <a:solidFill>
                            <a:schemeClr val="dk1"/>
                          </a:solidFill>
                          <a:effectLst/>
                          <a:latin typeface="+mn-lt"/>
                          <a:ea typeface="+mn-ea"/>
                          <a:cs typeface="+mn-cs"/>
                        </a:rPr>
                        <a:t>Potaknuti u</a:t>
                      </a:r>
                      <a:r>
                        <a:rPr lang="en-US" sz="1400" kern="1200" dirty="0" err="1" smtClean="0">
                          <a:solidFill>
                            <a:schemeClr val="dk1"/>
                          </a:solidFill>
                          <a:effectLst/>
                          <a:latin typeface="+mn-lt"/>
                          <a:ea typeface="+mn-ea"/>
                          <a:cs typeface="+mn-cs"/>
                        </a:rPr>
                        <a:t>laganja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usmjerena</a:t>
                      </a:r>
                      <a:r>
                        <a:rPr lang="en-US" sz="1400" kern="1200" dirty="0" smtClean="0">
                          <a:solidFill>
                            <a:schemeClr val="dk1"/>
                          </a:solidFill>
                          <a:effectLst/>
                          <a:latin typeface="+mn-lt"/>
                          <a:ea typeface="+mn-ea"/>
                          <a:cs typeface="+mn-cs"/>
                        </a:rPr>
                        <a:t> </a:t>
                      </a:r>
                      <a:r>
                        <a:rPr lang="hr-HR" sz="1400" kern="1200" dirty="0" smtClean="0">
                          <a:solidFill>
                            <a:schemeClr val="dk1"/>
                          </a:solidFill>
                          <a:effectLst/>
                          <a:latin typeface="+mn-lt"/>
                          <a:ea typeface="+mn-ea"/>
                          <a:cs typeface="+mn-cs"/>
                        </a:rPr>
                        <a:t>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tehnologiju</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inovacije</a:t>
                      </a:r>
                      <a:r>
                        <a:rPr lang="en-US" sz="1400" kern="1200" dirty="0" smtClean="0">
                          <a:solidFill>
                            <a:schemeClr val="dk1"/>
                          </a:solidFill>
                          <a:effectLst/>
                          <a:latin typeface="+mn-lt"/>
                          <a:ea typeface="+mn-ea"/>
                          <a:cs typeface="+mn-cs"/>
                        </a:rPr>
                        <a:t> </a:t>
                      </a:r>
                      <a:endParaRPr lang="hr-HR"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15. </a:t>
                      </a:r>
                      <a:r>
                        <a:rPr lang="en-US" sz="1400" kern="1200" dirty="0" err="1" smtClean="0">
                          <a:solidFill>
                            <a:schemeClr val="dk1"/>
                          </a:solidFill>
                          <a:effectLst/>
                          <a:latin typeface="+mn-lt"/>
                          <a:ea typeface="+mn-ea"/>
                          <a:cs typeface="+mn-cs"/>
                        </a:rPr>
                        <a:t>Unaprijediti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pristup</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istraživanjima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razvoju</a:t>
                      </a:r>
                      <a:r>
                        <a:rPr lang="en-US" sz="1400" kern="1200" dirty="0" smtClean="0">
                          <a:solidFill>
                            <a:schemeClr val="dk1"/>
                          </a:solidFill>
                          <a:effectLst/>
                          <a:latin typeface="+mn-lt"/>
                          <a:ea typeface="+mn-ea"/>
                          <a:cs typeface="+mn-cs"/>
                        </a:rPr>
                        <a:t> </a:t>
                      </a:r>
                      <a:r>
                        <a:rPr lang="hr-HR" sz="1400" kern="1200" dirty="0" smtClean="0">
                          <a:solidFill>
                            <a:schemeClr val="dk1"/>
                          </a:solidFill>
                          <a:effectLst/>
                          <a:latin typeface="+mn-lt"/>
                          <a:ea typeface="+mn-ea"/>
                          <a:cs typeface="+mn-cs"/>
                        </a:rPr>
                        <a:t>t</a:t>
                      </a:r>
                      <a:r>
                        <a:rPr lang="en-US" sz="1400" kern="1200" dirty="0" smtClean="0">
                          <a:solidFill>
                            <a:schemeClr val="dk1"/>
                          </a:solidFill>
                          <a:effectLst/>
                          <a:latin typeface="+mn-lt"/>
                          <a:ea typeface="+mn-ea"/>
                          <a:cs typeface="+mn-cs"/>
                        </a:rPr>
                        <a:t>e </a:t>
                      </a:r>
                      <a:r>
                        <a:rPr lang="en-US" sz="1400" kern="1200" dirty="0" err="1" smtClean="0">
                          <a:solidFill>
                            <a:schemeClr val="dk1"/>
                          </a:solidFill>
                          <a:effectLst/>
                          <a:latin typeface="+mn-lt"/>
                          <a:ea typeface="+mn-ea"/>
                          <a:cs typeface="+mn-cs"/>
                        </a:rPr>
                        <a:t>korištenje</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znanja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i</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tehnologija</a:t>
                      </a:r>
                      <a:r>
                        <a:rPr lang="en-US" sz="1400" kern="1200" dirty="0" smtClean="0">
                          <a:solidFill>
                            <a:schemeClr val="dk1"/>
                          </a:solidFill>
                          <a:effectLst/>
                          <a:latin typeface="+mn-lt"/>
                          <a:ea typeface="+mn-ea"/>
                          <a:cs typeface="+mn-cs"/>
                        </a:rPr>
                        <a:t> u </a:t>
                      </a:r>
                      <a:r>
                        <a:rPr lang="hr-HR" sz="1400" kern="1200" dirty="0" smtClean="0">
                          <a:solidFill>
                            <a:schemeClr val="dk1"/>
                          </a:solidFill>
                          <a:effectLst/>
                          <a:latin typeface="+mn-lt"/>
                          <a:ea typeface="+mn-ea"/>
                          <a:cs typeface="+mn-cs"/>
                        </a:rPr>
                        <a:t>poljoprivrednom sektoru</a:t>
                      </a:r>
                      <a:endParaRPr lang="hr-H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Strelica udesno 4"/>
          <p:cNvSpPr/>
          <p:nvPr/>
        </p:nvSpPr>
        <p:spPr>
          <a:xfrm>
            <a:off x="3193576" y="2060812"/>
            <a:ext cx="464024" cy="3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Strelica udesno 6"/>
          <p:cNvSpPr/>
          <p:nvPr/>
        </p:nvSpPr>
        <p:spPr>
          <a:xfrm>
            <a:off x="3193576" y="3323230"/>
            <a:ext cx="464024" cy="3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Strelica udesno 7"/>
          <p:cNvSpPr/>
          <p:nvPr/>
        </p:nvSpPr>
        <p:spPr>
          <a:xfrm>
            <a:off x="3220871" y="4642514"/>
            <a:ext cx="464024" cy="3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Strelica udesno 8"/>
          <p:cNvSpPr/>
          <p:nvPr/>
        </p:nvSpPr>
        <p:spPr>
          <a:xfrm>
            <a:off x="3220871" y="5734336"/>
            <a:ext cx="464024" cy="341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32801965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613985"/>
            <a:ext cx="10515600" cy="1085723"/>
          </a:xfrm>
        </p:spPr>
        <p:txBody>
          <a:bodyPr/>
          <a:lstStyle/>
          <a:p>
            <a:pPr algn="ctr"/>
            <a:r>
              <a:rPr lang="hr-HR" smtClean="0"/>
              <a:t>Predložene aktivnosti</a:t>
            </a:r>
            <a:endParaRPr lang="hr-HR" dirty="0"/>
          </a:p>
        </p:txBody>
      </p:sp>
      <p:sp>
        <p:nvSpPr>
          <p:cNvPr id="3" name="Rezervirano mjesto sadržaja 2"/>
          <p:cNvSpPr>
            <a:spLocks noGrp="1"/>
          </p:cNvSpPr>
          <p:nvPr>
            <p:ph sz="half" idx="1"/>
          </p:nvPr>
        </p:nvSpPr>
        <p:spPr>
          <a:xfrm>
            <a:off x="838200" y="1581983"/>
            <a:ext cx="10206318" cy="4245407"/>
          </a:xfrm>
        </p:spPr>
        <p:txBody>
          <a:bodyPr/>
          <a:lstStyle/>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A</a:t>
            </a:r>
            <a:r>
              <a:rPr lang="hr-HR" sz="2100">
                <a:solidFill>
                  <a:schemeClr val="accent2">
                    <a:lumMod val="75000"/>
                  </a:schemeClr>
                </a:solidFill>
                <a:latin typeface="+mj-lt"/>
                <a:ea typeface="+mj-ea"/>
                <a:cs typeface="+mj-cs"/>
              </a:rPr>
              <a:t>:</a:t>
            </a:r>
            <a:r>
              <a:rPr lang="hr-HR" sz="2100">
                <a:solidFill>
                  <a:schemeClr val="bg2"/>
                </a:solidFill>
                <a:latin typeface="+mj-lt"/>
                <a:ea typeface="+mj-ea"/>
                <a:cs typeface="+mj-cs"/>
              </a:rPr>
              <a:t> </a:t>
            </a:r>
            <a:r>
              <a:rPr lang="hr-HR" sz="2100" smtClean="0">
                <a:solidFill>
                  <a:schemeClr val="bg2"/>
                </a:solidFill>
                <a:latin typeface="+mj-lt"/>
                <a:ea typeface="+mj-ea"/>
                <a:cs typeface="+mj-cs"/>
              </a:rPr>
              <a:t> Usmjeravanje </a:t>
            </a:r>
            <a:r>
              <a:rPr lang="hr-HR" sz="2100" dirty="0">
                <a:solidFill>
                  <a:schemeClr val="bg2"/>
                </a:solidFill>
                <a:latin typeface="+mj-lt"/>
                <a:ea typeface="+mj-ea"/>
                <a:cs typeface="+mj-cs"/>
              </a:rPr>
              <a:t>javnih sredstava prema produktivnijim poljoprivrednim </a:t>
            </a:r>
            <a:r>
              <a:rPr lang="hr-HR" sz="2100" dirty="0" smtClean="0">
                <a:solidFill>
                  <a:schemeClr val="bg2"/>
                </a:solidFill>
                <a:latin typeface="+mj-lt"/>
                <a:ea typeface="+mj-ea"/>
                <a:cs typeface="+mj-cs"/>
              </a:rPr>
              <a:t>  ulaganjima</a:t>
            </a:r>
            <a:endParaRPr lang="hr-HR" sz="2100" dirty="0">
              <a:solidFill>
                <a:schemeClr val="bg2"/>
              </a:solidFill>
              <a:latin typeface="+mj-lt"/>
              <a:ea typeface="+mj-ea"/>
              <a:cs typeface="+mj-cs"/>
            </a:endParaRPr>
          </a:p>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B</a:t>
            </a:r>
            <a:r>
              <a:rPr lang="hr-HR" sz="2100" smtClean="0">
                <a:solidFill>
                  <a:schemeClr val="accent2">
                    <a:lumMod val="75000"/>
                  </a:schemeClr>
                </a:solidFill>
                <a:latin typeface="+mj-lt"/>
                <a:ea typeface="+mj-ea"/>
                <a:cs typeface="+mj-cs"/>
              </a:rPr>
              <a:t>:</a:t>
            </a:r>
            <a:r>
              <a:rPr lang="hr-HR" sz="2100" smtClean="0">
                <a:solidFill>
                  <a:schemeClr val="bg2"/>
                </a:solidFill>
                <a:latin typeface="+mj-lt"/>
                <a:ea typeface="+mj-ea"/>
                <a:cs typeface="+mj-cs"/>
              </a:rPr>
              <a:t>  Povećanje </a:t>
            </a:r>
            <a:r>
              <a:rPr lang="hr-HR" sz="2100" dirty="0">
                <a:solidFill>
                  <a:schemeClr val="bg2"/>
                </a:solidFill>
                <a:latin typeface="+mj-lt"/>
                <a:ea typeface="+mj-ea"/>
                <a:cs typeface="+mj-cs"/>
              </a:rPr>
              <a:t>opsega klimatski pametne poljoprivrede i održivog upravljanja zemljištem </a:t>
            </a:r>
          </a:p>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C</a:t>
            </a:r>
            <a:r>
              <a:rPr lang="hr-HR" sz="2100" smtClean="0">
                <a:solidFill>
                  <a:schemeClr val="accent2">
                    <a:lumMod val="75000"/>
                  </a:schemeClr>
                </a:solidFill>
                <a:latin typeface="+mj-lt"/>
                <a:ea typeface="+mj-ea"/>
                <a:cs typeface="+mj-cs"/>
              </a:rPr>
              <a:t>:</a:t>
            </a:r>
            <a:r>
              <a:rPr lang="hr-HR" sz="2100" smtClean="0">
                <a:solidFill>
                  <a:schemeClr val="bg2"/>
                </a:solidFill>
                <a:latin typeface="+mj-lt"/>
                <a:ea typeface="+mj-ea"/>
                <a:cs typeface="+mj-cs"/>
              </a:rPr>
              <a:t>  Razvoj </a:t>
            </a:r>
            <a:r>
              <a:rPr lang="hr-HR" sz="2100" dirty="0" err="1">
                <a:solidFill>
                  <a:schemeClr val="bg2"/>
                </a:solidFill>
                <a:latin typeface="+mj-lt"/>
                <a:ea typeface="+mj-ea"/>
                <a:cs typeface="+mj-cs"/>
              </a:rPr>
              <a:t>diverzificiranih</a:t>
            </a:r>
            <a:r>
              <a:rPr lang="hr-HR" sz="2100" dirty="0">
                <a:solidFill>
                  <a:schemeClr val="bg2"/>
                </a:solidFill>
                <a:latin typeface="+mj-lt"/>
                <a:ea typeface="+mj-ea"/>
                <a:cs typeface="+mj-cs"/>
              </a:rPr>
              <a:t> i integriranih domaćih tržišta poljoprivredno-prehrambenih proizvoda</a:t>
            </a:r>
          </a:p>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D</a:t>
            </a:r>
            <a:r>
              <a:rPr lang="hr-HR" sz="2100">
                <a:solidFill>
                  <a:schemeClr val="accent2">
                    <a:lumMod val="75000"/>
                  </a:schemeClr>
                </a:solidFill>
                <a:latin typeface="+mj-lt"/>
                <a:ea typeface="+mj-ea"/>
                <a:cs typeface="+mj-cs"/>
              </a:rPr>
              <a:t>:</a:t>
            </a:r>
            <a:r>
              <a:rPr lang="hr-HR" sz="2100">
                <a:solidFill>
                  <a:schemeClr val="bg2"/>
                </a:solidFill>
                <a:latin typeface="+mj-lt"/>
                <a:ea typeface="+mj-ea"/>
                <a:cs typeface="+mj-cs"/>
              </a:rPr>
              <a:t> </a:t>
            </a:r>
            <a:r>
              <a:rPr lang="hr-HR" sz="2100" smtClean="0">
                <a:solidFill>
                  <a:schemeClr val="bg2"/>
                </a:solidFill>
                <a:latin typeface="+mj-lt"/>
                <a:ea typeface="+mj-ea"/>
                <a:cs typeface="+mj-cs"/>
              </a:rPr>
              <a:t> </a:t>
            </a:r>
            <a:r>
              <a:rPr lang="hr-HR" sz="2100" dirty="0" smtClean="0">
                <a:solidFill>
                  <a:schemeClr val="bg2"/>
                </a:solidFill>
                <a:latin typeface="+mj-lt"/>
                <a:ea typeface="+mj-ea"/>
                <a:cs typeface="+mj-cs"/>
              </a:rPr>
              <a:t>Poticanje </a:t>
            </a:r>
            <a:r>
              <a:rPr lang="hr-HR" sz="2100" dirty="0">
                <a:solidFill>
                  <a:schemeClr val="bg2"/>
                </a:solidFill>
                <a:latin typeface="+mj-lt"/>
                <a:ea typeface="+mj-ea"/>
                <a:cs typeface="+mj-cs"/>
              </a:rPr>
              <a:t>poduzetnika na osnivanje i razvoj poslovanja u poljoprivredi</a:t>
            </a:r>
          </a:p>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E</a:t>
            </a:r>
            <a:r>
              <a:rPr lang="hr-HR" sz="2100">
                <a:solidFill>
                  <a:schemeClr val="accent2">
                    <a:lumMod val="75000"/>
                  </a:schemeClr>
                </a:solidFill>
                <a:latin typeface="+mj-lt"/>
                <a:ea typeface="+mj-ea"/>
                <a:cs typeface="+mj-cs"/>
              </a:rPr>
              <a:t>:</a:t>
            </a:r>
            <a:r>
              <a:rPr lang="hr-HR" sz="2100">
                <a:solidFill>
                  <a:schemeClr val="bg2"/>
                </a:solidFill>
                <a:latin typeface="+mj-lt"/>
                <a:ea typeface="+mj-ea"/>
                <a:cs typeface="+mj-cs"/>
              </a:rPr>
              <a:t> </a:t>
            </a:r>
            <a:r>
              <a:rPr lang="hr-HR" sz="2100" smtClean="0">
                <a:solidFill>
                  <a:schemeClr val="bg2"/>
                </a:solidFill>
                <a:latin typeface="+mj-lt"/>
                <a:ea typeface="+mj-ea"/>
                <a:cs typeface="+mj-cs"/>
              </a:rPr>
              <a:t>  Korištenje </a:t>
            </a:r>
            <a:r>
              <a:rPr lang="hr-HR" sz="2100" dirty="0">
                <a:solidFill>
                  <a:schemeClr val="bg2"/>
                </a:solidFill>
                <a:latin typeface="+mj-lt"/>
                <a:ea typeface="+mj-ea"/>
                <a:cs typeface="+mj-cs"/>
              </a:rPr>
              <a:t>novih prilika za rast u poljoprivredno-prehrambenom sektoru</a:t>
            </a:r>
          </a:p>
          <a:p>
            <a:pPr marL="514350" indent="-285750" algn="just">
              <a:lnSpc>
                <a:spcPct val="107000"/>
              </a:lnSpc>
              <a:spcAft>
                <a:spcPts val="0"/>
              </a:spcAft>
              <a:buFont typeface="Wingdings" panose="05000000000000000000" pitchFamily="2" charset="2"/>
              <a:buChar char="§"/>
            </a:pPr>
            <a:r>
              <a:rPr lang="hr-HR" sz="2100" b="1" smtClean="0">
                <a:solidFill>
                  <a:schemeClr val="accent2">
                    <a:lumMod val="75000"/>
                  </a:schemeClr>
                </a:solidFill>
              </a:rPr>
              <a:t>F</a:t>
            </a:r>
            <a:r>
              <a:rPr lang="hr-HR" sz="2100">
                <a:solidFill>
                  <a:schemeClr val="accent2">
                    <a:lumMod val="75000"/>
                  </a:schemeClr>
                </a:solidFill>
                <a:latin typeface="+mj-lt"/>
                <a:ea typeface="+mj-ea"/>
                <a:cs typeface="+mj-cs"/>
              </a:rPr>
              <a:t>:</a:t>
            </a:r>
            <a:r>
              <a:rPr lang="hr-HR" sz="2100">
                <a:solidFill>
                  <a:schemeClr val="bg2"/>
                </a:solidFill>
                <a:latin typeface="+mj-lt"/>
                <a:ea typeface="+mj-ea"/>
                <a:cs typeface="+mj-cs"/>
              </a:rPr>
              <a:t> </a:t>
            </a:r>
            <a:r>
              <a:rPr lang="hr-HR" sz="2100" smtClean="0">
                <a:solidFill>
                  <a:schemeClr val="bg2"/>
                </a:solidFill>
                <a:latin typeface="+mj-lt"/>
                <a:ea typeface="+mj-ea"/>
                <a:cs typeface="+mj-cs"/>
              </a:rPr>
              <a:t>  Objedinjavanje </a:t>
            </a:r>
            <a:r>
              <a:rPr lang="hr-HR" sz="2100" dirty="0">
                <a:solidFill>
                  <a:schemeClr val="bg2"/>
                </a:solidFill>
                <a:latin typeface="+mj-lt"/>
                <a:ea typeface="+mj-ea"/>
                <a:cs typeface="+mj-cs"/>
              </a:rPr>
              <a:t>sustava poljoprivrednog znanja i inovacija</a:t>
            </a:r>
          </a:p>
          <a:p>
            <a:endParaRPr lang="hr-HR" sz="2400" dirty="0"/>
          </a:p>
        </p:txBody>
      </p:sp>
    </p:spTree>
    <p:extLst>
      <p:ext uri="{BB962C8B-B14F-4D97-AF65-F5344CB8AC3E}">
        <p14:creationId xmlns:p14="http://schemas.microsoft.com/office/powerpoint/2010/main" val="177867348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4444" y="598899"/>
            <a:ext cx="10896932" cy="902524"/>
          </a:xfrm>
        </p:spPr>
        <p:txBody>
          <a:bodyPr/>
          <a:lstStyle/>
          <a:p>
            <a:pPr algn="ctr"/>
            <a:r>
              <a:rPr lang="pl-PL" smtClean="0"/>
              <a:t>Zašto Strategija?</a:t>
            </a:r>
            <a:r>
              <a:rPr lang="hr-HR" dirty="0"/>
              <a:t/>
            </a:r>
            <a:br>
              <a:rPr lang="hr-HR" dirty="0"/>
            </a:br>
            <a:endParaRPr lang="hr-HR" dirty="0"/>
          </a:p>
        </p:txBody>
      </p:sp>
      <p:sp>
        <p:nvSpPr>
          <p:cNvPr id="5" name="TekstniOkvir 4"/>
          <p:cNvSpPr txBox="1"/>
          <p:nvPr/>
        </p:nvSpPr>
        <p:spPr>
          <a:xfrm>
            <a:off x="553157" y="1525564"/>
            <a:ext cx="11081052" cy="3223959"/>
          </a:xfrm>
          <a:prstGeom prst="rect">
            <a:avLst/>
          </a:prstGeom>
          <a:noFill/>
        </p:spPr>
        <p:txBody>
          <a:bodyPr wrap="square" rtlCol="0">
            <a:spAutoFit/>
          </a:bodyPr>
          <a:lstStyle/>
          <a:p>
            <a:pPr marL="342900" indent="-342900">
              <a:spcBef>
                <a:spcPts val="500"/>
              </a:spcBef>
              <a:spcAft>
                <a:spcPts val="500"/>
              </a:spcAft>
              <a:buFont typeface="Wingdings" panose="05000000000000000000" pitchFamily="2" charset="2"/>
              <a:buChar char="§"/>
            </a:pPr>
            <a:r>
              <a:rPr lang="hr-HR" sz="2400" smtClean="0"/>
              <a:t>zadnja strategija poljoprivrede i ribarstva usvojena je 2002. godine</a:t>
            </a:r>
          </a:p>
          <a:p>
            <a:pPr marL="342900" indent="-342900">
              <a:spcBef>
                <a:spcPts val="500"/>
              </a:spcBef>
              <a:spcAft>
                <a:spcPts val="500"/>
              </a:spcAft>
              <a:buFont typeface="Wingdings" panose="05000000000000000000" pitchFamily="2" charset="2"/>
              <a:buChar char="§"/>
            </a:pPr>
            <a:r>
              <a:rPr lang="hr-HR" sz="2400" smtClean="0"/>
              <a:t>nove okolnosti:</a:t>
            </a:r>
          </a:p>
          <a:p>
            <a:pPr marL="800100" lvl="1" indent="-342900">
              <a:spcBef>
                <a:spcPts val="500"/>
              </a:spcBef>
              <a:spcAft>
                <a:spcPts val="500"/>
              </a:spcAft>
              <a:buFont typeface="Wingdings" panose="05000000000000000000" pitchFamily="2" charset="2"/>
              <a:buChar char="§"/>
            </a:pPr>
            <a:r>
              <a:rPr lang="hr-HR" sz="2400" smtClean="0"/>
              <a:t>članstvo u EU i integracija u međunarodno tržište</a:t>
            </a:r>
          </a:p>
          <a:p>
            <a:pPr marL="800100" lvl="1" indent="-342900">
              <a:spcBef>
                <a:spcPts val="500"/>
              </a:spcBef>
              <a:spcAft>
                <a:spcPts val="500"/>
              </a:spcAft>
              <a:buFont typeface="Wingdings" panose="05000000000000000000" pitchFamily="2" charset="2"/>
              <a:buChar char="§"/>
            </a:pPr>
            <a:r>
              <a:rPr lang="hr-HR" sz="2400" smtClean="0"/>
              <a:t>usklađivanje nacionalnih prioriteta s ciljevima zajedničke poljoprivredne politike EU-a</a:t>
            </a:r>
          </a:p>
          <a:p>
            <a:pPr marL="800100" lvl="1" indent="-342900">
              <a:spcBef>
                <a:spcPts val="500"/>
              </a:spcBef>
              <a:spcAft>
                <a:spcPts val="500"/>
              </a:spcAft>
              <a:buFont typeface="Wingdings" panose="05000000000000000000" pitchFamily="2" charset="2"/>
              <a:buChar char="§"/>
            </a:pPr>
            <a:r>
              <a:rPr lang="hr-HR" sz="2400" smtClean="0"/>
              <a:t>raste uloga okolišnih i klimatskih pitanja u poljoprivredi</a:t>
            </a:r>
          </a:p>
          <a:p>
            <a:pPr marL="342900" indent="-342900" algn="just">
              <a:buFont typeface="Wingdings" panose="05000000000000000000" pitchFamily="2" charset="2"/>
              <a:buChar char="§"/>
            </a:pPr>
            <a:endParaRPr lang="hr-HR" sz="2200" b="1" dirty="0" smtClean="0"/>
          </a:p>
        </p:txBody>
      </p:sp>
    </p:spTree>
    <p:extLst>
      <p:ext uri="{BB962C8B-B14F-4D97-AF65-F5344CB8AC3E}">
        <p14:creationId xmlns:p14="http://schemas.microsoft.com/office/powerpoint/2010/main" val="312519458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757518" y="1105271"/>
            <a:ext cx="9901518" cy="619208"/>
          </a:xfrm>
          <a:prstGeom prst="rect">
            <a:avLst/>
          </a:prstGeom>
        </p:spPr>
        <p:txBody>
          <a:bodyPr wrap="square">
            <a:spAutoFit/>
          </a:bodyPr>
          <a:lstStyle/>
          <a:p>
            <a:pPr algn="just">
              <a:lnSpc>
                <a:spcPct val="107000"/>
              </a:lnSpc>
              <a:spcAft>
                <a:spcPts val="0"/>
              </a:spcAft>
            </a:pPr>
            <a:endParaRPr lang="hr-HR" sz="1400" b="1" dirty="0">
              <a:solidFill>
                <a:srgbClr val="243F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smtClean="0"/>
              <a:t>	</a:t>
            </a:r>
            <a:endParaRPr lang="hr-H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Pravokutnik 5"/>
          <p:cNvSpPr/>
          <p:nvPr/>
        </p:nvSpPr>
        <p:spPr>
          <a:xfrm>
            <a:off x="757518" y="601179"/>
            <a:ext cx="4950760" cy="3116046"/>
          </a:xfrm>
          <a:prstGeom prst="rect">
            <a:avLst/>
          </a:prstGeom>
        </p:spPr>
        <p:txBody>
          <a:bodyPr wrap="square">
            <a:spAutoFit/>
          </a:bodyPr>
          <a:lstStyle/>
          <a:p>
            <a:pPr algn="ctr">
              <a:lnSpc>
                <a:spcPct val="107000"/>
              </a:lnSpc>
            </a:pPr>
            <a:r>
              <a:rPr lang="hr-HR" sz="2400" b="1">
                <a:solidFill>
                  <a:schemeClr val="bg2"/>
                </a:solidFill>
              </a:rPr>
              <a:t>Aktivnost A.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A.1: </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Ulaganja u sredstva za proizvodnju, tehnologije i inovacije</a:t>
            </a:r>
          </a:p>
          <a:p>
            <a:pPr marL="285750" indent="-285750">
              <a:lnSpc>
                <a:spcPct val="107000"/>
              </a:lnSpc>
              <a:buFont typeface="Arial" panose="020B0604020202020204" pitchFamily="34" charset="0"/>
              <a:buChar char="•"/>
            </a:pPr>
            <a:endPar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A.2: </a:t>
            </a:r>
            <a:r>
              <a:rPr lang="hr-HR" dirty="0">
                <a:solidFill>
                  <a:srgbClr val="243F60"/>
                </a:solidFill>
                <a:latin typeface="Arial" panose="020B0604020202020204" pitchFamily="34" charset="0"/>
                <a:ea typeface="Times New Roman" panose="02020603050405020304" pitchFamily="18" charset="0"/>
                <a:cs typeface="Times New Roman" panose="02020603050405020304" pitchFamily="18" charset="0"/>
              </a:rPr>
              <a:t>Preraspodjela potpore dohotku na male i srednje proizvođače te na mlade poljoprivrednike </a:t>
            </a:r>
          </a:p>
          <a:p>
            <a:endParaRPr lang="hr-HR" dirty="0" smtClean="0"/>
          </a:p>
          <a:p>
            <a:pPr algn="just"/>
            <a:r>
              <a:rPr lang="hr-HR" smtClean="0"/>
              <a:t>	</a:t>
            </a:r>
            <a:endParaRPr lang="hr-HR" dirty="0"/>
          </a:p>
        </p:txBody>
      </p:sp>
      <p:sp>
        <p:nvSpPr>
          <p:cNvPr id="7" name="Pravokutnik 6"/>
          <p:cNvSpPr/>
          <p:nvPr/>
        </p:nvSpPr>
        <p:spPr>
          <a:xfrm>
            <a:off x="6218897" y="566721"/>
            <a:ext cx="4950760" cy="5190588"/>
          </a:xfrm>
          <a:prstGeom prst="rect">
            <a:avLst/>
          </a:prstGeom>
        </p:spPr>
        <p:txBody>
          <a:bodyPr wrap="square">
            <a:spAutoFit/>
          </a:bodyPr>
          <a:lstStyle/>
          <a:p>
            <a:pPr algn="ctr">
              <a:lnSpc>
                <a:spcPct val="107000"/>
              </a:lnSpc>
            </a:pPr>
            <a:r>
              <a:rPr lang="hr-HR" sz="2400" b="1">
                <a:solidFill>
                  <a:schemeClr val="bg2"/>
                </a:solidFill>
              </a:rPr>
              <a:t>Aktivnost </a:t>
            </a:r>
            <a:r>
              <a:rPr lang="hr-HR" sz="2400" b="1" smtClean="0">
                <a:solidFill>
                  <a:schemeClr val="bg2"/>
                </a:solidFill>
              </a:rPr>
              <a:t>B.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Arial" panose="020B0604020202020204" pitchFamily="34" charset="0"/>
              </a:rPr>
              <a:t>B.1</a:t>
            </a:r>
            <a:r>
              <a:rPr lang="hr-HR">
                <a:solidFill>
                  <a:srgbClr val="243F60"/>
                </a:solidFill>
                <a:latin typeface="Arial" panose="020B0604020202020204" pitchFamily="34" charset="0"/>
                <a:ea typeface="Times New Roman" panose="02020603050405020304" pitchFamily="18" charset="0"/>
                <a:cs typeface="Arial" panose="020B0604020202020204" pitchFamily="34" charset="0"/>
              </a:rPr>
              <a:t>. Potpora praksama i rješenjima u poljoprivredi koja su prihvatljiva za okoliš, klimu i dobrobit životinja </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Arial" panose="020B0604020202020204" pitchFamily="34" charset="0"/>
              </a:rPr>
              <a:t>B.2</a:t>
            </a:r>
            <a:r>
              <a:rPr lang="hr-HR">
                <a:solidFill>
                  <a:srgbClr val="243F60"/>
                </a:solidFill>
                <a:latin typeface="Arial" panose="020B0604020202020204" pitchFamily="34" charset="0"/>
                <a:ea typeface="Times New Roman" panose="02020603050405020304" pitchFamily="18" charset="0"/>
                <a:cs typeface="Arial" panose="020B0604020202020204" pitchFamily="34" charset="0"/>
              </a:rPr>
              <a:t>. Poboljšani pristup okolišnim i poljoprivredno-klimatskim podacima</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Arial" panose="020B0604020202020204" pitchFamily="34" charset="0"/>
              </a:rPr>
              <a:t>B.3</a:t>
            </a:r>
            <a:r>
              <a:rPr lang="hr-HR">
                <a:solidFill>
                  <a:srgbClr val="243F60"/>
                </a:solidFill>
                <a:latin typeface="Arial" panose="020B0604020202020204" pitchFamily="34" charset="0"/>
                <a:ea typeface="Times New Roman" panose="02020603050405020304" pitchFamily="18" charset="0"/>
                <a:cs typeface="Arial" panose="020B0604020202020204" pitchFamily="34" charset="0"/>
              </a:rPr>
              <a:t>. Poticanje prijelaza na ekološku proizvodnju </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pt-BR" smtClean="0">
                <a:solidFill>
                  <a:srgbClr val="243F60"/>
                </a:solidFill>
                <a:latin typeface="Arial" panose="020B0604020202020204" pitchFamily="34" charset="0"/>
                <a:ea typeface="Times New Roman" panose="02020603050405020304" pitchFamily="18" charset="0"/>
                <a:cs typeface="Arial" panose="020B0604020202020204" pitchFamily="34" charset="0"/>
              </a:rPr>
              <a:t>B.4</a:t>
            </a:r>
            <a:r>
              <a:rPr lang="pt-BR">
                <a:solidFill>
                  <a:srgbClr val="243F60"/>
                </a:solidFill>
                <a:latin typeface="Arial" panose="020B0604020202020204" pitchFamily="34" charset="0"/>
                <a:ea typeface="Times New Roman" panose="02020603050405020304" pitchFamily="18" charset="0"/>
                <a:cs typeface="Arial" panose="020B0604020202020204" pitchFamily="34" charset="0"/>
              </a:rPr>
              <a:t>. Poboljšanje pristupa vodi za navodnjavanje i učinkovitost njezine uporabe </a:t>
            </a:r>
            <a:endParaRPr lang="hr-HR">
              <a:latin typeface="Arial" panose="020B0604020202020204" pitchFamily="34" charset="0"/>
              <a:cs typeface="Arial" panose="020B0604020202020204" pitchFamily="34" charset="0"/>
            </a:endParaRPr>
          </a:p>
          <a:p>
            <a:endParaRPr lang="hr-HR" dirty="0" smtClean="0"/>
          </a:p>
          <a:p>
            <a:pPr algn="just"/>
            <a:r>
              <a:rPr lang="hr-HR" smtClean="0"/>
              <a:t>	</a:t>
            </a:r>
            <a:endParaRPr lang="hr-HR" dirty="0"/>
          </a:p>
        </p:txBody>
      </p:sp>
    </p:spTree>
    <p:extLst>
      <p:ext uri="{BB962C8B-B14F-4D97-AF65-F5344CB8AC3E}">
        <p14:creationId xmlns:p14="http://schemas.microsoft.com/office/powerpoint/2010/main" val="90750145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757518" y="1105271"/>
            <a:ext cx="9901518" cy="619208"/>
          </a:xfrm>
          <a:prstGeom prst="rect">
            <a:avLst/>
          </a:prstGeom>
        </p:spPr>
        <p:txBody>
          <a:bodyPr wrap="square">
            <a:spAutoFit/>
          </a:bodyPr>
          <a:lstStyle/>
          <a:p>
            <a:pPr algn="just">
              <a:lnSpc>
                <a:spcPct val="107000"/>
              </a:lnSpc>
              <a:spcAft>
                <a:spcPts val="0"/>
              </a:spcAft>
            </a:pPr>
            <a:endParaRPr lang="hr-HR" sz="1400" b="1" dirty="0">
              <a:solidFill>
                <a:srgbClr val="243F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smtClean="0"/>
              <a:t>	</a:t>
            </a:r>
            <a:endParaRPr lang="hr-H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Pravokutnik 5"/>
          <p:cNvSpPr/>
          <p:nvPr/>
        </p:nvSpPr>
        <p:spPr>
          <a:xfrm>
            <a:off x="757518" y="601179"/>
            <a:ext cx="4950760" cy="5486951"/>
          </a:xfrm>
          <a:prstGeom prst="rect">
            <a:avLst/>
          </a:prstGeom>
        </p:spPr>
        <p:txBody>
          <a:bodyPr wrap="square">
            <a:spAutoFit/>
          </a:bodyPr>
          <a:lstStyle/>
          <a:p>
            <a:pPr algn="ctr">
              <a:lnSpc>
                <a:spcPct val="107000"/>
              </a:lnSpc>
            </a:pPr>
            <a:r>
              <a:rPr lang="hr-HR" sz="2400" b="1">
                <a:solidFill>
                  <a:schemeClr val="bg2"/>
                </a:solidFill>
              </a:rPr>
              <a:t>Aktivnost C</a:t>
            </a:r>
            <a:r>
              <a:rPr lang="hr-HR" sz="2400" b="1" smtClean="0">
                <a:solidFill>
                  <a:schemeClr val="bg2"/>
                </a:solidFill>
              </a:rPr>
              <a:t>.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C.1</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Poticanje partnerstava između proizvođača i kupaca u kratkim opskrbnim lancima</a:t>
            </a:r>
          </a:p>
          <a:p>
            <a:pPr marL="285750" indent="-285750">
              <a:lnSpc>
                <a:spcPct val="107000"/>
              </a:lnSpc>
              <a:spcAft>
                <a:spcPts val="0"/>
              </a:spcAft>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C.2</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Pomoć poboljšanju organizacijskih sposobnosti u poljoprivredno-prehrambenom lancu </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C.3</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Pomoć proizvođačima u ispunjavanju javnih i privatnih standarda sigurnosti i kvalitete hrane</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pt-B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C.4</a:t>
            </a:r>
            <a:r>
              <a:rPr lang="pt-BR">
                <a:solidFill>
                  <a:srgbClr val="243F60"/>
                </a:solidFill>
                <a:latin typeface="Arial" panose="020B0604020202020204" pitchFamily="34" charset="0"/>
                <a:ea typeface="Times New Roman" panose="02020603050405020304" pitchFamily="18" charset="0"/>
                <a:cs typeface="Times New Roman" panose="02020603050405020304" pitchFamily="18" charset="0"/>
              </a:rPr>
              <a:t>. Razvoj poljoprivredno-prehrambenih logističkih centara </a:t>
            </a: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endParaRPr lang="hr-HR" dirty="0" smtClean="0"/>
          </a:p>
          <a:p>
            <a:pPr algn="just"/>
            <a:r>
              <a:rPr lang="hr-HR" smtClean="0"/>
              <a:t>	</a:t>
            </a:r>
            <a:endParaRPr lang="hr-HR" dirty="0"/>
          </a:p>
        </p:txBody>
      </p:sp>
      <p:sp>
        <p:nvSpPr>
          <p:cNvPr id="7" name="Pravokutnik 6"/>
          <p:cNvSpPr/>
          <p:nvPr/>
        </p:nvSpPr>
        <p:spPr>
          <a:xfrm>
            <a:off x="6218897" y="566721"/>
            <a:ext cx="4950760" cy="4301499"/>
          </a:xfrm>
          <a:prstGeom prst="rect">
            <a:avLst/>
          </a:prstGeom>
        </p:spPr>
        <p:txBody>
          <a:bodyPr wrap="square">
            <a:spAutoFit/>
          </a:bodyPr>
          <a:lstStyle/>
          <a:p>
            <a:pPr algn="ctr">
              <a:lnSpc>
                <a:spcPct val="107000"/>
              </a:lnSpc>
            </a:pPr>
            <a:r>
              <a:rPr lang="hr-HR" sz="2400" b="1">
                <a:solidFill>
                  <a:schemeClr val="bg2"/>
                </a:solidFill>
              </a:rPr>
              <a:t>Aktivnost </a:t>
            </a:r>
            <a:r>
              <a:rPr lang="hr-HR" sz="2400" b="1" smtClean="0">
                <a:solidFill>
                  <a:schemeClr val="bg2"/>
                </a:solidFill>
              </a:rPr>
              <a:t>D.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D.1</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Smanjenje administrativnog i regulatornog opterećenja</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D.2</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Unaprjeđenje fiskalnih uvjeta</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D.3</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Korištenje instrumenata za upravljanje rizicima </a:t>
            </a:r>
          </a:p>
          <a:p>
            <a:pPr marL="285750" indent="-285750">
              <a:lnSpc>
                <a:spcPct val="107000"/>
              </a:lnSpc>
              <a:buFont typeface="Arial" panose="020B0604020202020204" pitchFamily="34" charset="0"/>
              <a:buChar char="•"/>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D</a:t>
            </a:r>
            <a:r>
              <a:rPr lang="pt-B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.4</a:t>
            </a:r>
            <a:r>
              <a:rPr lang="pt-B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Potpora pokretanju i razvoju poljoprivrednih gospodarstava i poduzeća </a:t>
            </a: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endParaRPr lang="hr-HR" dirty="0" smtClean="0"/>
          </a:p>
          <a:p>
            <a:pPr algn="just"/>
            <a:r>
              <a:rPr lang="hr-HR" smtClean="0"/>
              <a:t>	</a:t>
            </a:r>
            <a:endParaRPr lang="hr-HR" dirty="0"/>
          </a:p>
        </p:txBody>
      </p:sp>
    </p:spTree>
    <p:extLst>
      <p:ext uri="{BB962C8B-B14F-4D97-AF65-F5344CB8AC3E}">
        <p14:creationId xmlns:p14="http://schemas.microsoft.com/office/powerpoint/2010/main" val="202388160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757518" y="1105271"/>
            <a:ext cx="9901518" cy="619208"/>
          </a:xfrm>
          <a:prstGeom prst="rect">
            <a:avLst/>
          </a:prstGeom>
        </p:spPr>
        <p:txBody>
          <a:bodyPr wrap="square">
            <a:spAutoFit/>
          </a:bodyPr>
          <a:lstStyle/>
          <a:p>
            <a:pPr algn="just">
              <a:lnSpc>
                <a:spcPct val="107000"/>
              </a:lnSpc>
              <a:spcAft>
                <a:spcPts val="0"/>
              </a:spcAft>
            </a:pPr>
            <a:endParaRPr lang="hr-HR" sz="1400" b="1" dirty="0">
              <a:solidFill>
                <a:srgbClr val="243F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smtClean="0"/>
              <a:t>	</a:t>
            </a:r>
            <a:endParaRPr lang="hr-H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Pravokutnik 5"/>
          <p:cNvSpPr/>
          <p:nvPr/>
        </p:nvSpPr>
        <p:spPr>
          <a:xfrm>
            <a:off x="757518" y="601179"/>
            <a:ext cx="4950760" cy="4894225"/>
          </a:xfrm>
          <a:prstGeom prst="rect">
            <a:avLst/>
          </a:prstGeom>
        </p:spPr>
        <p:txBody>
          <a:bodyPr wrap="square">
            <a:spAutoFit/>
          </a:bodyPr>
          <a:lstStyle/>
          <a:p>
            <a:pPr algn="ctr">
              <a:lnSpc>
                <a:spcPct val="107000"/>
              </a:lnSpc>
            </a:pPr>
            <a:r>
              <a:rPr lang="hr-HR" sz="2400" b="1">
                <a:solidFill>
                  <a:schemeClr val="bg2"/>
                </a:solidFill>
              </a:rPr>
              <a:t>Aktivnost </a:t>
            </a:r>
            <a:r>
              <a:rPr lang="hr-HR" sz="2400" b="1" smtClean="0">
                <a:solidFill>
                  <a:schemeClr val="bg2"/>
                </a:solidFill>
              </a:rPr>
              <a:t>E.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pt-B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E.1</a:t>
            </a:r>
            <a:r>
              <a:rPr lang="pt-B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Poboljšanje povezanosti ruralnih područja s tržištem</a:t>
            </a: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E.2</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Razvoj i provedba nacionalnog plana bioekonomije</a:t>
            </a: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E.3</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Promicanje poljoprivredno-gastronomskog destinacijskog turizma</a:t>
            </a: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pt-B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E.4</a:t>
            </a:r>
            <a:r>
              <a:rPr lang="pt-BR">
                <a:solidFill>
                  <a:srgbClr val="243F60"/>
                </a:solidFill>
                <a:latin typeface="Arial" panose="020B0604020202020204" pitchFamily="34" charset="0"/>
                <a:ea typeface="Times New Roman" panose="02020603050405020304" pitchFamily="18" charset="0"/>
                <a:cs typeface="Times New Roman" panose="02020603050405020304" pitchFamily="18" charset="0"/>
              </a:rPr>
              <a:t>. Uvođenje programa za razvoj vještina u skladu s potrebama poljoprivredno-prehrambenog sektora</a:t>
            </a: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endParaRPr lang="hr-HR" dirty="0" smtClean="0"/>
          </a:p>
          <a:p>
            <a:pPr algn="just"/>
            <a:r>
              <a:rPr lang="hr-HR" smtClean="0"/>
              <a:t>	</a:t>
            </a:r>
            <a:endParaRPr lang="hr-HR" dirty="0"/>
          </a:p>
        </p:txBody>
      </p:sp>
      <p:sp>
        <p:nvSpPr>
          <p:cNvPr id="7" name="Pravokutnik 6"/>
          <p:cNvSpPr/>
          <p:nvPr/>
        </p:nvSpPr>
        <p:spPr>
          <a:xfrm>
            <a:off x="6218897" y="566721"/>
            <a:ext cx="4950760" cy="4320863"/>
          </a:xfrm>
          <a:prstGeom prst="rect">
            <a:avLst/>
          </a:prstGeom>
        </p:spPr>
        <p:txBody>
          <a:bodyPr wrap="square">
            <a:spAutoFit/>
          </a:bodyPr>
          <a:lstStyle/>
          <a:p>
            <a:pPr algn="ctr">
              <a:lnSpc>
                <a:spcPct val="107000"/>
              </a:lnSpc>
            </a:pPr>
            <a:r>
              <a:rPr lang="hr-HR" sz="2400" b="1">
                <a:solidFill>
                  <a:schemeClr val="bg2"/>
                </a:solidFill>
              </a:rPr>
              <a:t>Aktivnost F</a:t>
            </a:r>
            <a:r>
              <a:rPr lang="hr-HR" sz="2400" b="1" smtClean="0">
                <a:solidFill>
                  <a:schemeClr val="bg2"/>
                </a:solidFill>
              </a:rPr>
              <a:t>. </a:t>
            </a:r>
            <a:endParaRPr lang="hr-HR" sz="2400" b="1" smtClean="0">
              <a:solidFill>
                <a:schemeClr val="bg2"/>
              </a:solidFill>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endParaRPr lang="hr-HR" b="1">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sv-SE"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F.1</a:t>
            </a:r>
            <a:r>
              <a:rPr lang="sv-SE">
                <a:solidFill>
                  <a:srgbClr val="243F60"/>
                </a:solidFill>
                <a:latin typeface="Arial" panose="020B0604020202020204" pitchFamily="34" charset="0"/>
                <a:ea typeface="Times New Roman" panose="02020603050405020304" pitchFamily="18" charset="0"/>
                <a:cs typeface="Times New Roman" panose="02020603050405020304" pitchFamily="18" charset="0"/>
              </a:rPr>
              <a:t>. Jačanje veza poljoprivrednih savjetnika sa znanstvenim institucijama</a:t>
            </a: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hr-H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F.2</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Razvoj središnjeg poljoprivrednog informacijskog sustava i centra znanja</a:t>
            </a: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es-ES"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F.3</a:t>
            </a:r>
            <a:r>
              <a:rPr lang="es-ES">
                <a:solidFill>
                  <a:srgbClr val="243F60"/>
                </a:solidFill>
                <a:latin typeface="Arial" panose="020B0604020202020204" pitchFamily="34" charset="0"/>
                <a:ea typeface="Times New Roman" panose="02020603050405020304" pitchFamily="18" charset="0"/>
                <a:cs typeface="Times New Roman" panose="02020603050405020304" pitchFamily="18" charset="0"/>
              </a:rPr>
              <a:t>. Digitalizacija protoka informacija među dionicima </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 Sustava za znanje i informacije u poljoprivredi (</a:t>
            </a:r>
            <a:r>
              <a:rPr lang="es-ES">
                <a:solidFill>
                  <a:srgbClr val="243F60"/>
                </a:solidFill>
                <a:latin typeface="Arial" panose="020B0604020202020204" pitchFamily="34" charset="0"/>
                <a:ea typeface="Times New Roman" panose="02020603050405020304" pitchFamily="18" charset="0"/>
                <a:cs typeface="Times New Roman" panose="02020603050405020304" pitchFamily="18" charset="0"/>
              </a:rPr>
              <a:t>AKIS</a:t>
            </a:r>
            <a:r>
              <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pPr>
            <a:endParaRPr lang="hr-HR">
              <a:solidFill>
                <a:srgbClr val="243F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07000"/>
              </a:lnSpc>
              <a:buFont typeface="Arial" panose="020B0604020202020204" pitchFamily="34" charset="0"/>
              <a:buChar char="•"/>
            </a:pPr>
            <a:r>
              <a:rPr lang="pt-BR" smtClean="0">
                <a:solidFill>
                  <a:srgbClr val="243F60"/>
                </a:solidFill>
                <a:latin typeface="Arial" panose="020B0604020202020204" pitchFamily="34" charset="0"/>
                <a:ea typeface="Times New Roman" panose="02020603050405020304" pitchFamily="18" charset="0"/>
                <a:cs typeface="Times New Roman" panose="02020603050405020304" pitchFamily="18" charset="0"/>
              </a:rPr>
              <a:t>F.4</a:t>
            </a:r>
            <a:r>
              <a:rPr lang="pt-BR">
                <a:solidFill>
                  <a:srgbClr val="243F60"/>
                </a:solidFill>
                <a:latin typeface="Arial" panose="020B0604020202020204" pitchFamily="34" charset="0"/>
                <a:ea typeface="Times New Roman" panose="02020603050405020304" pitchFamily="18" charset="0"/>
                <a:cs typeface="Times New Roman" panose="02020603050405020304" pitchFamily="18" charset="0"/>
              </a:rPr>
              <a:t>. Poticanje inovacijskih partnerstava</a:t>
            </a:r>
            <a:endParaRPr lang="hr-HR" dirty="0" smtClean="0"/>
          </a:p>
          <a:p>
            <a:pPr algn="just"/>
            <a:r>
              <a:rPr lang="hr-HR" smtClean="0"/>
              <a:t>	</a:t>
            </a:r>
            <a:endParaRPr lang="hr-HR" dirty="0"/>
          </a:p>
        </p:txBody>
      </p:sp>
    </p:spTree>
    <p:extLst>
      <p:ext uri="{BB962C8B-B14F-4D97-AF65-F5344CB8AC3E}">
        <p14:creationId xmlns:p14="http://schemas.microsoft.com/office/powerpoint/2010/main" val="187117728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44203"/>
            <a:ext cx="7315200" cy="293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824552" y="687578"/>
            <a:ext cx="10515600" cy="800030"/>
          </a:xfrm>
        </p:spPr>
        <p:txBody>
          <a:bodyPr/>
          <a:lstStyle/>
          <a:p>
            <a:pPr algn="ctr"/>
            <a:r>
              <a:rPr lang="hr-HR" smtClean="0"/>
              <a:t>Financiranje</a:t>
            </a:r>
            <a:endParaRPr lang="hr-HR"/>
          </a:p>
        </p:txBody>
      </p:sp>
      <p:sp>
        <p:nvSpPr>
          <p:cNvPr id="4" name="Rezervirano mjesto sadržaja 3"/>
          <p:cNvSpPr>
            <a:spLocks noGrp="1"/>
          </p:cNvSpPr>
          <p:nvPr>
            <p:ph sz="half" idx="2"/>
          </p:nvPr>
        </p:nvSpPr>
        <p:spPr>
          <a:xfrm>
            <a:off x="6158554" y="1637730"/>
            <a:ext cx="5181600" cy="4858603"/>
          </a:xfrm>
        </p:spPr>
        <p:txBody>
          <a:bodyPr/>
          <a:lstStyle/>
          <a:p>
            <a:pPr marL="360363" lvl="1" indent="-342900">
              <a:lnSpc>
                <a:spcPct val="107000"/>
              </a:lnSpc>
              <a:buFont typeface="Courier New" panose="02070309020205020404" pitchFamily="49" charset="0"/>
              <a:buChar char="o"/>
            </a:pPr>
            <a:r>
              <a:rPr lang="hr-HR" sz="1800" smtClean="0">
                <a:solidFill>
                  <a:schemeClr val="accent1">
                    <a:lumMod val="50000"/>
                  </a:schemeClr>
                </a:solidFill>
              </a:rPr>
              <a:t>prilagodba izravnih plaćanja i </a:t>
            </a:r>
            <a:r>
              <a:rPr lang="hr-HR" sz="1800">
                <a:solidFill>
                  <a:schemeClr val="accent1">
                    <a:lumMod val="50000"/>
                  </a:schemeClr>
                </a:solidFill>
              </a:rPr>
              <a:t>preraspodjela na mala i srednja gospodarstva</a:t>
            </a:r>
          </a:p>
          <a:p>
            <a:pPr marL="360363" lvl="1" indent="-342900">
              <a:lnSpc>
                <a:spcPct val="107000"/>
              </a:lnSpc>
              <a:buFont typeface="Courier New" panose="02070309020205020404" pitchFamily="49" charset="0"/>
              <a:buChar char="o"/>
            </a:pPr>
            <a:r>
              <a:rPr lang="hr-HR" sz="1800">
                <a:solidFill>
                  <a:schemeClr val="accent1">
                    <a:lumMod val="50000"/>
                  </a:schemeClr>
                </a:solidFill>
              </a:rPr>
              <a:t>2% omotnice za izravna plaćanja za potpore mladim poljoprivrednicima</a:t>
            </a:r>
          </a:p>
          <a:p>
            <a:pPr marL="360363" lvl="1" indent="-342900">
              <a:lnSpc>
                <a:spcPct val="107000"/>
              </a:lnSpc>
              <a:buFont typeface="Courier New" panose="02070309020205020404" pitchFamily="49" charset="0"/>
              <a:buChar char="o"/>
            </a:pPr>
            <a:r>
              <a:rPr lang="hr-HR" sz="1800">
                <a:solidFill>
                  <a:schemeClr val="accent1">
                    <a:lumMod val="50000"/>
                  </a:schemeClr>
                </a:solidFill>
              </a:rPr>
              <a:t>najviše 3% omotnice za izravna plaćanja za sektorske mjere</a:t>
            </a:r>
          </a:p>
          <a:p>
            <a:pPr marL="360363" lvl="1" indent="-342900">
              <a:lnSpc>
                <a:spcPct val="107000"/>
              </a:lnSpc>
              <a:buFont typeface="Courier New" panose="02070309020205020404" pitchFamily="49" charset="0"/>
              <a:buChar char="o"/>
            </a:pPr>
            <a:r>
              <a:rPr lang="hr-HR" sz="1800">
                <a:solidFill>
                  <a:schemeClr val="accent1">
                    <a:lumMod val="50000"/>
                  </a:schemeClr>
                </a:solidFill>
              </a:rPr>
              <a:t>najviše 13% za vezana plaćanja</a:t>
            </a:r>
          </a:p>
          <a:p>
            <a:pPr marL="360363" lvl="1" indent="-342900">
              <a:lnSpc>
                <a:spcPct val="107000"/>
              </a:lnSpc>
              <a:buFont typeface="Courier New" panose="02070309020205020404" pitchFamily="49" charset="0"/>
              <a:buChar char="o"/>
            </a:pPr>
            <a:r>
              <a:rPr lang="hr-HR" sz="1800">
                <a:solidFill>
                  <a:schemeClr val="accent1">
                    <a:lumMod val="50000"/>
                  </a:schemeClr>
                </a:solidFill>
              </a:rPr>
              <a:t>barem 30% omotnice za ruralni razvoj za mjere namijenjene klimi i okolišu</a:t>
            </a:r>
          </a:p>
          <a:p>
            <a:pPr marL="360363" lvl="1" indent="-342900">
              <a:lnSpc>
                <a:spcPct val="107000"/>
              </a:lnSpc>
              <a:buFont typeface="Courier New" panose="02070309020205020404" pitchFamily="49" charset="0"/>
              <a:buChar char="o"/>
            </a:pPr>
            <a:r>
              <a:rPr lang="hr-HR" sz="1800">
                <a:solidFill>
                  <a:schemeClr val="accent1">
                    <a:lumMod val="50000"/>
                  </a:schemeClr>
                </a:solidFill>
              </a:rPr>
              <a:t>barem 5% omotnice </a:t>
            </a:r>
            <a:r>
              <a:rPr lang="hr-HR" sz="1800" smtClean="0">
                <a:solidFill>
                  <a:schemeClr val="accent1">
                    <a:lumMod val="50000"/>
                  </a:schemeClr>
                </a:solidFill>
              </a:rPr>
              <a:t>za ruralni razvoj za LEADER program</a:t>
            </a:r>
          </a:p>
          <a:p>
            <a:pPr marL="360363" lvl="1" indent="-342900">
              <a:lnSpc>
                <a:spcPct val="107000"/>
              </a:lnSpc>
              <a:buFont typeface="Courier New" panose="02070309020205020404" pitchFamily="49" charset="0"/>
              <a:buChar char="o"/>
            </a:pPr>
            <a:r>
              <a:rPr lang="hr-HR" sz="1800">
                <a:solidFill>
                  <a:schemeClr val="accent1">
                    <a:lumMod val="50000"/>
                  </a:schemeClr>
                </a:solidFill>
              </a:rPr>
              <a:t>barem 15% sredstava za operativne programe u sektoru voća i povrća za okolišne i klimatske </a:t>
            </a:r>
            <a:r>
              <a:rPr lang="hr-HR" sz="1800" smtClean="0">
                <a:solidFill>
                  <a:schemeClr val="accent1">
                    <a:lumMod val="50000"/>
                  </a:schemeClr>
                </a:solidFill>
              </a:rPr>
              <a:t>mjere</a:t>
            </a:r>
            <a:endParaRPr lang="hr-HR" sz="1800">
              <a:solidFill>
                <a:schemeClr val="accent1">
                  <a:lumMod val="50000"/>
                </a:schemeClr>
              </a:solidFill>
            </a:endParaRPr>
          </a:p>
          <a:p>
            <a:endParaRPr lang="hr-HR"/>
          </a:p>
        </p:txBody>
      </p:sp>
      <p:graphicFrame>
        <p:nvGraphicFramePr>
          <p:cNvPr id="5" name="Grafikon 4"/>
          <p:cNvGraphicFramePr>
            <a:graphicFrameLocks/>
          </p:cNvGraphicFramePr>
          <p:nvPr>
            <p:extLst>
              <p:ext uri="{D42A27DB-BD31-4B8C-83A1-F6EECF244321}">
                <p14:modId xmlns:p14="http://schemas.microsoft.com/office/powerpoint/2010/main" val="3997927788"/>
              </p:ext>
            </p:extLst>
          </p:nvPr>
        </p:nvGraphicFramePr>
        <p:xfrm>
          <a:off x="717771" y="1856097"/>
          <a:ext cx="4972690" cy="42581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niOkvir 5"/>
          <p:cNvSpPr txBox="1"/>
          <p:nvPr/>
        </p:nvSpPr>
        <p:spPr>
          <a:xfrm>
            <a:off x="348439" y="2033516"/>
            <a:ext cx="369332" cy="3821373"/>
          </a:xfrm>
          <a:prstGeom prst="rect">
            <a:avLst/>
          </a:prstGeom>
          <a:noFill/>
        </p:spPr>
        <p:txBody>
          <a:bodyPr vert="vert270" wrap="square" rtlCol="0">
            <a:spAutoFit/>
          </a:bodyPr>
          <a:lstStyle/>
          <a:p>
            <a:pPr algn="ctr"/>
            <a:r>
              <a:rPr lang="hr-HR" sz="1200" smtClean="0"/>
              <a:t>prijedlog omotnice za RH, mlrd. EUR</a:t>
            </a:r>
            <a:endParaRPr lang="hr-HR" sz="1200"/>
          </a:p>
        </p:txBody>
      </p:sp>
    </p:spTree>
    <p:extLst>
      <p:ext uri="{BB962C8B-B14F-4D97-AF65-F5344CB8AC3E}">
        <p14:creationId xmlns:p14="http://schemas.microsoft.com/office/powerpoint/2010/main" val="79648560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a:t>P</a:t>
            </a:r>
            <a:r>
              <a:rPr lang="hr-HR" smtClean="0"/>
              <a:t>raćenje rezultata u provedbi strategije</a:t>
            </a:r>
            <a:endParaRPr lang="hr-HR" dirty="0"/>
          </a:p>
        </p:txBody>
      </p:sp>
      <p:sp>
        <p:nvSpPr>
          <p:cNvPr id="3" name="Rezervirano mjesto sadržaja 2"/>
          <p:cNvSpPr>
            <a:spLocks noGrp="1"/>
          </p:cNvSpPr>
          <p:nvPr>
            <p:ph sz="half" idx="1"/>
          </p:nvPr>
        </p:nvSpPr>
        <p:spPr>
          <a:xfrm>
            <a:off x="838200" y="1951355"/>
            <a:ext cx="9247094" cy="3635807"/>
          </a:xfrm>
        </p:spPr>
        <p:txBody>
          <a:bodyPr/>
          <a:lstStyle/>
          <a:p>
            <a:pPr algn="just"/>
            <a:r>
              <a:rPr lang="hr-HR" smtClean="0">
                <a:solidFill>
                  <a:schemeClr val="tx1"/>
                </a:solidFill>
              </a:rPr>
              <a:t>Učinkovitosti provedbe na razini:</a:t>
            </a:r>
          </a:p>
          <a:p>
            <a:pPr marL="0" indent="0" algn="just">
              <a:buNone/>
            </a:pPr>
            <a:endParaRPr lang="hr-HR" sz="1000" smtClean="0">
              <a:solidFill>
                <a:schemeClr val="tx1"/>
              </a:solidFill>
            </a:endParaRPr>
          </a:p>
          <a:p>
            <a:pPr lvl="1" algn="just"/>
            <a:r>
              <a:rPr lang="hr-HR" smtClean="0">
                <a:solidFill>
                  <a:schemeClr val="tx1"/>
                </a:solidFill>
              </a:rPr>
              <a:t>strateških  i specifičnih ciljeva</a:t>
            </a:r>
          </a:p>
          <a:p>
            <a:pPr lvl="1" algn="just"/>
            <a:r>
              <a:rPr lang="hr-HR" smtClean="0">
                <a:solidFill>
                  <a:schemeClr val="tx1"/>
                </a:solidFill>
              </a:rPr>
              <a:t>ostvarenja ključnih potreba</a:t>
            </a:r>
          </a:p>
        </p:txBody>
      </p:sp>
    </p:spTree>
    <p:extLst>
      <p:ext uri="{BB962C8B-B14F-4D97-AF65-F5344CB8AC3E}">
        <p14:creationId xmlns:p14="http://schemas.microsoft.com/office/powerpoint/2010/main" val="166202945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612D69B-2598-4DDC-9EAF-C31D99BEEC59}"/>
              </a:ext>
            </a:extLst>
          </p:cNvPr>
          <p:cNvSpPr/>
          <p:nvPr/>
        </p:nvSpPr>
        <p:spPr>
          <a:xfrm>
            <a:off x="1169410" y="76899"/>
            <a:ext cx="10551278" cy="471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DVOSTRUKA VRIJEDNOST POLJOPRIVREDNE PROIZVODNJE </a:t>
            </a:r>
            <a:r>
              <a:rPr lang="hr-HR" b="1" smtClean="0"/>
              <a:t>DO </a:t>
            </a:r>
            <a:r>
              <a:rPr lang="en-US" b="1" smtClean="0"/>
              <a:t>2030</a:t>
            </a:r>
            <a:r>
              <a:rPr lang="hr-HR" b="1" smtClean="0"/>
              <a:t>.</a:t>
            </a:r>
            <a:endParaRPr lang="en-US" dirty="0"/>
          </a:p>
        </p:txBody>
      </p:sp>
      <p:sp>
        <p:nvSpPr>
          <p:cNvPr id="6" name="Rectangle 17">
            <a:extLst>
              <a:ext uri="{FF2B5EF4-FFF2-40B4-BE49-F238E27FC236}">
                <a16:creationId xmlns:a16="http://schemas.microsoft.com/office/drawing/2014/main" id="{C8819AA2-0AAD-43D4-8C5F-D4F2F9263BA0}"/>
              </a:ext>
            </a:extLst>
          </p:cNvPr>
          <p:cNvSpPr/>
          <p:nvPr/>
        </p:nvSpPr>
        <p:spPr>
          <a:xfrm>
            <a:off x="3023713" y="5542007"/>
            <a:ext cx="1823357"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 </a:t>
            </a:r>
            <a:r>
              <a:rPr lang="hr-HR" sz="1200" dirty="0" smtClean="0">
                <a:solidFill>
                  <a:schemeClr val="tx1"/>
                </a:solidFill>
              </a:rPr>
              <a:t>Povećanje opsega klimatski pametne poljoprivrede i održivog upravljanja zemljištem</a:t>
            </a:r>
            <a:endParaRPr lang="en-US" sz="1200" dirty="0">
              <a:solidFill>
                <a:schemeClr val="tx1"/>
              </a:solidFill>
            </a:endParaRPr>
          </a:p>
        </p:txBody>
      </p:sp>
      <p:sp>
        <p:nvSpPr>
          <p:cNvPr id="7" name="Rectangle 18">
            <a:extLst>
              <a:ext uri="{FF2B5EF4-FFF2-40B4-BE49-F238E27FC236}">
                <a16:creationId xmlns:a16="http://schemas.microsoft.com/office/drawing/2014/main" id="{97D3E4A8-6049-4C33-9BCA-B6A9F5D8540F}"/>
              </a:ext>
            </a:extLst>
          </p:cNvPr>
          <p:cNvSpPr/>
          <p:nvPr/>
        </p:nvSpPr>
        <p:spPr>
          <a:xfrm>
            <a:off x="4888516" y="5542007"/>
            <a:ext cx="1601329"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 </a:t>
            </a:r>
            <a:r>
              <a:rPr lang="hr-HR" sz="1200" dirty="0" smtClean="0">
                <a:solidFill>
                  <a:schemeClr val="tx1"/>
                </a:solidFill>
              </a:rPr>
              <a:t>Razvoj </a:t>
            </a:r>
            <a:r>
              <a:rPr lang="hr-HR" sz="1200" dirty="0" err="1" smtClean="0">
                <a:solidFill>
                  <a:schemeClr val="tx1"/>
                </a:solidFill>
              </a:rPr>
              <a:t>diverzificiranih</a:t>
            </a:r>
            <a:r>
              <a:rPr lang="hr-HR" sz="1200" dirty="0" smtClean="0">
                <a:solidFill>
                  <a:schemeClr val="tx1"/>
                </a:solidFill>
              </a:rPr>
              <a:t> i integriranih domaćih tržišta poljoprivredno-prehrambenih proizvoda</a:t>
            </a:r>
            <a:endParaRPr lang="en-US" sz="1200" dirty="0">
              <a:solidFill>
                <a:schemeClr val="tx1"/>
              </a:solidFill>
            </a:endParaRPr>
          </a:p>
        </p:txBody>
      </p:sp>
      <p:sp>
        <p:nvSpPr>
          <p:cNvPr id="8" name="Rectangle 19">
            <a:extLst>
              <a:ext uri="{FF2B5EF4-FFF2-40B4-BE49-F238E27FC236}">
                <a16:creationId xmlns:a16="http://schemas.microsoft.com/office/drawing/2014/main" id="{C3B6A7C7-7BCD-464A-AE54-6D81FA2CB6E2}"/>
              </a:ext>
            </a:extLst>
          </p:cNvPr>
          <p:cNvSpPr/>
          <p:nvPr/>
        </p:nvSpPr>
        <p:spPr>
          <a:xfrm>
            <a:off x="6545946" y="5542007"/>
            <a:ext cx="1681843" cy="1267867"/>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 </a:t>
            </a:r>
            <a:r>
              <a:rPr lang="hr-HR" sz="1200" dirty="0" smtClean="0">
                <a:solidFill>
                  <a:schemeClr val="tx1"/>
                </a:solidFill>
              </a:rPr>
              <a:t>Poticanje poduzetnika na osnivanje i razvoj poslovanja u poljoprivredi</a:t>
            </a:r>
            <a:endParaRPr lang="en-US" sz="1200" dirty="0">
              <a:solidFill>
                <a:schemeClr val="tx1"/>
              </a:solidFill>
            </a:endParaRPr>
          </a:p>
        </p:txBody>
      </p:sp>
      <p:sp>
        <p:nvSpPr>
          <p:cNvPr id="9" name="Rectangle 20">
            <a:extLst>
              <a:ext uri="{FF2B5EF4-FFF2-40B4-BE49-F238E27FC236}">
                <a16:creationId xmlns:a16="http://schemas.microsoft.com/office/drawing/2014/main" id="{2E6508E0-4FC2-46A3-B8D5-80256E3966D9}"/>
              </a:ext>
            </a:extLst>
          </p:cNvPr>
          <p:cNvSpPr/>
          <p:nvPr/>
        </p:nvSpPr>
        <p:spPr>
          <a:xfrm>
            <a:off x="8339054" y="5542007"/>
            <a:ext cx="1762980" cy="1267866"/>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 </a:t>
            </a:r>
            <a:r>
              <a:rPr lang="hr-HR" sz="1200" dirty="0" smtClean="0">
                <a:solidFill>
                  <a:schemeClr val="tx1"/>
                </a:solidFill>
              </a:rPr>
              <a:t>Korištenje novih prilika za </a:t>
            </a:r>
            <a:r>
              <a:rPr lang="hr-HR" sz="1200" dirty="0">
                <a:solidFill>
                  <a:schemeClr val="tx1"/>
                </a:solidFill>
              </a:rPr>
              <a:t>rast u </a:t>
            </a:r>
            <a:r>
              <a:rPr lang="hr-HR" sz="1200" dirty="0" smtClean="0">
                <a:solidFill>
                  <a:schemeClr val="tx1"/>
                </a:solidFill>
              </a:rPr>
              <a:t>poljoprivredno-prehrambenom sektoru </a:t>
            </a:r>
            <a:endParaRPr lang="en-US" sz="1200" dirty="0">
              <a:solidFill>
                <a:schemeClr val="tx1"/>
              </a:solidFill>
            </a:endParaRPr>
          </a:p>
        </p:txBody>
      </p:sp>
      <p:sp>
        <p:nvSpPr>
          <p:cNvPr id="10" name="Rectangle 21">
            <a:extLst>
              <a:ext uri="{FF2B5EF4-FFF2-40B4-BE49-F238E27FC236}">
                <a16:creationId xmlns:a16="http://schemas.microsoft.com/office/drawing/2014/main" id="{90402943-CE80-4387-85D4-057A76FE007D}"/>
              </a:ext>
            </a:extLst>
          </p:cNvPr>
          <p:cNvSpPr/>
          <p:nvPr/>
        </p:nvSpPr>
        <p:spPr>
          <a:xfrm>
            <a:off x="10162344" y="5542007"/>
            <a:ext cx="1537612" cy="1267866"/>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 </a:t>
            </a:r>
            <a:r>
              <a:rPr lang="hr-HR" sz="1200" dirty="0" smtClean="0">
                <a:solidFill>
                  <a:schemeClr val="tx1"/>
                </a:solidFill>
              </a:rPr>
              <a:t>Objedinjavanje sustava poljoprivrednog znanja i inovacija</a:t>
            </a:r>
            <a:endParaRPr lang="en-US" sz="1200" dirty="0">
              <a:solidFill>
                <a:schemeClr val="tx1"/>
              </a:solidFill>
            </a:endParaRPr>
          </a:p>
        </p:txBody>
      </p:sp>
      <p:sp>
        <p:nvSpPr>
          <p:cNvPr id="11" name="Callout: Up Arrow 27">
            <a:extLst>
              <a:ext uri="{FF2B5EF4-FFF2-40B4-BE49-F238E27FC236}">
                <a16:creationId xmlns:a16="http://schemas.microsoft.com/office/drawing/2014/main" id="{E5A37BF2-DE61-4914-B200-0B4384D2218B}"/>
              </a:ext>
            </a:extLst>
          </p:cNvPr>
          <p:cNvSpPr/>
          <p:nvPr/>
        </p:nvSpPr>
        <p:spPr>
          <a:xfrm>
            <a:off x="1153094" y="433427"/>
            <a:ext cx="3644389" cy="907607"/>
          </a:xfrm>
          <a:prstGeom prst="upArrowCallout">
            <a:avLst>
              <a:gd name="adj1" fmla="val 25000"/>
              <a:gd name="adj2" fmla="val 25000"/>
              <a:gd name="adj3" fmla="val 20202"/>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a:t>
            </a:r>
            <a:r>
              <a:rPr lang="en-US" sz="1400" b="1">
                <a:solidFill>
                  <a:schemeClr val="tx1"/>
                </a:solidFill>
              </a:rPr>
              <a:t>. </a:t>
            </a:r>
            <a:r>
              <a:rPr lang="hr-HR" sz="1400" b="1" smtClean="0">
                <a:solidFill>
                  <a:schemeClr val="tx1"/>
                </a:solidFill>
              </a:rPr>
              <a:t>Povećanje produktivnosti i otpornosti poljoprivredne proizvodnje na klimatske promjene</a:t>
            </a:r>
            <a:endParaRPr lang="en-US" sz="1400" b="1" dirty="0">
              <a:solidFill>
                <a:schemeClr val="tx1"/>
              </a:solidFill>
            </a:endParaRPr>
          </a:p>
        </p:txBody>
      </p:sp>
      <p:sp>
        <p:nvSpPr>
          <p:cNvPr id="12" name="Callout: Up Arrow 28">
            <a:extLst>
              <a:ext uri="{FF2B5EF4-FFF2-40B4-BE49-F238E27FC236}">
                <a16:creationId xmlns:a16="http://schemas.microsoft.com/office/drawing/2014/main" id="{AC1948AD-1595-40C4-9D08-4AB34104307C}"/>
              </a:ext>
            </a:extLst>
          </p:cNvPr>
          <p:cNvSpPr/>
          <p:nvPr/>
        </p:nvSpPr>
        <p:spPr>
          <a:xfrm>
            <a:off x="4890645" y="444037"/>
            <a:ext cx="3310405" cy="907607"/>
          </a:xfrm>
          <a:prstGeom prst="upArrowCallout">
            <a:avLst>
              <a:gd name="adj1" fmla="val 25000"/>
              <a:gd name="adj2" fmla="val 25000"/>
              <a:gd name="adj3" fmla="val 20202"/>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II</a:t>
            </a:r>
            <a:r>
              <a:rPr lang="en-US" sz="1400" b="1">
                <a:solidFill>
                  <a:schemeClr val="tx1"/>
                </a:solidFill>
              </a:rPr>
              <a:t>. </a:t>
            </a:r>
            <a:r>
              <a:rPr lang="hr-HR" sz="1400" b="1" smtClean="0">
                <a:solidFill>
                  <a:schemeClr val="tx1"/>
                </a:solidFill>
              </a:rPr>
              <a:t>Jačanje konkurentnosti poljoprivredno-prehrambenog sektora</a:t>
            </a:r>
            <a:endParaRPr lang="en-US" sz="1400" b="1" dirty="0">
              <a:solidFill>
                <a:schemeClr val="tx1"/>
              </a:solidFill>
            </a:endParaRPr>
          </a:p>
        </p:txBody>
      </p:sp>
      <p:sp>
        <p:nvSpPr>
          <p:cNvPr id="13" name="Callout: Up Arrow 29">
            <a:extLst>
              <a:ext uri="{FF2B5EF4-FFF2-40B4-BE49-F238E27FC236}">
                <a16:creationId xmlns:a16="http://schemas.microsoft.com/office/drawing/2014/main" id="{E3F1FCB3-7E3F-40D5-B6E9-3CC0167B28BD}"/>
              </a:ext>
            </a:extLst>
          </p:cNvPr>
          <p:cNvSpPr/>
          <p:nvPr/>
        </p:nvSpPr>
        <p:spPr>
          <a:xfrm>
            <a:off x="8312380" y="456277"/>
            <a:ext cx="3288692" cy="895367"/>
          </a:xfrm>
          <a:prstGeom prst="upArrowCallout">
            <a:avLst>
              <a:gd name="adj1" fmla="val 25000"/>
              <a:gd name="adj2" fmla="val 25000"/>
              <a:gd name="adj3" fmla="val 19003"/>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III</a:t>
            </a:r>
            <a:r>
              <a:rPr lang="en-US" sz="1400" b="1">
                <a:solidFill>
                  <a:schemeClr val="tx1"/>
                </a:solidFill>
              </a:rPr>
              <a:t>. </a:t>
            </a:r>
            <a:r>
              <a:rPr lang="hr-HR" sz="1400" b="1" smtClean="0">
                <a:solidFill>
                  <a:schemeClr val="tx1"/>
                </a:solidFill>
              </a:rPr>
              <a:t>Obnova ruralnog gospodarstva i unaprjeđenje uvjeta života u ruralnim područjima</a:t>
            </a:r>
            <a:endParaRPr lang="en-US" sz="1400" b="1" dirty="0">
              <a:solidFill>
                <a:schemeClr val="tx1"/>
              </a:solidFill>
            </a:endParaRPr>
          </a:p>
        </p:txBody>
      </p:sp>
      <p:sp>
        <p:nvSpPr>
          <p:cNvPr id="14" name="Rectangle 40">
            <a:extLst>
              <a:ext uri="{FF2B5EF4-FFF2-40B4-BE49-F238E27FC236}">
                <a16:creationId xmlns:a16="http://schemas.microsoft.com/office/drawing/2014/main" id="{4AC30527-9AC7-490D-9B64-A5C9F6772CDA}"/>
              </a:ext>
            </a:extLst>
          </p:cNvPr>
          <p:cNvSpPr/>
          <p:nvPr/>
        </p:nvSpPr>
        <p:spPr>
          <a:xfrm>
            <a:off x="1129165" y="5542007"/>
            <a:ext cx="1783713"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 </a:t>
            </a:r>
            <a:r>
              <a:rPr lang="hr-HR" sz="1200" dirty="0" smtClean="0">
                <a:solidFill>
                  <a:schemeClr val="tx1"/>
                </a:solidFill>
              </a:rPr>
              <a:t>Usmjeravanje javnih sredstava prema produktivnijim poljoprivrednim ulaganjima</a:t>
            </a:r>
            <a:endParaRPr lang="en-US" sz="1200" dirty="0">
              <a:solidFill>
                <a:schemeClr val="tx1"/>
              </a:solidFill>
            </a:endParaRPr>
          </a:p>
        </p:txBody>
      </p:sp>
      <p:sp>
        <p:nvSpPr>
          <p:cNvPr id="15" name="Rectangle 47">
            <a:extLst>
              <a:ext uri="{FF2B5EF4-FFF2-40B4-BE49-F238E27FC236}">
                <a16:creationId xmlns:a16="http://schemas.microsoft.com/office/drawing/2014/main" id="{6169A625-978C-4B7C-9E41-397F02FEADA8}"/>
              </a:ext>
            </a:extLst>
          </p:cNvPr>
          <p:cNvSpPr/>
          <p:nvPr/>
        </p:nvSpPr>
        <p:spPr>
          <a:xfrm>
            <a:off x="1138336" y="2430067"/>
            <a:ext cx="1783713" cy="306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smtClean="0">
                <a:solidFill>
                  <a:schemeClr val="bg1"/>
                </a:solidFill>
              </a:rPr>
              <a:t>Povećanje broja svinja u tovu iz domaćeg uzgoja za </a:t>
            </a:r>
            <a:r>
              <a:rPr lang="en-US" sz="1200" b="1" dirty="0" smtClean="0">
                <a:solidFill>
                  <a:schemeClr val="bg1"/>
                </a:solidFill>
              </a:rPr>
              <a:t>35</a:t>
            </a:r>
            <a:r>
              <a:rPr lang="en-US" sz="1200" b="1" dirty="0">
                <a:solidFill>
                  <a:schemeClr val="bg1"/>
                </a:solidFill>
              </a:rPr>
              <a:t>%</a:t>
            </a:r>
          </a:p>
          <a:p>
            <a:pPr algn="ctr"/>
            <a:endParaRPr lang="en-US" sz="1200" b="1" dirty="0">
              <a:solidFill>
                <a:schemeClr val="bg1"/>
              </a:solidFill>
            </a:endParaRPr>
          </a:p>
          <a:p>
            <a:pPr algn="ctr"/>
            <a:r>
              <a:rPr lang="hr-HR" sz="1200" b="1" dirty="0" smtClean="0">
                <a:solidFill>
                  <a:schemeClr val="bg1"/>
                </a:solidFill>
              </a:rPr>
              <a:t>Govedarstvo povećanje za</a:t>
            </a:r>
            <a:r>
              <a:rPr lang="en-US" sz="1200" b="1" dirty="0" smtClean="0">
                <a:solidFill>
                  <a:schemeClr val="bg1"/>
                </a:solidFill>
              </a:rPr>
              <a:t> </a:t>
            </a:r>
            <a:r>
              <a:rPr lang="en-US" sz="1200" b="1" dirty="0">
                <a:solidFill>
                  <a:schemeClr val="bg1"/>
                </a:solidFill>
              </a:rPr>
              <a:t>20%</a:t>
            </a:r>
          </a:p>
          <a:p>
            <a:pPr algn="ctr"/>
            <a:endParaRPr lang="en-US" sz="1200" b="1" dirty="0">
              <a:solidFill>
                <a:schemeClr val="bg1"/>
              </a:solidFill>
            </a:endParaRPr>
          </a:p>
          <a:p>
            <a:pPr algn="ctr"/>
            <a:r>
              <a:rPr lang="hr-HR" sz="1200" b="1" dirty="0" smtClean="0">
                <a:solidFill>
                  <a:schemeClr val="bg1"/>
                </a:solidFill>
              </a:rPr>
              <a:t>Moderne površine pod trajnim nasadima proširene za </a:t>
            </a:r>
            <a:r>
              <a:rPr lang="en-US" sz="1200" b="1" dirty="0" smtClean="0">
                <a:solidFill>
                  <a:schemeClr val="bg1"/>
                </a:solidFill>
              </a:rPr>
              <a:t>5,000 </a:t>
            </a:r>
            <a:r>
              <a:rPr lang="en-US" sz="1200" b="1" dirty="0">
                <a:solidFill>
                  <a:schemeClr val="bg1"/>
                </a:solidFill>
              </a:rPr>
              <a:t>ha  </a:t>
            </a:r>
          </a:p>
          <a:p>
            <a:pPr algn="ctr"/>
            <a:endParaRPr lang="en-US" sz="1200" b="1" dirty="0">
              <a:solidFill>
                <a:schemeClr val="bg1"/>
              </a:solidFill>
            </a:endParaRPr>
          </a:p>
          <a:p>
            <a:pPr algn="ctr"/>
            <a:r>
              <a:rPr lang="hr-HR" sz="1200" b="1" dirty="0" smtClean="0">
                <a:solidFill>
                  <a:schemeClr val="bg1"/>
                </a:solidFill>
              </a:rPr>
              <a:t>Moderni staklenici površine proširene za </a:t>
            </a:r>
            <a:r>
              <a:rPr lang="en-US" sz="1200" b="1" dirty="0" smtClean="0">
                <a:solidFill>
                  <a:schemeClr val="bg1"/>
                </a:solidFill>
              </a:rPr>
              <a:t>500 </a:t>
            </a:r>
            <a:r>
              <a:rPr lang="en-US" sz="1200" b="1" dirty="0">
                <a:solidFill>
                  <a:schemeClr val="bg1"/>
                </a:solidFill>
              </a:rPr>
              <a:t>ha</a:t>
            </a:r>
          </a:p>
          <a:p>
            <a:pPr algn="ctr"/>
            <a:endParaRPr lang="en-US" sz="1100" dirty="0">
              <a:solidFill>
                <a:schemeClr val="bg1"/>
              </a:solidFill>
            </a:endParaRPr>
          </a:p>
        </p:txBody>
      </p:sp>
      <p:sp>
        <p:nvSpPr>
          <p:cNvPr id="16" name="Rectangle 48">
            <a:extLst>
              <a:ext uri="{FF2B5EF4-FFF2-40B4-BE49-F238E27FC236}">
                <a16:creationId xmlns:a16="http://schemas.microsoft.com/office/drawing/2014/main" id="{09C1D450-BF2B-4BE7-8B59-0A3C3F0C7DFE}"/>
              </a:ext>
            </a:extLst>
          </p:cNvPr>
          <p:cNvSpPr/>
          <p:nvPr/>
        </p:nvSpPr>
        <p:spPr>
          <a:xfrm>
            <a:off x="2997470" y="2430068"/>
            <a:ext cx="1834946" cy="306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r-HR" sz="1200" b="1" smtClean="0">
              <a:solidFill>
                <a:schemeClr val="bg1"/>
              </a:solidFill>
            </a:endParaRPr>
          </a:p>
          <a:p>
            <a:pPr algn="ctr"/>
            <a:endParaRPr lang="hr-HR" sz="1200" b="1">
              <a:solidFill>
                <a:schemeClr val="bg1"/>
              </a:solidFill>
            </a:endParaRPr>
          </a:p>
          <a:p>
            <a:pPr algn="ctr"/>
            <a:endParaRPr lang="hr-HR" sz="1200" b="1" smtClean="0">
              <a:solidFill>
                <a:schemeClr val="bg1"/>
              </a:solidFill>
            </a:endParaRPr>
          </a:p>
          <a:p>
            <a:pPr algn="ctr"/>
            <a:r>
              <a:rPr lang="hr-HR" sz="1200" b="1" smtClean="0">
                <a:solidFill>
                  <a:schemeClr val="bg1"/>
                </a:solidFill>
              </a:rPr>
              <a:t>Smanjenje </a:t>
            </a:r>
            <a:r>
              <a:rPr lang="hr-HR" sz="1200" b="1" dirty="0" smtClean="0">
                <a:solidFill>
                  <a:schemeClr val="bg1"/>
                </a:solidFill>
              </a:rPr>
              <a:t>uporabe pesticida za </a:t>
            </a:r>
            <a:r>
              <a:rPr lang="en-US" sz="1200" b="1" dirty="0" smtClean="0">
                <a:solidFill>
                  <a:schemeClr val="bg1"/>
                </a:solidFill>
              </a:rPr>
              <a:t>25</a:t>
            </a:r>
            <a:r>
              <a:rPr lang="en-US" sz="1200" b="1" dirty="0">
                <a:solidFill>
                  <a:schemeClr val="bg1"/>
                </a:solidFill>
              </a:rPr>
              <a:t>%</a:t>
            </a:r>
          </a:p>
          <a:p>
            <a:pPr algn="ctr"/>
            <a:endParaRPr lang="en-US" sz="1200" b="1" dirty="0">
              <a:solidFill>
                <a:schemeClr val="bg1"/>
              </a:solidFill>
            </a:endParaRPr>
          </a:p>
          <a:p>
            <a:pPr algn="ctr"/>
            <a:endParaRPr lang="en-US" sz="1200" b="1" dirty="0">
              <a:solidFill>
                <a:schemeClr val="bg1"/>
              </a:solidFill>
            </a:endParaRPr>
          </a:p>
          <a:p>
            <a:pPr algn="ctr"/>
            <a:r>
              <a:rPr lang="hr-HR" sz="1200" b="1" dirty="0" smtClean="0">
                <a:solidFill>
                  <a:schemeClr val="bg1"/>
                </a:solidFill>
              </a:rPr>
              <a:t>Povećanje udjela proizvodnje energije iz obnovljivih izvora u resoru poljoprivrede za </a:t>
            </a:r>
            <a:r>
              <a:rPr lang="en-US" sz="1200" b="1" dirty="0" smtClean="0">
                <a:solidFill>
                  <a:schemeClr val="bg1"/>
                </a:solidFill>
              </a:rPr>
              <a:t> </a:t>
            </a:r>
            <a:r>
              <a:rPr lang="hr-HR" sz="1200" b="1" dirty="0" smtClean="0">
                <a:solidFill>
                  <a:schemeClr val="bg1"/>
                </a:solidFill>
              </a:rPr>
              <a:t>15%</a:t>
            </a:r>
            <a:endParaRPr lang="en-US" sz="1200" b="1" dirty="0">
              <a:solidFill>
                <a:schemeClr val="bg1"/>
              </a:solidFill>
            </a:endParaRPr>
          </a:p>
          <a:p>
            <a:pPr algn="ctr"/>
            <a:endParaRPr lang="en-US" sz="1200" dirty="0">
              <a:solidFill>
                <a:schemeClr val="bg1"/>
              </a:solidFill>
            </a:endParaRPr>
          </a:p>
        </p:txBody>
      </p:sp>
      <p:sp>
        <p:nvSpPr>
          <p:cNvPr id="17" name="Rectangle 52">
            <a:extLst>
              <a:ext uri="{FF2B5EF4-FFF2-40B4-BE49-F238E27FC236}">
                <a16:creationId xmlns:a16="http://schemas.microsoft.com/office/drawing/2014/main" id="{284EB4A2-BE76-4FB9-A8F2-BB21D507A9EE}"/>
              </a:ext>
            </a:extLst>
          </p:cNvPr>
          <p:cNvSpPr/>
          <p:nvPr/>
        </p:nvSpPr>
        <p:spPr>
          <a:xfrm>
            <a:off x="6545946" y="2430067"/>
            <a:ext cx="1681843" cy="306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smtClean="0">
                <a:solidFill>
                  <a:schemeClr val="bg1"/>
                </a:solidFill>
              </a:rPr>
              <a:t>Udvostručenje broja projekata za stvaranje i razvoj malih gospodarstava</a:t>
            </a:r>
            <a:endParaRPr lang="en-US" sz="1200" b="1" dirty="0">
              <a:solidFill>
                <a:schemeClr val="bg1"/>
              </a:solidFill>
            </a:endParaRPr>
          </a:p>
        </p:txBody>
      </p:sp>
      <p:sp>
        <p:nvSpPr>
          <p:cNvPr id="18" name="TextBox 23">
            <a:extLst>
              <a:ext uri="{FF2B5EF4-FFF2-40B4-BE49-F238E27FC236}">
                <a16:creationId xmlns:a16="http://schemas.microsoft.com/office/drawing/2014/main" id="{21B736DD-DEA3-40F2-9B0F-9B3F7D99299D}"/>
              </a:ext>
            </a:extLst>
          </p:cNvPr>
          <p:cNvSpPr txBox="1"/>
          <p:nvPr/>
        </p:nvSpPr>
        <p:spPr>
          <a:xfrm>
            <a:off x="6518037" y="2450885"/>
            <a:ext cx="1562100" cy="830997"/>
          </a:xfrm>
          <a:prstGeom prst="rect">
            <a:avLst/>
          </a:prstGeom>
          <a:noFill/>
        </p:spPr>
        <p:txBody>
          <a:bodyPr wrap="square" rtlCol="0">
            <a:spAutoFit/>
          </a:bodyPr>
          <a:lstStyle/>
          <a:p>
            <a:pPr algn="ctr"/>
            <a:endParaRPr lang="hr-HR" sz="1200" b="1" smtClean="0">
              <a:solidFill>
                <a:schemeClr val="bg1"/>
              </a:solidFill>
            </a:endParaRPr>
          </a:p>
          <a:p>
            <a:pPr algn="ctr"/>
            <a:r>
              <a:rPr lang="hr-HR" sz="1200" b="1" smtClean="0">
                <a:solidFill>
                  <a:schemeClr val="bg1"/>
                </a:solidFill>
              </a:rPr>
              <a:t>Utrostručenje </a:t>
            </a:r>
            <a:r>
              <a:rPr lang="hr-HR" sz="1200" b="1" dirty="0" smtClean="0">
                <a:solidFill>
                  <a:schemeClr val="bg1"/>
                </a:solidFill>
              </a:rPr>
              <a:t>broja projekata mladih poljoprivrednika</a:t>
            </a:r>
            <a:endParaRPr lang="en-US" sz="1200" b="1" dirty="0">
              <a:solidFill>
                <a:schemeClr val="bg1"/>
              </a:solidFill>
            </a:endParaRPr>
          </a:p>
        </p:txBody>
      </p:sp>
      <p:sp>
        <p:nvSpPr>
          <p:cNvPr id="19" name="Rectangle 53">
            <a:extLst>
              <a:ext uri="{FF2B5EF4-FFF2-40B4-BE49-F238E27FC236}">
                <a16:creationId xmlns:a16="http://schemas.microsoft.com/office/drawing/2014/main" id="{98FAD92B-F947-44EF-8DBE-86F5A48BFCE2}"/>
              </a:ext>
            </a:extLst>
          </p:cNvPr>
          <p:cNvSpPr/>
          <p:nvPr/>
        </p:nvSpPr>
        <p:spPr>
          <a:xfrm>
            <a:off x="4879509" y="2430068"/>
            <a:ext cx="1619344" cy="3056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r-HR" sz="1200" b="1" smtClean="0">
              <a:solidFill>
                <a:schemeClr val="bg1"/>
              </a:solidFill>
            </a:endParaRPr>
          </a:p>
          <a:p>
            <a:pPr algn="ctr"/>
            <a:r>
              <a:rPr lang="hr-HR" sz="1200" b="1" smtClean="0">
                <a:solidFill>
                  <a:schemeClr val="bg1"/>
                </a:solidFill>
              </a:rPr>
              <a:t>20</a:t>
            </a:r>
            <a:r>
              <a:rPr lang="en-US" sz="1200" b="1" smtClean="0">
                <a:solidFill>
                  <a:schemeClr val="bg1"/>
                </a:solidFill>
              </a:rPr>
              <a:t> </a:t>
            </a:r>
            <a:r>
              <a:rPr lang="hr-HR" sz="1200" b="1" smtClean="0">
                <a:solidFill>
                  <a:schemeClr val="bg1"/>
                </a:solidFill>
              </a:rPr>
              <a:t> </a:t>
            </a:r>
            <a:r>
              <a:rPr lang="hr-HR" sz="1200" b="1" dirty="0" smtClean="0">
                <a:solidFill>
                  <a:schemeClr val="bg1"/>
                </a:solidFill>
              </a:rPr>
              <a:t>regionalnih skladišno-distribucijskih centara s pratećima uslugama za svježe proizvode</a:t>
            </a:r>
            <a:endParaRPr lang="en-US" sz="1200" b="1" dirty="0">
              <a:solidFill>
                <a:schemeClr val="bg1"/>
              </a:solidFill>
            </a:endParaRPr>
          </a:p>
          <a:p>
            <a:pPr algn="ctr"/>
            <a:endParaRPr lang="en-US" sz="1200" b="1" dirty="0">
              <a:solidFill>
                <a:schemeClr val="bg1"/>
              </a:solidFill>
            </a:endParaRPr>
          </a:p>
          <a:p>
            <a:pPr algn="ctr"/>
            <a:r>
              <a:rPr lang="hr-HR" sz="1200" b="1" dirty="0" smtClean="0">
                <a:solidFill>
                  <a:schemeClr val="bg1"/>
                </a:solidFill>
              </a:rPr>
              <a:t>Povećanje udjela proizvođača koji sudjeluju u kratkim lancima opskrbe za </a:t>
            </a:r>
            <a:r>
              <a:rPr lang="hr-HR" sz="1200" b="1" dirty="0">
                <a:solidFill>
                  <a:schemeClr val="bg1"/>
                </a:solidFill>
              </a:rPr>
              <a:t>30</a:t>
            </a:r>
            <a:r>
              <a:rPr lang="en-US" sz="1200" b="1" dirty="0">
                <a:solidFill>
                  <a:schemeClr val="bg1"/>
                </a:solidFill>
              </a:rPr>
              <a:t>%</a:t>
            </a:r>
          </a:p>
          <a:p>
            <a:pPr algn="ctr"/>
            <a:endParaRPr lang="en-US" sz="1200" dirty="0">
              <a:solidFill>
                <a:srgbClr val="FFFF00"/>
              </a:solidFill>
            </a:endParaRPr>
          </a:p>
          <a:p>
            <a:pPr algn="ctr"/>
            <a:endParaRPr lang="en-US" sz="1200" dirty="0">
              <a:solidFill>
                <a:schemeClr val="bg1"/>
              </a:solidFill>
            </a:endParaRPr>
          </a:p>
        </p:txBody>
      </p:sp>
      <p:sp>
        <p:nvSpPr>
          <p:cNvPr id="20" name="Rectangle 57">
            <a:extLst>
              <a:ext uri="{FF2B5EF4-FFF2-40B4-BE49-F238E27FC236}">
                <a16:creationId xmlns:a16="http://schemas.microsoft.com/office/drawing/2014/main" id="{E0555E2F-10DD-45E4-BF85-2031E02E9AA4}"/>
              </a:ext>
            </a:extLst>
          </p:cNvPr>
          <p:cNvSpPr/>
          <p:nvPr/>
        </p:nvSpPr>
        <p:spPr>
          <a:xfrm>
            <a:off x="8312380" y="2430066"/>
            <a:ext cx="1816329" cy="3062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r-HR" sz="1200" b="1" dirty="0" smtClean="0">
                <a:solidFill>
                  <a:schemeClr val="bg1"/>
                </a:solidFill>
              </a:rPr>
              <a:t>Navodnjavanje dodatnih </a:t>
            </a:r>
            <a:r>
              <a:rPr lang="en-US" sz="1200" b="1" dirty="0" smtClean="0">
                <a:solidFill>
                  <a:schemeClr val="bg1"/>
                </a:solidFill>
              </a:rPr>
              <a:t>25,000 </a:t>
            </a:r>
            <a:r>
              <a:rPr lang="en-US" sz="1200" b="1" dirty="0">
                <a:solidFill>
                  <a:schemeClr val="bg1"/>
                </a:solidFill>
              </a:rPr>
              <a:t>ha </a:t>
            </a:r>
            <a:r>
              <a:rPr lang="hr-HR" sz="1200" b="1" dirty="0" smtClean="0">
                <a:solidFill>
                  <a:schemeClr val="bg1"/>
                </a:solidFill>
              </a:rPr>
              <a:t>poljoprivredne zemlje</a:t>
            </a:r>
            <a:endParaRPr lang="en-US" sz="1200" b="1" dirty="0">
              <a:solidFill>
                <a:schemeClr val="bg1"/>
              </a:solidFill>
            </a:endParaRPr>
          </a:p>
          <a:p>
            <a:pPr algn="ctr"/>
            <a:endParaRPr lang="en-US" sz="1200" b="1" dirty="0">
              <a:solidFill>
                <a:schemeClr val="bg1"/>
              </a:solidFill>
            </a:endParaRPr>
          </a:p>
          <a:p>
            <a:pPr algn="ctr"/>
            <a:r>
              <a:rPr lang="hr-HR" sz="1200" b="1" dirty="0" smtClean="0">
                <a:solidFill>
                  <a:schemeClr val="bg1"/>
                </a:solidFill>
              </a:rPr>
              <a:t>Udio populacije u ruralnim područjima koja ima pristup novoj infrastrukturi i temeljnim usluga</a:t>
            </a:r>
            <a:r>
              <a:rPr lang="hr-HR" sz="1200" b="1" dirty="0">
                <a:solidFill>
                  <a:schemeClr val="bg1"/>
                </a:solidFill>
              </a:rPr>
              <a:t>ma</a:t>
            </a:r>
            <a:r>
              <a:rPr lang="en-US" sz="1200" b="1" dirty="0">
                <a:solidFill>
                  <a:schemeClr val="bg1"/>
                </a:solidFill>
              </a:rPr>
              <a:t> </a:t>
            </a:r>
            <a:r>
              <a:rPr lang="hr-HR" sz="1200" b="1" dirty="0">
                <a:solidFill>
                  <a:schemeClr val="bg1"/>
                </a:solidFill>
              </a:rPr>
              <a:t>povećan za 40%</a:t>
            </a:r>
            <a:endParaRPr lang="en-US" sz="1200" b="1" dirty="0">
              <a:solidFill>
                <a:schemeClr val="bg1"/>
              </a:solidFill>
            </a:endParaRPr>
          </a:p>
          <a:p>
            <a:pPr algn="ctr"/>
            <a:endParaRPr lang="en-US" sz="1200" b="1" dirty="0">
              <a:solidFill>
                <a:schemeClr val="bg1"/>
              </a:solidFill>
            </a:endParaRPr>
          </a:p>
          <a:p>
            <a:pPr algn="ctr"/>
            <a:r>
              <a:rPr lang="hr-HR" sz="1200" b="1" dirty="0" smtClean="0">
                <a:solidFill>
                  <a:schemeClr val="bg1"/>
                </a:solidFill>
              </a:rPr>
              <a:t>Povećanje udjela broja ljudi zaposlenih u </a:t>
            </a:r>
            <a:r>
              <a:rPr lang="hr-HR" sz="1200" b="1" dirty="0" err="1" smtClean="0">
                <a:solidFill>
                  <a:schemeClr val="bg1"/>
                </a:solidFill>
              </a:rPr>
              <a:t>bioekonomiji</a:t>
            </a:r>
            <a:r>
              <a:rPr lang="hr-HR" sz="1200" b="1" dirty="0" smtClean="0">
                <a:solidFill>
                  <a:schemeClr val="bg1"/>
                </a:solidFill>
              </a:rPr>
              <a:t> i </a:t>
            </a:r>
            <a:r>
              <a:rPr lang="hr-HR" sz="1200" b="1" dirty="0" err="1" smtClean="0">
                <a:solidFill>
                  <a:schemeClr val="bg1"/>
                </a:solidFill>
              </a:rPr>
              <a:t>indutriji</a:t>
            </a:r>
            <a:r>
              <a:rPr lang="hr-HR" sz="1200" b="1" dirty="0" smtClean="0">
                <a:solidFill>
                  <a:schemeClr val="bg1"/>
                </a:solidFill>
              </a:rPr>
              <a:t> hrane na 8%</a:t>
            </a:r>
            <a:endParaRPr lang="en-US" sz="1200" b="1" dirty="0">
              <a:solidFill>
                <a:schemeClr val="bg1"/>
              </a:solidFill>
            </a:endParaRPr>
          </a:p>
        </p:txBody>
      </p:sp>
      <p:sp>
        <p:nvSpPr>
          <p:cNvPr id="21" name="Rectangle 58">
            <a:extLst>
              <a:ext uri="{FF2B5EF4-FFF2-40B4-BE49-F238E27FC236}">
                <a16:creationId xmlns:a16="http://schemas.microsoft.com/office/drawing/2014/main" id="{ECAFA6D6-1ACB-406A-8881-E50EA12406C2}"/>
              </a:ext>
            </a:extLst>
          </p:cNvPr>
          <p:cNvSpPr/>
          <p:nvPr/>
        </p:nvSpPr>
        <p:spPr>
          <a:xfrm>
            <a:off x="10162345" y="2430067"/>
            <a:ext cx="1537612" cy="306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smtClean="0">
                <a:solidFill>
                  <a:schemeClr val="bg1"/>
                </a:solidFill>
              </a:rPr>
              <a:t>Udio ZPP financiranja za razmjenu znanja i inovacija 2,5%</a:t>
            </a:r>
            <a:endParaRPr lang="en-US" sz="1200" b="1" dirty="0">
              <a:solidFill>
                <a:schemeClr val="bg1"/>
              </a:solidFill>
            </a:endParaRPr>
          </a:p>
        </p:txBody>
      </p:sp>
      <p:sp>
        <p:nvSpPr>
          <p:cNvPr id="22" name="Rectangle 59">
            <a:extLst>
              <a:ext uri="{FF2B5EF4-FFF2-40B4-BE49-F238E27FC236}">
                <a16:creationId xmlns:a16="http://schemas.microsoft.com/office/drawing/2014/main" id="{A5077F05-3E2A-4F0C-B923-EC286F588983}"/>
              </a:ext>
            </a:extLst>
          </p:cNvPr>
          <p:cNvSpPr/>
          <p:nvPr/>
        </p:nvSpPr>
        <p:spPr>
          <a:xfrm>
            <a:off x="1138336" y="1498771"/>
            <a:ext cx="3694080" cy="8821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smtClean="0">
                <a:solidFill>
                  <a:schemeClr val="bg1"/>
                </a:solidFill>
              </a:rPr>
              <a:t>Povećanje produktivnosti rada za </a:t>
            </a:r>
            <a:r>
              <a:rPr lang="en-US" sz="1400" b="1" smtClean="0">
                <a:solidFill>
                  <a:schemeClr val="bg1"/>
                </a:solidFill>
              </a:rPr>
              <a:t> </a:t>
            </a:r>
            <a:endParaRPr lang="hr-HR" sz="1400" b="1" smtClean="0">
              <a:solidFill>
                <a:schemeClr val="bg1"/>
              </a:solidFill>
            </a:endParaRPr>
          </a:p>
          <a:p>
            <a:pPr algn="ctr"/>
            <a:r>
              <a:rPr lang="en-US" sz="1400" b="1" cap="all" smtClean="0">
                <a:solidFill>
                  <a:schemeClr val="bg1"/>
                </a:solidFill>
              </a:rPr>
              <a:t>1</a:t>
            </a:r>
            <a:r>
              <a:rPr lang="hr-HR" sz="1400" b="1" cap="all" dirty="0" smtClean="0">
                <a:solidFill>
                  <a:schemeClr val="bg1"/>
                </a:solidFill>
              </a:rPr>
              <a:t>20</a:t>
            </a:r>
            <a:r>
              <a:rPr lang="en-US" sz="1400" b="1" cap="all" dirty="0" smtClean="0">
                <a:solidFill>
                  <a:schemeClr val="bg1"/>
                </a:solidFill>
              </a:rPr>
              <a:t> </a:t>
            </a:r>
            <a:r>
              <a:rPr lang="en-US" sz="1400" b="1" cap="all" dirty="0">
                <a:solidFill>
                  <a:schemeClr val="bg1"/>
                </a:solidFill>
              </a:rPr>
              <a:t>%</a:t>
            </a:r>
            <a:endParaRPr lang="en-US" sz="1400" cap="all" dirty="0">
              <a:solidFill>
                <a:schemeClr val="bg1"/>
              </a:solidFill>
            </a:endParaRPr>
          </a:p>
        </p:txBody>
      </p:sp>
      <p:sp>
        <p:nvSpPr>
          <p:cNvPr id="23" name="Rectangle 61">
            <a:extLst>
              <a:ext uri="{FF2B5EF4-FFF2-40B4-BE49-F238E27FC236}">
                <a16:creationId xmlns:a16="http://schemas.microsoft.com/office/drawing/2014/main" id="{3026DE95-6AE4-4EA8-A11C-27605DF34AAB}"/>
              </a:ext>
            </a:extLst>
          </p:cNvPr>
          <p:cNvSpPr/>
          <p:nvPr/>
        </p:nvSpPr>
        <p:spPr>
          <a:xfrm>
            <a:off x="4878057" y="1503057"/>
            <a:ext cx="3357757" cy="8668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smtClean="0">
                <a:solidFill>
                  <a:schemeClr val="bg1"/>
                </a:solidFill>
              </a:rPr>
              <a:t>Udio prehrambene industrije u</a:t>
            </a:r>
            <a:r>
              <a:rPr lang="hr-HR" sz="1200" b="1" cap="all" smtClean="0">
                <a:solidFill>
                  <a:schemeClr val="bg1"/>
                </a:solidFill>
              </a:rPr>
              <a:t>  BDP-</a:t>
            </a:r>
            <a:r>
              <a:rPr lang="hr-HR" sz="1200" b="1" smtClean="0">
                <a:solidFill>
                  <a:schemeClr val="bg1"/>
                </a:solidFill>
              </a:rPr>
              <a:t>u</a:t>
            </a:r>
            <a:r>
              <a:rPr lang="hr-HR" sz="1200" b="1" cap="all" smtClean="0">
                <a:solidFill>
                  <a:schemeClr val="bg1"/>
                </a:solidFill>
              </a:rPr>
              <a:t> </a:t>
            </a:r>
            <a:r>
              <a:rPr lang="hr-HR" sz="1200" b="1" smtClean="0">
                <a:solidFill>
                  <a:schemeClr val="bg1"/>
                </a:solidFill>
              </a:rPr>
              <a:t>za</a:t>
            </a:r>
            <a:r>
              <a:rPr lang="hr-HR" sz="1200" b="1" cap="all" smtClean="0">
                <a:solidFill>
                  <a:schemeClr val="bg1"/>
                </a:solidFill>
              </a:rPr>
              <a:t> 20</a:t>
            </a:r>
            <a:r>
              <a:rPr lang="en-US" sz="1200" b="1" cap="all" smtClean="0">
                <a:solidFill>
                  <a:schemeClr val="bg1"/>
                </a:solidFill>
              </a:rPr>
              <a:t>%</a:t>
            </a:r>
            <a:endParaRPr lang="hr-HR" sz="1200" b="1" cap="all" smtClean="0">
              <a:solidFill>
                <a:schemeClr val="bg1"/>
              </a:solidFill>
            </a:endParaRPr>
          </a:p>
          <a:p>
            <a:pPr algn="ctr"/>
            <a:r>
              <a:rPr lang="en-US" sz="1200" b="1" cap="all" smtClean="0">
                <a:solidFill>
                  <a:schemeClr val="bg1"/>
                </a:solidFill>
              </a:rPr>
              <a:t> </a:t>
            </a:r>
            <a:endParaRPr lang="hr-HR" sz="1200" b="1" cap="all" dirty="0" smtClean="0">
              <a:solidFill>
                <a:schemeClr val="bg1"/>
              </a:solidFill>
            </a:endParaRPr>
          </a:p>
          <a:p>
            <a:pPr algn="ctr"/>
            <a:r>
              <a:rPr lang="hr-HR" sz="1200" b="1" smtClean="0">
                <a:solidFill>
                  <a:schemeClr val="bg1"/>
                </a:solidFill>
              </a:rPr>
              <a:t>Udio broja mladih poljoprivrednika nositelja ili odgovorne osobe gospodarstva </a:t>
            </a:r>
            <a:r>
              <a:rPr lang="en-US" sz="1200" b="1" smtClean="0">
                <a:solidFill>
                  <a:schemeClr val="bg1"/>
                </a:solidFill>
              </a:rPr>
              <a:t> </a:t>
            </a:r>
            <a:r>
              <a:rPr lang="hr-HR" sz="1200" b="1" cap="all" smtClean="0">
                <a:solidFill>
                  <a:schemeClr val="bg1"/>
                </a:solidFill>
              </a:rPr>
              <a:t>30</a:t>
            </a:r>
            <a:r>
              <a:rPr lang="en-US" sz="1200" b="1" cap="all" dirty="0" smtClean="0">
                <a:solidFill>
                  <a:schemeClr val="bg1"/>
                </a:solidFill>
              </a:rPr>
              <a:t>%</a:t>
            </a:r>
            <a:endParaRPr lang="en-US" sz="1200" cap="all" dirty="0">
              <a:solidFill>
                <a:schemeClr val="bg1"/>
              </a:solidFill>
            </a:endParaRPr>
          </a:p>
        </p:txBody>
      </p:sp>
      <p:sp>
        <p:nvSpPr>
          <p:cNvPr id="24" name="Rectangle 62">
            <a:extLst>
              <a:ext uri="{FF2B5EF4-FFF2-40B4-BE49-F238E27FC236}">
                <a16:creationId xmlns:a16="http://schemas.microsoft.com/office/drawing/2014/main" id="{21352968-8C89-4FDF-96E4-D07FF1EC1CF8}"/>
              </a:ext>
            </a:extLst>
          </p:cNvPr>
          <p:cNvSpPr/>
          <p:nvPr/>
        </p:nvSpPr>
        <p:spPr>
          <a:xfrm>
            <a:off x="8342198" y="1498770"/>
            <a:ext cx="3357757" cy="8821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smtClean="0"/>
              <a:t>Udvostručenje prosječnog dohotka poljoprivrednika i smanjivanje stope siromaštva u ruralnim područjima za </a:t>
            </a:r>
            <a:r>
              <a:rPr lang="en-US" sz="1400" b="1" cap="all" smtClean="0"/>
              <a:t>25</a:t>
            </a:r>
            <a:r>
              <a:rPr lang="en-US" sz="1400" b="1" cap="all" dirty="0"/>
              <a:t>%</a:t>
            </a:r>
            <a:endParaRPr lang="en-US" sz="1400" cap="all" dirty="0"/>
          </a:p>
        </p:txBody>
      </p:sp>
      <p:sp>
        <p:nvSpPr>
          <p:cNvPr id="25" name="Arrow: Left-Right 63">
            <a:extLst>
              <a:ext uri="{FF2B5EF4-FFF2-40B4-BE49-F238E27FC236}">
                <a16:creationId xmlns:a16="http://schemas.microsoft.com/office/drawing/2014/main" id="{BE9F272B-FF93-421E-9068-CE99DF802BCB}"/>
              </a:ext>
            </a:extLst>
          </p:cNvPr>
          <p:cNvSpPr/>
          <p:nvPr/>
        </p:nvSpPr>
        <p:spPr>
          <a:xfrm>
            <a:off x="4662080" y="944035"/>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Right 64">
            <a:extLst>
              <a:ext uri="{FF2B5EF4-FFF2-40B4-BE49-F238E27FC236}">
                <a16:creationId xmlns:a16="http://schemas.microsoft.com/office/drawing/2014/main" id="{35A565A0-5B09-406E-AA66-927143487981}"/>
              </a:ext>
            </a:extLst>
          </p:cNvPr>
          <p:cNvSpPr/>
          <p:nvPr/>
        </p:nvSpPr>
        <p:spPr>
          <a:xfrm>
            <a:off x="8080137" y="944034"/>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Right 66">
            <a:extLst>
              <a:ext uri="{FF2B5EF4-FFF2-40B4-BE49-F238E27FC236}">
                <a16:creationId xmlns:a16="http://schemas.microsoft.com/office/drawing/2014/main" id="{8BD9EC14-21C0-45CD-8E48-5503114B0D08}"/>
              </a:ext>
            </a:extLst>
          </p:cNvPr>
          <p:cNvSpPr/>
          <p:nvPr/>
        </p:nvSpPr>
        <p:spPr>
          <a:xfrm>
            <a:off x="4659158" y="1799511"/>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Left-Right 69">
            <a:extLst>
              <a:ext uri="{FF2B5EF4-FFF2-40B4-BE49-F238E27FC236}">
                <a16:creationId xmlns:a16="http://schemas.microsoft.com/office/drawing/2014/main" id="{653357E6-155A-4220-9E38-6AB78615A9A5}"/>
              </a:ext>
            </a:extLst>
          </p:cNvPr>
          <p:cNvSpPr/>
          <p:nvPr/>
        </p:nvSpPr>
        <p:spPr>
          <a:xfrm>
            <a:off x="8080137" y="1796761"/>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72">
            <a:extLst>
              <a:ext uri="{FF2B5EF4-FFF2-40B4-BE49-F238E27FC236}">
                <a16:creationId xmlns:a16="http://schemas.microsoft.com/office/drawing/2014/main" id="{333A6534-DF84-419F-A92F-CC26031329ED}"/>
              </a:ext>
            </a:extLst>
          </p:cNvPr>
          <p:cNvSpPr/>
          <p:nvPr/>
        </p:nvSpPr>
        <p:spPr>
          <a:xfrm>
            <a:off x="11027" y="433427"/>
            <a:ext cx="933651" cy="640522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hr-HR" b="1" smtClean="0"/>
              <a:t>STRATEGIJA</a:t>
            </a:r>
            <a:endParaRPr lang="en-US" b="1" dirty="0"/>
          </a:p>
        </p:txBody>
      </p:sp>
    </p:spTree>
    <p:extLst>
      <p:ext uri="{BB962C8B-B14F-4D97-AF65-F5344CB8AC3E}">
        <p14:creationId xmlns:p14="http://schemas.microsoft.com/office/powerpoint/2010/main" val="348395548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4ABE04-189D-4D5F-8D5B-D81716E61155}"/>
              </a:ext>
            </a:extLst>
          </p:cNvPr>
          <p:cNvSpPr>
            <a:spLocks noGrp="1"/>
          </p:cNvSpPr>
          <p:nvPr>
            <p:ph type="title"/>
          </p:nvPr>
        </p:nvSpPr>
        <p:spPr>
          <a:xfrm>
            <a:off x="805504" y="875802"/>
            <a:ext cx="10515600" cy="1085723"/>
          </a:xfrm>
        </p:spPr>
        <p:txBody>
          <a:bodyPr/>
          <a:lstStyle/>
          <a:p>
            <a:pPr algn="ctr"/>
            <a:r>
              <a:rPr lang="hr-HR" smtClean="0"/>
              <a:t>Provedba strategije</a:t>
            </a:r>
            <a:endParaRPr lang="en-US" dirty="0">
              <a:solidFill>
                <a:schemeClr val="tx2">
                  <a:lumMod val="60000"/>
                  <a:lumOff val="40000"/>
                </a:schemeClr>
              </a:solidFill>
            </a:endParaRPr>
          </a:p>
        </p:txBody>
      </p:sp>
      <p:sp>
        <p:nvSpPr>
          <p:cNvPr id="32" name="TextBox 11">
            <a:extLst>
              <a:ext uri="{FF2B5EF4-FFF2-40B4-BE49-F238E27FC236}">
                <a16:creationId xmlns:a16="http://schemas.microsoft.com/office/drawing/2014/main" id="{477639E1-4B6A-433F-966B-0E4C265AC174}"/>
              </a:ext>
            </a:extLst>
          </p:cNvPr>
          <p:cNvSpPr txBox="1"/>
          <p:nvPr/>
        </p:nvSpPr>
        <p:spPr>
          <a:xfrm>
            <a:off x="2552132" y="2103151"/>
            <a:ext cx="2968598" cy="1569660"/>
          </a:xfrm>
          <a:prstGeom prst="rect">
            <a:avLst/>
          </a:prstGeom>
          <a:noFill/>
          <a:ln w="38100">
            <a:solidFill>
              <a:schemeClr val="accent4">
                <a:lumMod val="75000"/>
              </a:schemeClr>
            </a:solidFill>
          </a:ln>
        </p:spPr>
        <p:txBody>
          <a:bodyPr wrap="square" rtlCol="0">
            <a:spAutoFit/>
          </a:bodyPr>
          <a:lstStyle/>
          <a:p>
            <a:pPr algn="ctr"/>
            <a:endParaRPr lang="hr-HR" sz="2400" b="1" smtClean="0">
              <a:solidFill>
                <a:schemeClr val="bg2">
                  <a:lumMod val="75000"/>
                </a:schemeClr>
              </a:solidFill>
            </a:endParaRPr>
          </a:p>
          <a:p>
            <a:pPr algn="ctr"/>
            <a:r>
              <a:rPr lang="hr-HR" sz="2400" b="1" smtClean="0">
                <a:solidFill>
                  <a:schemeClr val="bg2">
                    <a:lumMod val="75000"/>
                  </a:schemeClr>
                </a:solidFill>
              </a:rPr>
              <a:t>Strateški plan za ZPP 2021.-2027.</a:t>
            </a:r>
          </a:p>
          <a:p>
            <a:pPr algn="ctr"/>
            <a:endParaRPr lang="en-US" sz="2400" b="1" dirty="0">
              <a:solidFill>
                <a:schemeClr val="bg2">
                  <a:lumMod val="75000"/>
                </a:schemeClr>
              </a:solidFill>
            </a:endParaRPr>
          </a:p>
        </p:txBody>
      </p:sp>
      <p:sp>
        <p:nvSpPr>
          <p:cNvPr id="33" name="TextBox 11">
            <a:extLst>
              <a:ext uri="{FF2B5EF4-FFF2-40B4-BE49-F238E27FC236}">
                <a16:creationId xmlns:a16="http://schemas.microsoft.com/office/drawing/2014/main" id="{477639E1-4B6A-433F-966B-0E4C265AC174}"/>
              </a:ext>
            </a:extLst>
          </p:cNvPr>
          <p:cNvSpPr txBox="1"/>
          <p:nvPr/>
        </p:nvSpPr>
        <p:spPr>
          <a:xfrm>
            <a:off x="6811060" y="2061510"/>
            <a:ext cx="2674133" cy="1569660"/>
          </a:xfrm>
          <a:prstGeom prst="rect">
            <a:avLst/>
          </a:prstGeom>
          <a:noFill/>
          <a:ln w="38100">
            <a:solidFill>
              <a:schemeClr val="accent4">
                <a:lumMod val="75000"/>
              </a:schemeClr>
            </a:solidFill>
          </a:ln>
        </p:spPr>
        <p:txBody>
          <a:bodyPr wrap="square" rtlCol="0">
            <a:spAutoFit/>
          </a:bodyPr>
          <a:lstStyle/>
          <a:p>
            <a:pPr algn="ctr"/>
            <a:endParaRPr lang="hr-HR" sz="2400" b="1" smtClean="0">
              <a:solidFill>
                <a:schemeClr val="bg2">
                  <a:lumMod val="75000"/>
                </a:schemeClr>
              </a:solidFill>
            </a:endParaRPr>
          </a:p>
          <a:p>
            <a:pPr algn="ctr"/>
            <a:r>
              <a:rPr lang="hr-HR" sz="2400" b="1" smtClean="0">
                <a:solidFill>
                  <a:schemeClr val="bg2">
                    <a:lumMod val="75000"/>
                  </a:schemeClr>
                </a:solidFill>
              </a:rPr>
              <a:t>Akcijski plan za nacionalne mjere</a:t>
            </a:r>
          </a:p>
          <a:p>
            <a:pPr algn="ctr"/>
            <a:endParaRPr lang="en-US" sz="2400" b="1" dirty="0">
              <a:solidFill>
                <a:schemeClr val="bg2">
                  <a:lumMod val="75000"/>
                </a:schemeClr>
              </a:solidFill>
            </a:endParaRPr>
          </a:p>
        </p:txBody>
      </p:sp>
    </p:spTree>
    <p:extLst>
      <p:ext uri="{BB962C8B-B14F-4D97-AF65-F5344CB8AC3E}">
        <p14:creationId xmlns:p14="http://schemas.microsoft.com/office/powerpoint/2010/main" val="84897739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4ABE04-189D-4D5F-8D5B-D81716E61155}"/>
              </a:ext>
            </a:extLst>
          </p:cNvPr>
          <p:cNvSpPr>
            <a:spLocks noGrp="1"/>
          </p:cNvSpPr>
          <p:nvPr>
            <p:ph type="title"/>
          </p:nvPr>
        </p:nvSpPr>
        <p:spPr>
          <a:xfrm>
            <a:off x="860094" y="3004853"/>
            <a:ext cx="8202019" cy="1085723"/>
          </a:xfrm>
        </p:spPr>
        <p:txBody>
          <a:bodyPr/>
          <a:lstStyle/>
          <a:p>
            <a:pPr algn="r"/>
            <a:r>
              <a:rPr lang="hr-HR" smtClean="0"/>
              <a:t>Pitanja?</a:t>
            </a:r>
            <a:endParaRPr lang="en-US" dirty="0">
              <a:solidFill>
                <a:schemeClr val="tx2">
                  <a:lumMod val="60000"/>
                  <a:lumOff val="40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20" y="0"/>
            <a:ext cx="6432644" cy="106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12566"/>
            <a:ext cx="12192000" cy="174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37" y="4219079"/>
            <a:ext cx="3807299"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75746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4444" y="598899"/>
            <a:ext cx="10896932" cy="902524"/>
          </a:xfrm>
        </p:spPr>
        <p:txBody>
          <a:bodyPr/>
          <a:lstStyle/>
          <a:p>
            <a:pPr algn="ctr"/>
            <a:r>
              <a:rPr lang="pl-PL" smtClean="0"/>
              <a:t>Kontekst izrade Strategije poljoprivrede</a:t>
            </a:r>
            <a:endParaRPr lang="hr-HR" dirty="0"/>
          </a:p>
        </p:txBody>
      </p:sp>
      <p:sp>
        <p:nvSpPr>
          <p:cNvPr id="5" name="TekstniOkvir 4"/>
          <p:cNvSpPr txBox="1"/>
          <p:nvPr/>
        </p:nvSpPr>
        <p:spPr>
          <a:xfrm>
            <a:off x="553157" y="1852719"/>
            <a:ext cx="5274437" cy="1328569"/>
          </a:xfrm>
          <a:prstGeom prst="rect">
            <a:avLst/>
          </a:prstGeom>
          <a:noFill/>
        </p:spPr>
        <p:txBody>
          <a:bodyPr wrap="square" rtlCol="0">
            <a:spAutoFit/>
          </a:bodyPr>
          <a:lstStyle/>
          <a:p>
            <a:pPr algn="just">
              <a:spcBef>
                <a:spcPts val="500"/>
              </a:spcBef>
              <a:spcAft>
                <a:spcPts val="500"/>
              </a:spcAft>
            </a:pPr>
            <a:r>
              <a:rPr lang="hr-HR" sz="2400" b="1" smtClean="0">
                <a:solidFill>
                  <a:schemeClr val="accent6">
                    <a:lumMod val="75000"/>
                  </a:schemeClr>
                </a:solidFill>
              </a:rPr>
              <a:t>Za Hrvatsku:</a:t>
            </a:r>
          </a:p>
          <a:p>
            <a:pPr marL="342900" indent="-342900">
              <a:spcBef>
                <a:spcPts val="500"/>
              </a:spcBef>
              <a:spcAft>
                <a:spcPts val="500"/>
              </a:spcAft>
              <a:buFont typeface="Wingdings" panose="05000000000000000000" pitchFamily="2" charset="2"/>
              <a:buChar char="§"/>
            </a:pPr>
            <a:r>
              <a:rPr lang="hr-HR" sz="2400" smtClean="0"/>
              <a:t>Nacionalna razvoja strategija Republike Hrvatske 2020.-2030.</a:t>
            </a:r>
          </a:p>
        </p:txBody>
      </p:sp>
      <p:sp>
        <p:nvSpPr>
          <p:cNvPr id="4" name="TekstniOkvir 3"/>
          <p:cNvSpPr txBox="1"/>
          <p:nvPr/>
        </p:nvSpPr>
        <p:spPr>
          <a:xfrm>
            <a:off x="6205604" y="1848314"/>
            <a:ext cx="5274437" cy="3559949"/>
          </a:xfrm>
          <a:prstGeom prst="rect">
            <a:avLst/>
          </a:prstGeom>
          <a:noFill/>
        </p:spPr>
        <p:txBody>
          <a:bodyPr wrap="square" rtlCol="0">
            <a:spAutoFit/>
          </a:bodyPr>
          <a:lstStyle/>
          <a:p>
            <a:pPr algn="just">
              <a:spcBef>
                <a:spcPts val="500"/>
              </a:spcBef>
              <a:spcAft>
                <a:spcPts val="500"/>
              </a:spcAft>
            </a:pPr>
            <a:r>
              <a:rPr lang="hr-HR" sz="2400" b="1" smtClean="0">
                <a:solidFill>
                  <a:schemeClr val="accent6">
                    <a:lumMod val="75000"/>
                  </a:schemeClr>
                </a:solidFill>
              </a:rPr>
              <a:t>Na razini Europske unije:</a:t>
            </a:r>
          </a:p>
          <a:p>
            <a:pPr marL="342900" indent="-342900">
              <a:spcBef>
                <a:spcPts val="500"/>
              </a:spcBef>
              <a:spcAft>
                <a:spcPts val="500"/>
              </a:spcAft>
              <a:buFont typeface="Wingdings" panose="05000000000000000000" pitchFamily="2" charset="2"/>
              <a:buChar char="§"/>
            </a:pPr>
            <a:r>
              <a:rPr lang="hr-HR" sz="2400" smtClean="0"/>
              <a:t>Reforma zajedničke poljoprivredne politike za razdoblje nakon 2020. godine</a:t>
            </a:r>
          </a:p>
          <a:p>
            <a:pPr marL="342900" indent="-342900">
              <a:spcBef>
                <a:spcPts val="500"/>
              </a:spcBef>
              <a:spcAft>
                <a:spcPts val="500"/>
              </a:spcAft>
              <a:buFont typeface="Wingdings" panose="05000000000000000000" pitchFamily="2" charset="2"/>
              <a:buChar char="§"/>
            </a:pPr>
            <a:r>
              <a:rPr lang="hr-HR" sz="2400" smtClean="0"/>
              <a:t>Europski zeleni plan i provedbeni dokumenti</a:t>
            </a:r>
          </a:p>
          <a:p>
            <a:pPr marL="800100" lvl="1" indent="-342900">
              <a:spcBef>
                <a:spcPts val="500"/>
              </a:spcBef>
              <a:spcAft>
                <a:spcPts val="500"/>
              </a:spcAft>
              <a:buFont typeface="Wingdings" panose="05000000000000000000" pitchFamily="2" charset="2"/>
              <a:buChar char="§"/>
            </a:pPr>
            <a:r>
              <a:rPr lang="hr-HR" sz="2400" smtClean="0"/>
              <a:t>Strategija „Od polja do stola”</a:t>
            </a:r>
          </a:p>
          <a:p>
            <a:pPr marL="800100" lvl="1" indent="-342900" algn="just">
              <a:spcBef>
                <a:spcPts val="500"/>
              </a:spcBef>
              <a:spcAft>
                <a:spcPts val="500"/>
              </a:spcAft>
              <a:buFont typeface="Wingdings" panose="05000000000000000000" pitchFamily="2" charset="2"/>
              <a:buChar char="§"/>
            </a:pPr>
            <a:r>
              <a:rPr lang="hr-HR" sz="2400" smtClean="0"/>
              <a:t>Strategija bioraznolikosti</a:t>
            </a:r>
          </a:p>
        </p:txBody>
      </p:sp>
    </p:spTree>
    <p:extLst>
      <p:ext uri="{BB962C8B-B14F-4D97-AF65-F5344CB8AC3E}">
        <p14:creationId xmlns:p14="http://schemas.microsoft.com/office/powerpoint/2010/main" val="29120931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4ABE04-189D-4D5F-8D5B-D81716E61155}"/>
              </a:ext>
            </a:extLst>
          </p:cNvPr>
          <p:cNvSpPr>
            <a:spLocks noGrp="1"/>
          </p:cNvSpPr>
          <p:nvPr>
            <p:ph type="title"/>
          </p:nvPr>
        </p:nvSpPr>
        <p:spPr>
          <a:xfrm>
            <a:off x="819152" y="903097"/>
            <a:ext cx="10515600" cy="1085723"/>
          </a:xfrm>
        </p:spPr>
        <p:txBody>
          <a:bodyPr/>
          <a:lstStyle/>
          <a:p>
            <a:pPr algn="ctr"/>
            <a:r>
              <a:rPr lang="hr-HR" smtClean="0"/>
              <a:t>Tijek izrade</a:t>
            </a:r>
            <a:endParaRPr lang="en-US" dirty="0">
              <a:solidFill>
                <a:schemeClr val="tx2">
                  <a:lumMod val="60000"/>
                  <a:lumOff val="40000"/>
                </a:schemeClr>
              </a:solidFill>
            </a:endParaRPr>
          </a:p>
        </p:txBody>
      </p:sp>
      <p:sp>
        <p:nvSpPr>
          <p:cNvPr id="4" name="TextBox 3">
            <a:extLst>
              <a:ext uri="{FF2B5EF4-FFF2-40B4-BE49-F238E27FC236}">
                <a16:creationId xmlns:a16="http://schemas.microsoft.com/office/drawing/2014/main" id="{C4CFA739-2F05-4FCF-BC1A-36845DC051DF}"/>
              </a:ext>
            </a:extLst>
          </p:cNvPr>
          <p:cNvSpPr txBox="1"/>
          <p:nvPr/>
        </p:nvSpPr>
        <p:spPr>
          <a:xfrm>
            <a:off x="942973" y="1988820"/>
            <a:ext cx="2076450" cy="830997"/>
          </a:xfrm>
          <a:prstGeom prst="rect">
            <a:avLst/>
          </a:prstGeom>
          <a:noFill/>
          <a:ln w="38100">
            <a:solidFill>
              <a:schemeClr val="accent4">
                <a:lumMod val="75000"/>
              </a:schemeClr>
            </a:solidFill>
          </a:ln>
        </p:spPr>
        <p:txBody>
          <a:bodyPr wrap="square" rtlCol="0">
            <a:spAutoFit/>
          </a:bodyPr>
          <a:lstStyle/>
          <a:p>
            <a:pPr algn="ctr"/>
            <a:r>
              <a:rPr lang="hr-HR" sz="2400" b="1" dirty="0">
                <a:solidFill>
                  <a:schemeClr val="accent2">
                    <a:lumMod val="75000"/>
                  </a:schemeClr>
                </a:solidFill>
              </a:rPr>
              <a:t>Dijagnostička analiza</a:t>
            </a:r>
            <a:endParaRPr lang="en-US" sz="2400" b="1" dirty="0">
              <a:solidFill>
                <a:schemeClr val="accent2">
                  <a:lumMod val="75000"/>
                </a:schemeClr>
              </a:solidFill>
            </a:endParaRPr>
          </a:p>
        </p:txBody>
      </p:sp>
      <p:sp>
        <p:nvSpPr>
          <p:cNvPr id="6" name="TextBox 5">
            <a:extLst>
              <a:ext uri="{FF2B5EF4-FFF2-40B4-BE49-F238E27FC236}">
                <a16:creationId xmlns:a16="http://schemas.microsoft.com/office/drawing/2014/main" id="{3CD62BEE-5B28-4D06-A95D-D24B13AB82F1}"/>
              </a:ext>
            </a:extLst>
          </p:cNvPr>
          <p:cNvSpPr txBox="1"/>
          <p:nvPr/>
        </p:nvSpPr>
        <p:spPr>
          <a:xfrm>
            <a:off x="3676648" y="1988820"/>
            <a:ext cx="3238500" cy="830997"/>
          </a:xfrm>
          <a:prstGeom prst="rect">
            <a:avLst/>
          </a:prstGeom>
          <a:noFill/>
          <a:ln w="38100">
            <a:solidFill>
              <a:schemeClr val="accent4">
                <a:lumMod val="75000"/>
              </a:schemeClr>
            </a:solidFill>
          </a:ln>
        </p:spPr>
        <p:txBody>
          <a:bodyPr wrap="square" rtlCol="0">
            <a:spAutoFit/>
          </a:bodyPr>
          <a:lstStyle/>
          <a:p>
            <a:pPr algn="ctr"/>
            <a:r>
              <a:rPr lang="hr-HR" sz="2400" b="1" dirty="0">
                <a:solidFill>
                  <a:schemeClr val="accent2">
                    <a:lumMod val="75000"/>
                  </a:schemeClr>
                </a:solidFill>
              </a:rPr>
              <a:t>Konzultacije s dionicima</a:t>
            </a:r>
            <a:endParaRPr lang="en-US" sz="2400" b="1" dirty="0">
              <a:solidFill>
                <a:schemeClr val="accent2">
                  <a:lumMod val="75000"/>
                </a:schemeClr>
              </a:solidFill>
            </a:endParaRPr>
          </a:p>
        </p:txBody>
      </p:sp>
      <p:sp>
        <p:nvSpPr>
          <p:cNvPr id="12" name="TextBox 11">
            <a:extLst>
              <a:ext uri="{FF2B5EF4-FFF2-40B4-BE49-F238E27FC236}">
                <a16:creationId xmlns:a16="http://schemas.microsoft.com/office/drawing/2014/main" id="{477639E1-4B6A-433F-966B-0E4C265AC174}"/>
              </a:ext>
            </a:extLst>
          </p:cNvPr>
          <p:cNvSpPr txBox="1"/>
          <p:nvPr/>
        </p:nvSpPr>
        <p:spPr>
          <a:xfrm>
            <a:off x="2183723" y="3479155"/>
            <a:ext cx="2254925" cy="461665"/>
          </a:xfrm>
          <a:prstGeom prst="rect">
            <a:avLst/>
          </a:prstGeom>
          <a:noFill/>
          <a:ln w="38100">
            <a:solidFill>
              <a:schemeClr val="accent4">
                <a:lumMod val="75000"/>
              </a:schemeClr>
            </a:solidFill>
          </a:ln>
        </p:spPr>
        <p:txBody>
          <a:bodyPr wrap="square" rtlCol="0">
            <a:spAutoFit/>
          </a:bodyPr>
          <a:lstStyle/>
          <a:p>
            <a:pPr algn="ctr"/>
            <a:r>
              <a:rPr lang="hr-HR" sz="2400" b="1" dirty="0">
                <a:solidFill>
                  <a:schemeClr val="bg2">
                    <a:lumMod val="75000"/>
                  </a:schemeClr>
                </a:solidFill>
              </a:rPr>
              <a:t>Ključne potrebe</a:t>
            </a:r>
            <a:endParaRPr lang="en-US" sz="2400" b="1" dirty="0">
              <a:solidFill>
                <a:schemeClr val="bg2">
                  <a:lumMod val="75000"/>
                </a:schemeClr>
              </a:solidFill>
            </a:endParaRPr>
          </a:p>
        </p:txBody>
      </p:sp>
      <p:sp>
        <p:nvSpPr>
          <p:cNvPr id="15" name="TextBox 14">
            <a:extLst>
              <a:ext uri="{FF2B5EF4-FFF2-40B4-BE49-F238E27FC236}">
                <a16:creationId xmlns:a16="http://schemas.microsoft.com/office/drawing/2014/main" id="{A89A7019-C492-4E93-93BB-6B92F5DA8256}"/>
              </a:ext>
            </a:extLst>
          </p:cNvPr>
          <p:cNvSpPr txBox="1"/>
          <p:nvPr/>
        </p:nvSpPr>
        <p:spPr>
          <a:xfrm>
            <a:off x="8724897" y="4755587"/>
            <a:ext cx="2076450" cy="830997"/>
          </a:xfrm>
          <a:prstGeom prst="rect">
            <a:avLst/>
          </a:prstGeom>
          <a:noFill/>
          <a:ln w="38100">
            <a:solidFill>
              <a:schemeClr val="accent4">
                <a:lumMod val="75000"/>
              </a:schemeClr>
            </a:solidFill>
          </a:ln>
        </p:spPr>
        <p:txBody>
          <a:bodyPr wrap="square" rtlCol="0">
            <a:spAutoFit/>
          </a:bodyPr>
          <a:lstStyle/>
          <a:p>
            <a:pPr algn="ctr"/>
            <a:r>
              <a:rPr lang="hr-HR" sz="2400" b="1" smtClean="0">
                <a:solidFill>
                  <a:schemeClr val="bg2">
                    <a:lumMod val="75000"/>
                  </a:schemeClr>
                </a:solidFill>
              </a:rPr>
              <a:t>Aktivnosti i mjere</a:t>
            </a:r>
            <a:endParaRPr lang="en-US" sz="2400" b="1" dirty="0">
              <a:solidFill>
                <a:schemeClr val="bg2">
                  <a:lumMod val="75000"/>
                </a:schemeClr>
              </a:solidFill>
            </a:endParaRPr>
          </a:p>
        </p:txBody>
      </p:sp>
      <p:sp>
        <p:nvSpPr>
          <p:cNvPr id="16" name="TextBox 15">
            <a:extLst>
              <a:ext uri="{FF2B5EF4-FFF2-40B4-BE49-F238E27FC236}">
                <a16:creationId xmlns:a16="http://schemas.microsoft.com/office/drawing/2014/main" id="{244E25F3-A929-450E-B14D-C253CE0DF862}"/>
              </a:ext>
            </a:extLst>
          </p:cNvPr>
          <p:cNvSpPr txBox="1"/>
          <p:nvPr/>
        </p:nvSpPr>
        <p:spPr>
          <a:xfrm>
            <a:off x="5495923" y="3924590"/>
            <a:ext cx="2076450" cy="830997"/>
          </a:xfrm>
          <a:prstGeom prst="rect">
            <a:avLst/>
          </a:prstGeom>
          <a:noFill/>
          <a:ln w="38100">
            <a:solidFill>
              <a:schemeClr val="accent4">
                <a:lumMod val="75000"/>
              </a:schemeClr>
            </a:solidFill>
          </a:ln>
        </p:spPr>
        <p:txBody>
          <a:bodyPr wrap="square" rtlCol="0">
            <a:spAutoFit/>
          </a:bodyPr>
          <a:lstStyle/>
          <a:p>
            <a:pPr algn="ctr"/>
            <a:r>
              <a:rPr lang="en-US" sz="2400" b="1" dirty="0" err="1">
                <a:solidFill>
                  <a:schemeClr val="bg2">
                    <a:lumMod val="75000"/>
                  </a:schemeClr>
                </a:solidFill>
              </a:rPr>
              <a:t>Strate</a:t>
            </a:r>
            <a:r>
              <a:rPr lang="hr-HR" sz="2400" b="1" dirty="0" err="1">
                <a:solidFill>
                  <a:schemeClr val="bg2">
                    <a:lumMod val="75000"/>
                  </a:schemeClr>
                </a:solidFill>
              </a:rPr>
              <a:t>ški</a:t>
            </a:r>
            <a:r>
              <a:rPr lang="hr-HR" sz="2400" b="1" dirty="0">
                <a:solidFill>
                  <a:schemeClr val="bg2">
                    <a:lumMod val="75000"/>
                  </a:schemeClr>
                </a:solidFill>
              </a:rPr>
              <a:t> ciljevi</a:t>
            </a:r>
            <a:endParaRPr lang="en-US" sz="2400" b="1" dirty="0">
              <a:solidFill>
                <a:schemeClr val="bg2">
                  <a:lumMod val="75000"/>
                </a:schemeClr>
              </a:solidFill>
            </a:endParaRPr>
          </a:p>
        </p:txBody>
      </p:sp>
      <p:cxnSp>
        <p:nvCxnSpPr>
          <p:cNvPr id="19" name="Straight Connector 18">
            <a:extLst>
              <a:ext uri="{FF2B5EF4-FFF2-40B4-BE49-F238E27FC236}">
                <a16:creationId xmlns:a16="http://schemas.microsoft.com/office/drawing/2014/main" id="{CFFF68D1-F3EE-4519-88FE-EF1D933D4EF7}"/>
              </a:ext>
            </a:extLst>
          </p:cNvPr>
          <p:cNvCxnSpPr/>
          <p:nvPr/>
        </p:nvCxnSpPr>
        <p:spPr>
          <a:xfrm>
            <a:off x="819152" y="3009900"/>
            <a:ext cx="62864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759742-795A-4DE7-9FCE-50DE6CD3D9FC}"/>
              </a:ext>
            </a:extLst>
          </p:cNvPr>
          <p:cNvCxnSpPr/>
          <p:nvPr/>
        </p:nvCxnSpPr>
        <p:spPr>
          <a:xfrm flipV="1">
            <a:off x="7115175" y="2810291"/>
            <a:ext cx="0" cy="1996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960CA5-93BD-465D-8296-12A749655651}"/>
              </a:ext>
            </a:extLst>
          </p:cNvPr>
          <p:cNvCxnSpPr/>
          <p:nvPr/>
        </p:nvCxnSpPr>
        <p:spPr>
          <a:xfrm flipV="1">
            <a:off x="819152" y="2819816"/>
            <a:ext cx="0" cy="1900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9990278-E4DA-42CC-8F31-CA71349632BF}"/>
              </a:ext>
            </a:extLst>
          </p:cNvPr>
          <p:cNvCxnSpPr/>
          <p:nvPr/>
        </p:nvCxnSpPr>
        <p:spPr>
          <a:xfrm>
            <a:off x="3381373" y="3009900"/>
            <a:ext cx="0" cy="3333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7EBB1B-D3DB-4EE4-A964-56F026B73C23}"/>
              </a:ext>
            </a:extLst>
          </p:cNvPr>
          <p:cNvCxnSpPr/>
          <p:nvPr/>
        </p:nvCxnSpPr>
        <p:spPr>
          <a:xfrm>
            <a:off x="3381373" y="4340088"/>
            <a:ext cx="19145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7830CD-DE64-4563-9AD4-6813778B7B4F}"/>
              </a:ext>
            </a:extLst>
          </p:cNvPr>
          <p:cNvCxnSpPr/>
          <p:nvPr/>
        </p:nvCxnSpPr>
        <p:spPr>
          <a:xfrm>
            <a:off x="3381373" y="4076700"/>
            <a:ext cx="0" cy="263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5076B0E-33F8-4009-B1F3-0C0C32E36125}"/>
              </a:ext>
            </a:extLst>
          </p:cNvPr>
          <p:cNvCxnSpPr/>
          <p:nvPr/>
        </p:nvCxnSpPr>
        <p:spPr>
          <a:xfrm>
            <a:off x="6534148" y="5114925"/>
            <a:ext cx="19812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D41D5F-003B-4745-AFED-9AAC85EC8336}"/>
              </a:ext>
            </a:extLst>
          </p:cNvPr>
          <p:cNvCxnSpPr/>
          <p:nvPr/>
        </p:nvCxnSpPr>
        <p:spPr>
          <a:xfrm>
            <a:off x="6534148" y="4876800"/>
            <a:ext cx="0" cy="238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D3B21A2-8C0B-496D-9FA6-7C8CB175E903}"/>
              </a:ext>
            </a:extLst>
          </p:cNvPr>
          <p:cNvSpPr/>
          <p:nvPr/>
        </p:nvSpPr>
        <p:spPr>
          <a:xfrm>
            <a:off x="4419598" y="3238500"/>
            <a:ext cx="876293" cy="46162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247E908-2D15-4FCC-B052-3995A3EB2A92}"/>
              </a:ext>
            </a:extLst>
          </p:cNvPr>
          <p:cNvSpPr txBox="1"/>
          <p:nvPr/>
        </p:nvSpPr>
        <p:spPr>
          <a:xfrm>
            <a:off x="4624381" y="3269743"/>
            <a:ext cx="495300" cy="369332"/>
          </a:xfrm>
          <a:prstGeom prst="rect">
            <a:avLst/>
          </a:prstGeom>
          <a:noFill/>
        </p:spPr>
        <p:txBody>
          <a:bodyPr wrap="square" rtlCol="0">
            <a:spAutoFit/>
          </a:bodyPr>
          <a:lstStyle/>
          <a:p>
            <a:r>
              <a:rPr lang="en-US" b="1" dirty="0">
                <a:solidFill>
                  <a:schemeClr val="bg2">
                    <a:lumMod val="75000"/>
                  </a:schemeClr>
                </a:solidFill>
                <a:effectLst>
                  <a:outerShdw blurRad="38100" dist="38100" dir="2700000" algn="tl">
                    <a:srgbClr val="000000">
                      <a:alpha val="43137"/>
                    </a:srgbClr>
                  </a:outerShdw>
                </a:effectLst>
              </a:rPr>
              <a:t>15</a:t>
            </a:r>
          </a:p>
        </p:txBody>
      </p:sp>
      <p:sp>
        <p:nvSpPr>
          <p:cNvPr id="49" name="Oval 48">
            <a:extLst>
              <a:ext uri="{FF2B5EF4-FFF2-40B4-BE49-F238E27FC236}">
                <a16:creationId xmlns:a16="http://schemas.microsoft.com/office/drawing/2014/main" id="{6BFD95B7-A18F-496A-9FBD-74D1E373A467}"/>
              </a:ext>
            </a:extLst>
          </p:cNvPr>
          <p:cNvSpPr/>
          <p:nvPr/>
        </p:nvSpPr>
        <p:spPr>
          <a:xfrm>
            <a:off x="7577144" y="3681076"/>
            <a:ext cx="876293" cy="46162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F62F4CF-4D7C-43A8-8F64-D5EDC6D16463}"/>
              </a:ext>
            </a:extLst>
          </p:cNvPr>
          <p:cNvSpPr txBox="1"/>
          <p:nvPr/>
        </p:nvSpPr>
        <p:spPr>
          <a:xfrm>
            <a:off x="7858121" y="3727224"/>
            <a:ext cx="314337" cy="369332"/>
          </a:xfrm>
          <a:prstGeom prst="rect">
            <a:avLst/>
          </a:prstGeom>
          <a:noFill/>
        </p:spPr>
        <p:txBody>
          <a:bodyPr wrap="square" rtlCol="0">
            <a:spAutoFit/>
          </a:bodyPr>
          <a:lstStyle/>
          <a:p>
            <a:r>
              <a:rPr lang="en-US" b="1" dirty="0">
                <a:solidFill>
                  <a:schemeClr val="bg2">
                    <a:lumMod val="75000"/>
                  </a:schemeClr>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58675021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613985"/>
            <a:ext cx="10515600" cy="1085723"/>
          </a:xfrm>
        </p:spPr>
        <p:txBody>
          <a:bodyPr/>
          <a:lstStyle/>
          <a:p>
            <a:pPr algn="ctr"/>
            <a:r>
              <a:rPr lang="hr-HR" smtClean="0"/>
              <a:t>Potencijali i prednosti sektora</a:t>
            </a:r>
            <a:endParaRPr lang="hr-H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95450"/>
            <a:ext cx="12192001"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41200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74216"/>
            <a:ext cx="691941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838200" y="613985"/>
            <a:ext cx="10515600" cy="1085723"/>
          </a:xfrm>
        </p:spPr>
        <p:txBody>
          <a:bodyPr/>
          <a:lstStyle/>
          <a:p>
            <a:pPr algn="ctr"/>
            <a:r>
              <a:rPr lang="hr-HR" smtClean="0"/>
              <a:t>Strukturna ograničenja</a:t>
            </a:r>
            <a:endParaRPr lang="hr-HR"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24013"/>
            <a:ext cx="119634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86919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74216"/>
            <a:ext cx="691941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838200" y="613985"/>
            <a:ext cx="10515600" cy="1085723"/>
          </a:xfrm>
        </p:spPr>
        <p:txBody>
          <a:bodyPr/>
          <a:lstStyle/>
          <a:p>
            <a:pPr algn="ctr"/>
            <a:r>
              <a:rPr lang="hr-HR" smtClean="0"/>
              <a:t>Javna potpora poljoprivredi</a:t>
            </a:r>
            <a:endParaRPr lang="hr-H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7640"/>
            <a:ext cx="121920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8255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5950"/>
            <a:ext cx="7929349"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slov 1"/>
          <p:cNvSpPr>
            <a:spLocks noGrp="1"/>
          </p:cNvSpPr>
          <p:nvPr>
            <p:ph type="title"/>
          </p:nvPr>
        </p:nvSpPr>
        <p:spPr>
          <a:xfrm>
            <a:off x="838200" y="613985"/>
            <a:ext cx="10515600" cy="1085723"/>
          </a:xfrm>
        </p:spPr>
        <p:txBody>
          <a:bodyPr/>
          <a:lstStyle/>
          <a:p>
            <a:pPr algn="ctr"/>
            <a:r>
              <a:rPr lang="hr-HR" smtClean="0"/>
              <a:t>Javna potpora poljoprivredi</a:t>
            </a:r>
            <a:endParaRPr lang="hr-HR"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719"/>
            <a:ext cx="12192000" cy="509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23634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1182"/>
            <a:ext cx="7929349" cy="217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slov 1"/>
          <p:cNvSpPr>
            <a:spLocks noGrp="1"/>
          </p:cNvSpPr>
          <p:nvPr>
            <p:ph type="title"/>
          </p:nvPr>
        </p:nvSpPr>
        <p:spPr>
          <a:xfrm>
            <a:off x="838200" y="613985"/>
            <a:ext cx="10515600" cy="1085723"/>
          </a:xfrm>
        </p:spPr>
        <p:txBody>
          <a:bodyPr/>
          <a:lstStyle/>
          <a:p>
            <a:pPr algn="ctr"/>
            <a:r>
              <a:rPr lang="hr-HR" smtClean="0"/>
              <a:t>Tehnička efikasnost u poljoprivredi</a:t>
            </a:r>
            <a:endParaRPr lang="hr-H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67101"/>
            <a:ext cx="12192000" cy="421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5608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poljoprivreda_paleta">
      <a:dk1>
        <a:sysClr val="windowText" lastClr="000000"/>
      </a:dk1>
      <a:lt1>
        <a:sysClr val="window" lastClr="FFFFFF"/>
      </a:lt1>
      <a:dk2>
        <a:srgbClr val="455F51"/>
      </a:dk2>
      <a:lt2>
        <a:srgbClr val="097BAF"/>
      </a:lt2>
      <a:accent1>
        <a:srgbClr val="3A95C5"/>
      </a:accent1>
      <a:accent2>
        <a:srgbClr val="8EB936"/>
      </a:accent2>
      <a:accent3>
        <a:srgbClr val="C0CF3A"/>
      </a:accent3>
      <a:accent4>
        <a:srgbClr val="F6C785"/>
      </a:accent4>
      <a:accent5>
        <a:srgbClr val="6D6E71"/>
      </a:accent5>
      <a:accent6>
        <a:srgbClr val="097BAF"/>
      </a:accent6>
      <a:hlink>
        <a:srgbClr val="6B9F25"/>
      </a:hlink>
      <a:folHlink>
        <a:srgbClr val="BA6906"/>
      </a:folHlink>
    </a:clrScheme>
    <a:fontScheme name="Prilagođeno 2">
      <a:majorFont>
        <a:latin typeface="Franklin Gothic Demi Cond"/>
        <a:ea typeface=""/>
        <a:cs typeface=""/>
      </a:majorFont>
      <a:minorFont>
        <a:latin typeface="Franklin Gothic Book"/>
        <a:ea typeface=""/>
        <a:cs typeface=""/>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ija - Strategija.potx" id="{1B893B96-883A-4B27-A936-F8F0A3420E57}" vid="{E6CB5781-282C-445C-840F-C0C9B13D9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62B5DE19A274C950D78DFFA5C88EC" ma:contentTypeVersion="9" ma:contentTypeDescription="Create a new document." ma:contentTypeScope="" ma:versionID="7db418a6c4161b833798268e06e2be98">
  <xsd:schema xmlns:xsd="http://www.w3.org/2001/XMLSchema" xmlns:xs="http://www.w3.org/2001/XMLSchema" xmlns:p="http://schemas.microsoft.com/office/2006/metadata/properties" xmlns:ns3="c20acb78-8190-43d7-a32f-1c6b3dbe94bf" targetNamespace="http://schemas.microsoft.com/office/2006/metadata/properties" ma:root="true" ma:fieldsID="57bfabe5d4fac33e0d05c079d9c3882d" ns3:_="">
    <xsd:import namespace="c20acb78-8190-43d7-a32f-1c6b3dbe94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acb78-8190-43d7-a32f-1c6b3dbe9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E6AA4-F563-48CF-B3C9-A6BB38664E26}">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 ds:uri="c20acb78-8190-43d7-a32f-1c6b3dbe94bf"/>
    <ds:schemaRef ds:uri="http://schemas.microsoft.com/office/2006/metadata/properties"/>
  </ds:schemaRefs>
</ds:datastoreItem>
</file>

<file path=customXml/itemProps2.xml><?xml version="1.0" encoding="utf-8"?>
<ds:datastoreItem xmlns:ds="http://schemas.openxmlformats.org/officeDocument/2006/customXml" ds:itemID="{6D6912FD-9159-4EBC-9F18-30C83EF26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0acb78-8190-43d7-a32f-1c6b3dbe9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920940-47D3-4047-9B86-9BBACA947B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 - Strategija</Template>
  <TotalTime>1831</TotalTime>
  <Words>5130</Words>
  <Application>Microsoft Office PowerPoint</Application>
  <PresentationFormat>Široki zaslon</PresentationFormat>
  <Paragraphs>449</Paragraphs>
  <Slides>27</Slides>
  <Notes>27</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27</vt:i4>
      </vt:variant>
    </vt:vector>
  </HeadingPairs>
  <TitlesOfParts>
    <vt:vector size="35" baseType="lpstr">
      <vt:lpstr>Arial</vt:lpstr>
      <vt:lpstr>Calibri</vt:lpstr>
      <vt:lpstr>Courier New</vt:lpstr>
      <vt:lpstr>Franklin Gothic Book</vt:lpstr>
      <vt:lpstr>Franklin Gothic Demi Cond</vt:lpstr>
      <vt:lpstr>Times New Roman</vt:lpstr>
      <vt:lpstr>Wingdings</vt:lpstr>
      <vt:lpstr>Office Theme</vt:lpstr>
      <vt:lpstr> „Više od farme” NACRT STRATEGIJE POLJOPRIVREDE (2020. – 2030.)</vt:lpstr>
      <vt:lpstr>Zašto Strategija? </vt:lpstr>
      <vt:lpstr>Kontekst izrade Strategije poljoprivrede</vt:lpstr>
      <vt:lpstr>Tijek izrade</vt:lpstr>
      <vt:lpstr>Potencijali i prednosti sektora</vt:lpstr>
      <vt:lpstr>Strukturna ograničenja</vt:lpstr>
      <vt:lpstr>Javna potpora poljoprivredi</vt:lpstr>
      <vt:lpstr>Javna potpora poljoprivredi</vt:lpstr>
      <vt:lpstr>Tehnička efikasnost u poljoprivredi</vt:lpstr>
      <vt:lpstr>Potpore poljoprivredi imaju širi gospodarski učinak </vt:lpstr>
      <vt:lpstr>Produktivnost rada u poljoprivredi</vt:lpstr>
      <vt:lpstr>Prihod iz poljoprivrede</vt:lpstr>
      <vt:lpstr>Poljoprivreda i okoliš (1)</vt:lpstr>
      <vt:lpstr>Poljoprivreda i okoliš (2)</vt:lpstr>
      <vt:lpstr>Prilike za rast sektora</vt:lpstr>
      <vt:lpstr>Vizija hrvatske poljoprivrede  </vt:lpstr>
      <vt:lpstr>Strateški ciljevi</vt:lpstr>
      <vt:lpstr>Veza između ciljeva i potreba poljoprivrednog sektora</vt:lpstr>
      <vt:lpstr>Predložene aktivnosti</vt:lpstr>
      <vt:lpstr>PowerPoint prezentacija</vt:lpstr>
      <vt:lpstr>PowerPoint prezentacija</vt:lpstr>
      <vt:lpstr>PowerPoint prezentacija</vt:lpstr>
      <vt:lpstr>Financiranje</vt:lpstr>
      <vt:lpstr>Praćenje rezultata u provedbi strategije</vt:lpstr>
      <vt:lpstr>PowerPoint prezentacija</vt:lpstr>
      <vt:lpstr>Provedba strategije</vt:lpstr>
      <vt:lpstr>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Jela Bilandzija</dc:creator>
  <cp:lastModifiedBy>Anita Validžić</cp:lastModifiedBy>
  <cp:revision>154</cp:revision>
  <cp:lastPrinted>2020-06-03T07:47:03Z</cp:lastPrinted>
  <dcterms:created xsi:type="dcterms:W3CDTF">2019-12-18T06:06:52Z</dcterms:created>
  <dcterms:modified xsi:type="dcterms:W3CDTF">2020-06-25T16:49:59Z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0x01010061862B5DE19A274C950D78DFFA5C88EC</vt:lpwstr>
  </property>
</Properties>
</file>