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FFFFFF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48" y="15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alivancic@pbf.hr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livancic@pbf.hr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3"/>
          <p:cNvSpPr/>
          <p:nvPr/>
        </p:nvSpPr>
        <p:spPr>
          <a:xfrm>
            <a:off x="0" y="-990600"/>
            <a:ext cx="6858000" cy="1600200"/>
          </a:xfrm>
          <a:prstGeom prst="flowChartDocumen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ctangle 4"/>
          <p:cNvSpPr/>
          <p:nvPr/>
        </p:nvSpPr>
        <p:spPr>
          <a:xfrm>
            <a:off x="1524000" y="609600"/>
            <a:ext cx="3429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134" algn="l"/>
              </a:tabLst>
            </a:pPr>
            <a:r>
              <a:rPr lang="hr-HR" sz="2400" b="1" dirty="0" smtClean="0">
                <a:latin typeface="Candara" pitchFamily="34" charset="0"/>
                <a:ea typeface="Times New Roman" pitchFamily="18" charset="0"/>
                <a:cs typeface="Vijaya" pitchFamily="34" charset="0"/>
              </a:rPr>
              <a:t>9. stručni skup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134" algn="l"/>
              </a:tabLst>
            </a:pPr>
            <a:r>
              <a:rPr lang="hr-HR" sz="2800" b="1" dirty="0" smtClean="0">
                <a:latin typeface="Candara" pitchFamily="34" charset="0"/>
                <a:ea typeface="Times New Roman" pitchFamily="18" charset="0"/>
                <a:cs typeface="Vijaya" pitchFamily="34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-228600" y="914400"/>
            <a:ext cx="7315200" cy="1077206"/>
          </a:xfrm>
          <a:prstGeom prst="rect">
            <a:avLst/>
          </a:prstGeom>
        </p:spPr>
        <p:txBody>
          <a:bodyPr wrap="square" lIns="91427" tIns="45714" rIns="91427" bIns="45714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134" algn="l"/>
              </a:tabLst>
            </a:pPr>
            <a:endParaRPr lang="hr-HR" sz="800" b="1" dirty="0" smtClean="0">
              <a:ln/>
              <a:latin typeface="Cooper Black" pitchFamily="18" charset="0"/>
              <a:cs typeface="Vijay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134" algn="l"/>
              </a:tabLst>
            </a:pPr>
            <a:r>
              <a:rPr lang="hr-HR" sz="2800" b="1" dirty="0" smtClean="0">
                <a:ln/>
                <a:latin typeface="Cooper Black" pitchFamily="18" charset="0"/>
                <a:ea typeface="Times New Roman" pitchFamily="18" charset="0"/>
                <a:cs typeface="Vijaya" pitchFamily="34" charset="0"/>
              </a:rPr>
              <a:t>„FUNKCIONALNA HRANA U HRVATSKOJ“</a:t>
            </a:r>
            <a:endParaRPr lang="hr-HR" sz="2400" b="1" dirty="0" smtClean="0">
              <a:ln/>
              <a:latin typeface="Cooper Black" pitchFamily="18" charset="0"/>
              <a:ea typeface="Times New Roman" pitchFamily="18" charset="0"/>
              <a:cs typeface="Vijay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9050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134" algn="l"/>
              </a:tabLst>
            </a:pPr>
            <a:r>
              <a:rPr lang="hr-HR" b="1" i="1" dirty="0" smtClean="0">
                <a:latin typeface="Candara" pitchFamily="34" charset="0"/>
                <a:cs typeface="Vijaya" pitchFamily="34" charset="0"/>
              </a:rPr>
              <a:t>Sinergija znanosti, tehnologije i tržišnih tendencija</a:t>
            </a:r>
            <a:endParaRPr lang="hr-HR" b="1" dirty="0"/>
          </a:p>
        </p:txBody>
      </p:sp>
      <p:grpSp>
        <p:nvGrpSpPr>
          <p:cNvPr id="2" name="Group 35"/>
          <p:cNvGrpSpPr/>
          <p:nvPr/>
        </p:nvGrpSpPr>
        <p:grpSpPr>
          <a:xfrm>
            <a:off x="152400" y="6158805"/>
            <a:ext cx="6400800" cy="1384995"/>
            <a:chOff x="152400" y="6311205"/>
            <a:chExt cx="6400800" cy="1384995"/>
          </a:xfrm>
        </p:grpSpPr>
        <p:sp>
          <p:nvSpPr>
            <p:cNvPr id="12" name="Parallelogram 11"/>
            <p:cNvSpPr/>
            <p:nvPr/>
          </p:nvSpPr>
          <p:spPr>
            <a:xfrm>
              <a:off x="152400" y="6324600"/>
              <a:ext cx="2819400" cy="304800"/>
            </a:xfrm>
            <a:prstGeom prst="parallelogram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8600" y="6311205"/>
              <a:ext cx="6324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1400" b="1" dirty="0" smtClean="0">
                  <a:latin typeface="Candara" pitchFamily="34" charset="0"/>
                </a:rPr>
                <a:t>PRIJAVA TEMA IZLAGANJA</a:t>
              </a:r>
            </a:p>
            <a:p>
              <a:endParaRPr lang="hr-HR" sz="1400" dirty="0" smtClean="0">
                <a:latin typeface="Candara" pitchFamily="34" charset="0"/>
              </a:endParaRPr>
            </a:p>
            <a:p>
              <a:pPr lvl="0" algn="just"/>
              <a:r>
                <a:rPr lang="hr-HR" sz="1400" dirty="0" smtClean="0">
                  <a:latin typeface="Candara" pitchFamily="34" charset="0"/>
                  <a:ea typeface="Calibri" pitchFamily="34" charset="0"/>
                  <a:cs typeface="Times New Roman" pitchFamily="18" charset="0"/>
                </a:rPr>
                <a:t>Za prijavu tema izlaganja (do 02. svibnja 2016. godine), kao i dodatne informacije o stručnom skupu,  molimo Vas da kontaktirate tajnicu HDPBN-a Anu Lanu Ivančić (e-mail: </a:t>
              </a:r>
              <a:r>
                <a:rPr lang="hr-HR" sz="1400" dirty="0" smtClean="0">
                  <a:latin typeface="Candara" pitchFamily="34" charset="0"/>
                  <a:ea typeface="Calibri" pitchFamily="34" charset="0"/>
                  <a:cs typeface="Times New Roman" pitchFamily="18" charset="0"/>
                  <a:hlinkClick r:id="rId2"/>
                </a:rPr>
                <a:t>alivancic@pbf.hr</a:t>
              </a:r>
              <a:r>
                <a:rPr lang="hr-HR" sz="1400" dirty="0" smtClean="0">
                  <a:latin typeface="Candara" pitchFamily="34" charset="0"/>
                  <a:ea typeface="Calibri" pitchFamily="34" charset="0"/>
                  <a:cs typeface="Times New Roman" pitchFamily="18" charset="0"/>
                </a:rPr>
                <a:t>, tel.: 01/4826250).</a:t>
              </a:r>
              <a:endParaRPr lang="hr-HR" sz="1400" dirty="0" smtClean="0">
                <a:latin typeface="Candara" pitchFamily="34" charset="0"/>
                <a:cs typeface="Arial" pitchFamily="34" charset="0"/>
              </a:endParaRPr>
            </a:p>
            <a:p>
              <a:endParaRPr lang="hr-HR" sz="1400" dirty="0" smtClean="0">
                <a:latin typeface="Candara" pitchFamily="34" charset="0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0" y="8686800"/>
            <a:ext cx="6858000" cy="228600"/>
          </a:xfrm>
          <a:prstGeom prst="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8686800"/>
            <a:ext cx="6858000" cy="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8839200"/>
            <a:ext cx="6858000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362200" y="8881155"/>
            <a:ext cx="4495800" cy="1069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050" dirty="0" smtClean="0">
                <a:latin typeface="Candara" pitchFamily="34" charset="0"/>
                <a:cs typeface="Narkisim" pitchFamily="34" charset="-79"/>
              </a:rPr>
              <a:t>U organizaciji:</a:t>
            </a:r>
          </a:p>
          <a:p>
            <a:pPr algn="ctr"/>
            <a:endParaRPr lang="hr-HR" sz="1050" dirty="0" smtClean="0">
              <a:latin typeface="Candara" pitchFamily="34" charset="0"/>
              <a:cs typeface="Narkisim" pitchFamily="34" charset="-79"/>
            </a:endParaRPr>
          </a:p>
          <a:p>
            <a:pPr algn="ctr"/>
            <a:r>
              <a:rPr lang="hr-HR" sz="1050" b="1" dirty="0" smtClean="0">
                <a:latin typeface="Candara" pitchFamily="34" charset="0"/>
                <a:cs typeface="Narkisim" pitchFamily="34" charset="-79"/>
              </a:rPr>
              <a:t>Hrvatskog društva prehrambenih tehnologa, biotehnologa i nutricionista</a:t>
            </a:r>
          </a:p>
          <a:p>
            <a:pPr algn="ctr"/>
            <a:r>
              <a:rPr lang="hr-HR" sz="1050" b="1" dirty="0" smtClean="0">
                <a:latin typeface="Candara" pitchFamily="34" charset="0"/>
                <a:cs typeface="Narkisim" pitchFamily="34" charset="-79"/>
              </a:rPr>
              <a:t>Hrvatske gospodarske komore</a:t>
            </a:r>
          </a:p>
          <a:p>
            <a:pPr algn="ctr"/>
            <a:r>
              <a:rPr lang="hr-HR" sz="1050" b="1" dirty="0" smtClean="0">
                <a:latin typeface="Candara" pitchFamily="34" charset="0"/>
                <a:cs typeface="Narkisim" pitchFamily="34" charset="-79"/>
              </a:rPr>
              <a:t>Ministarstva poljoprivrede</a:t>
            </a:r>
          </a:p>
          <a:p>
            <a:pPr algn="ctr"/>
            <a:endParaRPr lang="hr-HR" sz="1100" dirty="0">
              <a:latin typeface="Candara" pitchFamily="34" charset="0"/>
              <a:cs typeface="Narkisim" pitchFamily="34" charset="-79"/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152400" y="8991600"/>
            <a:ext cx="2438400" cy="838200"/>
            <a:chOff x="1295400" y="152400"/>
            <a:chExt cx="3124200" cy="1219200"/>
          </a:xfrm>
        </p:grpSpPr>
        <p:pic>
          <p:nvPicPr>
            <p:cNvPr id="19" name="Slika 6" descr="http://www.jatrgovac.com/usdocs/hgk_logo1.jpg"/>
            <p:cNvPicPr/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0295" y="228600"/>
              <a:ext cx="962505" cy="106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Picture 19" descr="Logo HDBPN - HR verzija.jpg"/>
            <p:cNvPicPr/>
            <p:nvPr/>
          </p:nvPicPr>
          <p:blipFill>
            <a:blip r:embed="rId4" cstate="print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  <a:extLst>
                <a:ext uri="{28A0092B-C50C-407E-A947-70E740481C1C}">
  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  </a:ext>
              </a:extLst>
            </a:blip>
            <a:stretch>
              <a:fillRect/>
            </a:stretch>
          </p:blipFill>
          <p:spPr>
            <a:xfrm>
              <a:off x="1295400" y="228600"/>
              <a:ext cx="1143000" cy="1143000"/>
            </a:xfrm>
            <a:prstGeom prst="rect">
              <a:avLst/>
            </a:prstGeom>
          </p:spPr>
        </p:pic>
        <p:pic>
          <p:nvPicPr>
            <p:cNvPr id="21" name="Picture 20" descr="http://www.mps.hr/img/logo.gif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6600" y="152400"/>
              <a:ext cx="1143000" cy="1143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4" name="Rectangle 23"/>
          <p:cNvSpPr/>
          <p:nvPr/>
        </p:nvSpPr>
        <p:spPr>
          <a:xfrm>
            <a:off x="1333500" y="2362200"/>
            <a:ext cx="5524500" cy="500137"/>
          </a:xfrm>
          <a:prstGeom prst="rect">
            <a:avLst/>
          </a:prstGeom>
          <a:solidFill>
            <a:srgbClr val="FFCC66"/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134" algn="l"/>
              </a:tabLst>
            </a:pPr>
            <a:r>
              <a:rPr lang="hr-HR" sz="1600" b="1" dirty="0" smtClean="0">
                <a:latin typeface="Candara" pitchFamily="34" charset="0"/>
                <a:ea typeface="Times New Roman" pitchFamily="18" charset="0"/>
                <a:cs typeface="Vijaya" pitchFamily="34" charset="0"/>
              </a:rPr>
              <a:t>16. lipnja 2016. godine</a:t>
            </a:r>
            <a:r>
              <a:rPr lang="hr-HR" sz="800" b="1" dirty="0" smtClean="0">
                <a:latin typeface="Candara" pitchFamily="34" charset="0"/>
                <a:cs typeface="Vijaya" pitchFamily="34" charset="0"/>
              </a:rPr>
              <a:t> </a:t>
            </a:r>
            <a:r>
              <a:rPr lang="hr-HR" sz="1050" dirty="0" smtClean="0">
                <a:latin typeface="Candara" pitchFamily="34" charset="0"/>
                <a:ea typeface="Times New Roman" pitchFamily="18" charset="0"/>
                <a:cs typeface="Vijaya" pitchFamily="34" charset="0"/>
              </a:rPr>
              <a:t>u</a:t>
            </a:r>
            <a:r>
              <a:rPr lang="hr-HR" sz="1100" dirty="0" smtClean="0">
                <a:latin typeface="Candara" pitchFamily="34" charset="0"/>
                <a:ea typeface="Times New Roman" pitchFamily="18" charset="0"/>
                <a:cs typeface="Vijaya" pitchFamily="34" charset="0"/>
              </a:rPr>
              <a:t> Vijećnici Hrvatske gospodarske komore</a:t>
            </a:r>
            <a:endParaRPr lang="hr-HR" sz="1050" dirty="0" smtClean="0">
              <a:latin typeface="Candara" pitchFamily="34" charset="0"/>
              <a:ea typeface="Times New Roman" pitchFamily="18" charset="0"/>
              <a:cs typeface="Vijay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134" algn="l"/>
              </a:tabLst>
            </a:pPr>
            <a:r>
              <a:rPr lang="hr-HR" sz="1050" dirty="0" smtClean="0">
                <a:latin typeface="Candara" pitchFamily="34" charset="0"/>
                <a:ea typeface="Times New Roman" pitchFamily="18" charset="0"/>
                <a:cs typeface="Vijaya" pitchFamily="34" charset="0"/>
              </a:rPr>
              <a:t> Rooseveltov trg 2, Zagreb</a:t>
            </a:r>
          </a:p>
        </p:txBody>
      </p:sp>
      <p:sp>
        <p:nvSpPr>
          <p:cNvPr id="25" name="Isosceles Triangle 24"/>
          <p:cNvSpPr/>
          <p:nvPr/>
        </p:nvSpPr>
        <p:spPr>
          <a:xfrm>
            <a:off x="757250" y="2209800"/>
            <a:ext cx="919150" cy="709276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1" name="Group 39"/>
          <p:cNvGrpSpPr/>
          <p:nvPr/>
        </p:nvGrpSpPr>
        <p:grpSpPr>
          <a:xfrm>
            <a:off x="1752600" y="2895600"/>
            <a:ext cx="5981700" cy="2974777"/>
            <a:chOff x="1752600" y="3352800"/>
            <a:chExt cx="5981700" cy="2974777"/>
          </a:xfrm>
        </p:grpSpPr>
        <p:sp>
          <p:nvSpPr>
            <p:cNvPr id="9" name="Rectangle 8"/>
            <p:cNvSpPr/>
            <p:nvPr/>
          </p:nvSpPr>
          <p:spPr>
            <a:xfrm>
              <a:off x="2057400" y="3581400"/>
              <a:ext cx="4800600" cy="738664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</a:pPr>
              <a:r>
                <a:rPr lang="hr-HR" sz="1400" dirty="0" smtClean="0">
                  <a:latin typeface="Candara" pitchFamily="34" charset="0"/>
                  <a:ea typeface="Times New Roman" pitchFamily="18" charset="0"/>
                </a:rPr>
                <a:t>skupova pozivamo Vas da i na 9. stručnom skupu prezentirate</a:t>
              </a:r>
            </a:p>
            <a:p>
              <a:pPr lvl="0" algn="just"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</a:pPr>
              <a:endParaRPr lang="hr-HR" sz="1400" dirty="0" smtClean="0">
                <a:latin typeface="Candara" pitchFamily="34" charset="0"/>
              </a:endParaRPr>
            </a:p>
            <a:p>
              <a:pPr marL="74679" indent="-258763" algn="just" defTabSz="914400" eaLnBrk="0" fontAlgn="base" hangingPunct="0">
                <a:spcBef>
                  <a:spcPct val="0"/>
                </a:spcBef>
                <a:spcAft>
                  <a:spcPts val="300"/>
                </a:spcAft>
                <a:tabLst>
                  <a:tab pos="457200" algn="l"/>
                </a:tabLst>
              </a:pPr>
              <a:endParaRPr lang="hr-HR" sz="1400" dirty="0" smtClean="0">
                <a:latin typeface="Candara" pitchFamily="34" charset="0"/>
                <a:ea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905000" y="3352800"/>
              <a:ext cx="51054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r-HR" sz="1400" dirty="0" smtClean="0">
                  <a:latin typeface="Candara" pitchFamily="34" charset="0"/>
                  <a:ea typeface="Times New Roman" pitchFamily="18" charset="0"/>
                </a:rPr>
                <a:t>U želji da nastavimo dosadašnju tradiciju uspješno organiziranih </a:t>
              </a:r>
              <a:endParaRPr lang="hr-HR" sz="14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209800" y="3810000"/>
              <a:ext cx="55245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r-HR" sz="1400" dirty="0" smtClean="0">
                  <a:latin typeface="Candara" pitchFamily="34" charset="0"/>
                  <a:ea typeface="Times New Roman" pitchFamily="18" charset="0"/>
                </a:rPr>
                <a:t>najnovije spoznaje, iskustva i izazove vezane uz sljedeće </a:t>
              </a:r>
            </a:p>
            <a:p>
              <a:r>
                <a:rPr lang="hr-HR" sz="1400" dirty="0" smtClean="0">
                  <a:latin typeface="Candara" pitchFamily="34" charset="0"/>
                  <a:ea typeface="Times New Roman" pitchFamily="18" charset="0"/>
                </a:rPr>
                <a:t>   teme:</a:t>
              </a:r>
              <a:endParaRPr lang="hr-HR" sz="14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171700" y="6019800"/>
              <a:ext cx="51435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74679" indent="-258763" algn="just" eaLnBrk="0" fontAlgn="base" hangingPunct="0">
                <a:spcBef>
                  <a:spcPct val="0"/>
                </a:spcBef>
                <a:spcAft>
                  <a:spcPts val="300"/>
                </a:spcAft>
                <a:tabLst>
                  <a:tab pos="457200" algn="l"/>
                </a:tabLst>
              </a:pPr>
              <a:r>
                <a:rPr lang="hr-HR" sz="1400" dirty="0" smtClean="0">
                  <a:latin typeface="Candara" pitchFamily="34" charset="0"/>
                  <a:ea typeface="Times New Roman" pitchFamily="18" charset="0"/>
                </a:rPr>
                <a:t>Novi funkcionalni sastojci i njihovi zdravstveni učinci</a:t>
              </a:r>
              <a:endParaRPr lang="hr-HR" sz="1400" dirty="0" smtClean="0">
                <a:latin typeface="Candara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590800" y="4963180"/>
              <a:ext cx="42672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74679" indent="-258763" algn="just" eaLnBrk="0" fontAlgn="base" hangingPunct="0">
                <a:spcBef>
                  <a:spcPct val="0"/>
                </a:spcBef>
                <a:spcAft>
                  <a:spcPts val="300"/>
                </a:spcAft>
                <a:tabLst>
                  <a:tab pos="177800" algn="l"/>
                  <a:tab pos="457200" algn="l"/>
                </a:tabLst>
              </a:pPr>
              <a:r>
                <a:rPr lang="hr-HR" sz="1400" dirty="0" smtClean="0">
                  <a:latin typeface="Candara" pitchFamily="34" charset="0"/>
                  <a:ea typeface="Times New Roman" pitchFamily="18" charset="0"/>
                </a:rPr>
                <a:t>   Tendencije i strategija razvoja tržišta funkcionalnih proizvoda</a:t>
              </a:r>
              <a:endParaRPr lang="hr-HR" sz="1400" dirty="0" smtClean="0">
                <a:latin typeface="Candara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438400" y="5496580"/>
              <a:ext cx="42672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74679" indent="-258763" algn="just" eaLnBrk="0" fontAlgn="base" hangingPunct="0">
                <a:spcBef>
                  <a:spcPct val="0"/>
                </a:spcBef>
                <a:spcAft>
                  <a:spcPts val="300"/>
                </a:spcAft>
                <a:tabLst>
                  <a:tab pos="457200" algn="l"/>
                </a:tabLst>
              </a:pPr>
              <a:r>
                <a:rPr lang="hr-HR" sz="1400" dirty="0" smtClean="0">
                  <a:latin typeface="Candara" pitchFamily="34" charset="0"/>
                  <a:ea typeface="Times New Roman" pitchFamily="18" charset="0"/>
                </a:rPr>
                <a:t>  Funkcionalni proizvodi u različitim granama prehrambene industrije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1752600" y="6019800"/>
              <a:ext cx="228600" cy="228600"/>
            </a:xfrm>
            <a:prstGeom prst="ellipse">
              <a:avLst/>
            </a:prstGeom>
            <a:solidFill>
              <a:srgbClr val="FFCC66"/>
            </a:solidFill>
            <a:ln>
              <a:solidFill>
                <a:srgbClr val="FFCC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2438400" y="4495800"/>
              <a:ext cx="228600" cy="228600"/>
            </a:xfrm>
            <a:prstGeom prst="ellipse">
              <a:avLst/>
            </a:prstGeom>
            <a:solidFill>
              <a:srgbClr val="FFCC66"/>
            </a:solidFill>
            <a:ln>
              <a:solidFill>
                <a:srgbClr val="FFCC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2362200" y="5029200"/>
              <a:ext cx="228600" cy="228600"/>
            </a:xfrm>
            <a:prstGeom prst="ellipse">
              <a:avLst/>
            </a:prstGeom>
            <a:solidFill>
              <a:srgbClr val="FFCC66"/>
            </a:solidFill>
            <a:ln>
              <a:solidFill>
                <a:srgbClr val="FFCC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2133600" y="5562600"/>
              <a:ext cx="228600" cy="228600"/>
            </a:xfrm>
            <a:prstGeom prst="ellipse">
              <a:avLst/>
            </a:prstGeom>
            <a:solidFill>
              <a:srgbClr val="FFCC66"/>
            </a:solidFill>
            <a:ln>
              <a:solidFill>
                <a:srgbClr val="FFCC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743200" y="4429780"/>
              <a:ext cx="41910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4150" indent="-368300" algn="just" eaLnBrk="0" fontAlgn="base" hangingPunct="0">
                <a:spcBef>
                  <a:spcPct val="0"/>
                </a:spcBef>
                <a:spcAft>
                  <a:spcPts val="300"/>
                </a:spcAft>
                <a:tabLst>
                  <a:tab pos="0" algn="l"/>
                </a:tabLst>
              </a:pPr>
              <a:r>
                <a:rPr lang="hr-HR" sz="1400" dirty="0" smtClean="0">
                  <a:latin typeface="Candara" pitchFamily="34" charset="0"/>
                  <a:ea typeface="Times New Roman" pitchFamily="18" charset="0"/>
                </a:rPr>
                <a:t>Funkcionalna hrana unutar nacionalnih i europskih zakonskih regulativa</a:t>
              </a:r>
              <a:endParaRPr lang="hr-HR" sz="1400" dirty="0" smtClean="0">
                <a:latin typeface="Candara" pitchFamily="34" charset="0"/>
              </a:endParaRPr>
            </a:p>
          </p:txBody>
        </p:sp>
      </p:grpSp>
      <p:sp>
        <p:nvSpPr>
          <p:cNvPr id="8" name="Chord 7"/>
          <p:cNvSpPr/>
          <p:nvPr/>
        </p:nvSpPr>
        <p:spPr>
          <a:xfrm rot="10800000" flipV="1">
            <a:off x="-2057399" y="2438400"/>
            <a:ext cx="4038600" cy="3429000"/>
          </a:xfrm>
          <a:prstGeom prst="chord">
            <a:avLst>
              <a:gd name="adj1" fmla="val 4961354"/>
              <a:gd name="adj2" fmla="val 16606760"/>
            </a:avLst>
          </a:prstGeom>
          <a:blipFill>
            <a:blip r:embed="rId6" cstate="print"/>
            <a:stretch>
              <a:fillRect/>
            </a:stretch>
          </a:blip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3" name="Group 36"/>
          <p:cNvGrpSpPr/>
          <p:nvPr/>
        </p:nvGrpSpPr>
        <p:grpSpPr>
          <a:xfrm>
            <a:off x="152400" y="7454205"/>
            <a:ext cx="6400800" cy="1384995"/>
            <a:chOff x="152400" y="7620000"/>
            <a:chExt cx="6400800" cy="1384995"/>
          </a:xfrm>
        </p:grpSpPr>
        <p:sp>
          <p:nvSpPr>
            <p:cNvPr id="38" name="Parallelogram 37"/>
            <p:cNvSpPr/>
            <p:nvPr/>
          </p:nvSpPr>
          <p:spPr>
            <a:xfrm>
              <a:off x="152400" y="7620000"/>
              <a:ext cx="2819400" cy="304800"/>
            </a:xfrm>
            <a:prstGeom prst="parallelogram">
              <a:avLst/>
            </a:prstGeom>
            <a:solidFill>
              <a:srgbClr val="FFCC66"/>
            </a:solidFill>
            <a:ln>
              <a:solidFill>
                <a:srgbClr val="FFCC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04800" y="7620000"/>
              <a:ext cx="62484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1400" b="1" dirty="0" smtClean="0">
                  <a:latin typeface="Candara" pitchFamily="34" charset="0"/>
                </a:rPr>
                <a:t>PRIJAVA SUDIONIKA NA SKUP</a:t>
              </a:r>
            </a:p>
            <a:p>
              <a:endParaRPr lang="hr-HR" sz="1400" dirty="0" smtClean="0">
                <a:latin typeface="Candara" pitchFamily="34" charset="0"/>
              </a:endParaRPr>
            </a:p>
            <a:p>
              <a:pPr algn="just"/>
              <a:r>
                <a:rPr lang="hr-HR" sz="1400" dirty="0" smtClean="0">
                  <a:latin typeface="Candara" pitchFamily="34" charset="0"/>
                  <a:ea typeface="Calibri" pitchFamily="34" charset="0"/>
                  <a:cs typeface="Times New Roman" pitchFamily="18" charset="0"/>
                </a:rPr>
                <a:t>Prijavu je potrebno poslati u elektronskom obliku na priloženom obrascu, najkasnije do 03. lipnja 2016. godine na e-mail adresu: </a:t>
              </a:r>
              <a:r>
                <a:rPr lang="hr-HR" sz="1400" dirty="0" smtClean="0">
                  <a:latin typeface="Candara" pitchFamily="34" charset="0"/>
                  <a:ea typeface="Calibri" pitchFamily="34" charset="0"/>
                  <a:cs typeface="Times New Roman" pitchFamily="18" charset="0"/>
                  <a:hlinkClick r:id="rId2"/>
                </a:rPr>
                <a:t>alivancic@pbf.hr</a:t>
              </a:r>
              <a:endParaRPr lang="hr-HR" sz="1400" dirty="0" smtClean="0">
                <a:latin typeface="Candara" pitchFamily="34" charset="0"/>
                <a:ea typeface="Calibri" pitchFamily="34" charset="0"/>
                <a:cs typeface="Times New Roman" pitchFamily="18" charset="0"/>
              </a:endParaRPr>
            </a:p>
            <a:p>
              <a:pPr algn="just"/>
              <a:r>
                <a:rPr lang="hr-HR" sz="1400" dirty="0" smtClean="0">
                  <a:latin typeface="Candara" pitchFamily="34" charset="0"/>
                  <a:cs typeface="Times New Roman" pitchFamily="18" charset="0"/>
                </a:rPr>
                <a:t>Broj sudionika je ograničen.</a:t>
              </a:r>
              <a:endParaRPr lang="hr-HR" sz="1400" dirty="0" smtClean="0">
                <a:latin typeface="Candara" pitchFamily="34" charset="0"/>
                <a:cs typeface="Arial" pitchFamily="34" charset="0"/>
              </a:endParaRPr>
            </a:p>
            <a:p>
              <a:endParaRPr lang="hr-HR" sz="1400" dirty="0" smtClean="0">
                <a:latin typeface="Candar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3"/>
          <p:cNvSpPr/>
          <p:nvPr/>
        </p:nvSpPr>
        <p:spPr>
          <a:xfrm>
            <a:off x="0" y="-914400"/>
            <a:ext cx="6858000" cy="1600200"/>
          </a:xfrm>
          <a:prstGeom prst="flowChartDocumen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ctangle 4"/>
          <p:cNvSpPr/>
          <p:nvPr/>
        </p:nvSpPr>
        <p:spPr>
          <a:xfrm>
            <a:off x="2895600" y="609600"/>
            <a:ext cx="3429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134" algn="l"/>
              </a:tabLst>
            </a:pPr>
            <a:r>
              <a:rPr lang="hr-HR" sz="2000" b="1" dirty="0" smtClean="0">
                <a:latin typeface="Candara" pitchFamily="34" charset="0"/>
                <a:ea typeface="Times New Roman" pitchFamily="18" charset="0"/>
                <a:cs typeface="Vijaya" pitchFamily="34" charset="0"/>
              </a:rPr>
              <a:t>9. stručni skup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134" algn="l"/>
              </a:tabLst>
            </a:pPr>
            <a:r>
              <a:rPr lang="hr-HR" sz="2400" b="1" dirty="0" smtClean="0">
                <a:latin typeface="Candara" pitchFamily="34" charset="0"/>
                <a:ea typeface="Times New Roman" pitchFamily="18" charset="0"/>
                <a:cs typeface="Vijaya" pitchFamily="34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2133600" y="914400"/>
            <a:ext cx="4876800" cy="1077206"/>
          </a:xfrm>
          <a:prstGeom prst="rect">
            <a:avLst/>
          </a:prstGeom>
        </p:spPr>
        <p:txBody>
          <a:bodyPr wrap="square" lIns="91427" tIns="45714" rIns="91427" bIns="45714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134" algn="l"/>
              </a:tabLst>
            </a:pPr>
            <a:endParaRPr lang="hr-HR" sz="800" b="1" dirty="0" smtClean="0">
              <a:ln/>
              <a:latin typeface="Cooper Black" pitchFamily="18" charset="0"/>
              <a:cs typeface="Vijay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134" algn="l"/>
              </a:tabLst>
            </a:pPr>
            <a:r>
              <a:rPr lang="hr-HR" sz="2800" b="1" dirty="0" smtClean="0">
                <a:ln/>
                <a:latin typeface="Cooper Black" pitchFamily="18" charset="0"/>
                <a:ea typeface="Times New Roman" pitchFamily="18" charset="0"/>
                <a:cs typeface="Vijaya" pitchFamily="34" charset="0"/>
              </a:rPr>
              <a:t>„FUNKCIONALNA HRANA U HRVATSKOJ“</a:t>
            </a:r>
            <a:endParaRPr lang="hr-HR" sz="2400" b="1" dirty="0" smtClean="0">
              <a:ln/>
              <a:latin typeface="Cooper Black" pitchFamily="18" charset="0"/>
              <a:ea typeface="Times New Roman" pitchFamily="18" charset="0"/>
              <a:cs typeface="Vijaya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0" y="9677400"/>
            <a:ext cx="6858000" cy="228600"/>
            <a:chOff x="0" y="8686800"/>
            <a:chExt cx="6858000" cy="228600"/>
          </a:xfrm>
        </p:grpSpPr>
        <p:sp>
          <p:nvSpPr>
            <p:cNvPr id="14" name="Rectangle 13"/>
            <p:cNvSpPr/>
            <p:nvPr/>
          </p:nvSpPr>
          <p:spPr>
            <a:xfrm>
              <a:off x="0" y="8686800"/>
              <a:ext cx="6858000" cy="228600"/>
            </a:xfrm>
            <a:prstGeom prst="rect">
              <a:avLst/>
            </a:prstGeom>
            <a:solidFill>
              <a:srgbClr val="FFCC66"/>
            </a:solidFill>
            <a:ln>
              <a:solidFill>
                <a:srgbClr val="FFCC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0" y="8763000"/>
              <a:ext cx="68580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0" y="8839200"/>
              <a:ext cx="6858000" cy="0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4" name="Oval 33"/>
          <p:cNvSpPr/>
          <p:nvPr/>
        </p:nvSpPr>
        <p:spPr>
          <a:xfrm>
            <a:off x="762000" y="5257800"/>
            <a:ext cx="76200" cy="76200"/>
          </a:xfrm>
          <a:prstGeom prst="ellipse">
            <a:avLst/>
          </a:prstGeom>
          <a:solidFill>
            <a:srgbClr val="339966"/>
          </a:solidFill>
          <a:ln>
            <a:solidFill>
              <a:srgbClr val="33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" name="Rounded Rectangle 7"/>
          <p:cNvSpPr/>
          <p:nvPr/>
        </p:nvSpPr>
        <p:spPr>
          <a:xfrm rot="10800000" flipV="1">
            <a:off x="304801" y="1066800"/>
            <a:ext cx="1752601" cy="12954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7" name="Group 36"/>
          <p:cNvGrpSpPr/>
          <p:nvPr/>
        </p:nvGrpSpPr>
        <p:grpSpPr>
          <a:xfrm>
            <a:off x="228600" y="2819401"/>
            <a:ext cx="6400800" cy="4185761"/>
            <a:chOff x="152400" y="7924801"/>
            <a:chExt cx="6400800" cy="4185761"/>
          </a:xfrm>
        </p:grpSpPr>
        <p:sp>
          <p:nvSpPr>
            <p:cNvPr id="38" name="Parallelogram 37"/>
            <p:cNvSpPr/>
            <p:nvPr/>
          </p:nvSpPr>
          <p:spPr>
            <a:xfrm>
              <a:off x="152400" y="7945874"/>
              <a:ext cx="2819400" cy="304800"/>
            </a:xfrm>
            <a:prstGeom prst="parallelogram">
              <a:avLst/>
            </a:prstGeom>
            <a:solidFill>
              <a:srgbClr val="FFCC66"/>
            </a:solidFill>
            <a:ln>
              <a:solidFill>
                <a:srgbClr val="FFCC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04800" y="7924801"/>
              <a:ext cx="6248400" cy="4185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1400" b="1" dirty="0" smtClean="0">
                  <a:latin typeface="Candara" pitchFamily="34" charset="0"/>
                </a:rPr>
                <a:t>KOTIZACIJA</a:t>
              </a:r>
            </a:p>
            <a:p>
              <a:endParaRPr lang="hr-HR" sz="1400" dirty="0" smtClean="0">
                <a:latin typeface="Candara" pitchFamily="34" charset="0"/>
              </a:endParaRPr>
            </a:p>
            <a:p>
              <a:pPr algn="just"/>
              <a:r>
                <a:rPr lang="hr-HR" sz="1400" dirty="0" smtClean="0">
                  <a:latin typeface="Candara" pitchFamily="34" charset="0"/>
                  <a:ea typeface="Calibri" pitchFamily="34" charset="0"/>
                  <a:cs typeface="Times New Roman" pitchFamily="18" charset="0"/>
                </a:rPr>
                <a:t>Kotizaciju uplaćuju svi sudionici skupa. </a:t>
              </a:r>
            </a:p>
            <a:p>
              <a:pPr algn="just"/>
              <a:r>
                <a:rPr lang="hr-HR" sz="1400" dirty="0" smtClean="0">
                  <a:latin typeface="Candara" pitchFamily="34" charset="0"/>
                  <a:ea typeface="Calibri" pitchFamily="34" charset="0"/>
                  <a:cs typeface="Times New Roman" pitchFamily="18" charset="0"/>
                </a:rPr>
                <a:t>Cijena kotizacije iznosi 150 kn za svakog sudionika. </a:t>
              </a:r>
            </a:p>
            <a:p>
              <a:pPr algn="just"/>
              <a:r>
                <a:rPr lang="hr-HR" sz="1400" dirty="0" smtClean="0">
                  <a:latin typeface="Candara" pitchFamily="34" charset="0"/>
                  <a:ea typeface="Calibri" pitchFamily="34" charset="0"/>
                  <a:cs typeface="Times New Roman" pitchFamily="18" charset="0"/>
                </a:rPr>
                <a:t>Kotizacija uključuje sudjelovanje na skupu, stručne materijale (program, Zbornik radova), potvrdu o sudjelovanju, ručak.</a:t>
              </a:r>
            </a:p>
            <a:p>
              <a:pPr algn="just"/>
              <a:endParaRPr lang="hr-HR" sz="1400" dirty="0" smtClean="0">
                <a:latin typeface="Candara" pitchFamily="34" charset="0"/>
                <a:ea typeface="Calibri" pitchFamily="34" charset="0"/>
                <a:cs typeface="Times New Roman" pitchFamily="18" charset="0"/>
              </a:endParaRPr>
            </a:p>
            <a:p>
              <a:pPr algn="just"/>
              <a:r>
                <a:rPr lang="hr-HR" sz="1400" dirty="0" smtClean="0">
                  <a:latin typeface="Candara" pitchFamily="34" charset="0"/>
                  <a:ea typeface="Calibri" pitchFamily="34" charset="0"/>
                  <a:cs typeface="Times New Roman" pitchFamily="18" charset="0"/>
                </a:rPr>
                <a:t>Uplatu kotizacije potrebno je doznačiti na račun:</a:t>
              </a:r>
            </a:p>
            <a:p>
              <a:pPr marL="1341438" indent="-1341438" algn="just"/>
              <a:r>
                <a:rPr lang="hr-HR" sz="1400" dirty="0" smtClean="0">
                  <a:latin typeface="Candara" pitchFamily="34" charset="0"/>
                  <a:ea typeface="Calibri" pitchFamily="34" charset="0"/>
                  <a:cs typeface="Times New Roman" pitchFamily="18" charset="0"/>
                </a:rPr>
                <a:t>             Primatelj: Hrvatsko društvo prehrambenih tehnologa, biotehnologa i nutricionista</a:t>
              </a:r>
            </a:p>
            <a:p>
              <a:pPr algn="just">
                <a:tabLst>
                  <a:tab pos="1341438" algn="l"/>
                </a:tabLst>
              </a:pPr>
              <a:r>
                <a:rPr lang="hr-HR" sz="1400" dirty="0" smtClean="0">
                  <a:latin typeface="Candara" pitchFamily="34" charset="0"/>
                  <a:ea typeface="Calibri" pitchFamily="34" charset="0"/>
                  <a:cs typeface="Times New Roman" pitchFamily="18" charset="0"/>
                </a:rPr>
                <a:t>             Adresa: 	Kačićeva 23, 10 000 Zagreb</a:t>
              </a:r>
            </a:p>
            <a:p>
              <a:pPr algn="just"/>
              <a:r>
                <a:rPr lang="hr-HR" sz="1400" dirty="0" smtClean="0">
                  <a:latin typeface="Candara" pitchFamily="34" charset="0"/>
                  <a:ea typeface="Calibri" pitchFamily="34" charset="0"/>
                  <a:cs typeface="Times New Roman" pitchFamily="18" charset="0"/>
                </a:rPr>
                <a:t>             Ime banke: Zagrebačka banka</a:t>
              </a:r>
            </a:p>
            <a:p>
              <a:pPr algn="just"/>
              <a:r>
                <a:rPr lang="hr-HR" sz="1400" dirty="0" smtClean="0">
                  <a:latin typeface="Candara" pitchFamily="34" charset="0"/>
                  <a:ea typeface="Calibri" pitchFamily="34" charset="0"/>
                  <a:cs typeface="Times New Roman" pitchFamily="18" charset="0"/>
                </a:rPr>
                <a:t>             IBAN:            HR672360000-1101230561</a:t>
              </a:r>
            </a:p>
            <a:p>
              <a:pPr algn="just"/>
              <a:r>
                <a:rPr lang="hr-HR" sz="1400" dirty="0" smtClean="0">
                  <a:latin typeface="Candara" pitchFamily="34" charset="0"/>
                  <a:ea typeface="Calibri" pitchFamily="34" charset="0"/>
                  <a:cs typeface="Times New Roman" pitchFamily="18" charset="0"/>
                </a:rPr>
                <a:t>             Model:         HR99</a:t>
              </a:r>
            </a:p>
            <a:p>
              <a:pPr algn="just"/>
              <a:r>
                <a:rPr lang="hr-HR" sz="1400" dirty="0" smtClean="0">
                  <a:latin typeface="Candara" pitchFamily="34" charset="0"/>
                  <a:ea typeface="Calibri" pitchFamily="34" charset="0"/>
                  <a:cs typeface="Times New Roman" pitchFamily="18" charset="0"/>
                </a:rPr>
                <a:t>             Poziv na broj: OIB uplatitelja</a:t>
              </a:r>
            </a:p>
            <a:p>
              <a:pPr algn="just"/>
              <a:r>
                <a:rPr lang="hr-HR" sz="1400" dirty="0" smtClean="0">
                  <a:latin typeface="Candara" pitchFamily="34" charset="0"/>
                  <a:ea typeface="Calibri" pitchFamily="34" charset="0"/>
                  <a:cs typeface="Times New Roman" pitchFamily="18" charset="0"/>
                </a:rPr>
                <a:t>             Naznaka: Kotizacija Funkcionalna hrana</a:t>
              </a:r>
            </a:p>
            <a:p>
              <a:pPr algn="just"/>
              <a:r>
                <a:rPr lang="hr-HR" sz="1400" dirty="0" smtClean="0">
                  <a:latin typeface="Candara" pitchFamily="34" charset="0"/>
                  <a:ea typeface="Calibri" pitchFamily="34" charset="0"/>
                  <a:cs typeface="Times New Roman" pitchFamily="18" charset="0"/>
                </a:rPr>
                <a:t>Prilikom uplate navesti ime i prezime sudionika, naziv ustanove/tvrtke i OIB uplatitelja.</a:t>
              </a:r>
            </a:p>
            <a:p>
              <a:pPr algn="just"/>
              <a:endParaRPr lang="hr-HR" sz="1400" dirty="0" smtClean="0">
                <a:latin typeface="Candara" pitchFamily="34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28600" y="6858000"/>
            <a:ext cx="6400800" cy="1384995"/>
            <a:chOff x="152400" y="7620000"/>
            <a:chExt cx="6400800" cy="1384995"/>
          </a:xfrm>
        </p:grpSpPr>
        <p:sp>
          <p:nvSpPr>
            <p:cNvPr id="42" name="Parallelogram 41"/>
            <p:cNvSpPr/>
            <p:nvPr/>
          </p:nvSpPr>
          <p:spPr>
            <a:xfrm>
              <a:off x="152400" y="7620000"/>
              <a:ext cx="2819400" cy="304800"/>
            </a:xfrm>
            <a:prstGeom prst="parallelogram">
              <a:avLst/>
            </a:prstGeom>
            <a:solidFill>
              <a:srgbClr val="FFCC66"/>
            </a:solidFill>
            <a:ln>
              <a:solidFill>
                <a:srgbClr val="FFCC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04800" y="7620000"/>
              <a:ext cx="62484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1400" b="1" dirty="0" smtClean="0">
                  <a:latin typeface="Candara" pitchFamily="34" charset="0"/>
                </a:rPr>
                <a:t>PRIJAVA SUDIONIKA NA SKUP</a:t>
              </a:r>
            </a:p>
            <a:p>
              <a:endParaRPr lang="hr-HR" sz="1400" dirty="0" smtClean="0">
                <a:latin typeface="Candara" pitchFamily="34" charset="0"/>
              </a:endParaRPr>
            </a:p>
            <a:p>
              <a:pPr algn="just"/>
              <a:r>
                <a:rPr lang="hr-HR" sz="1400" dirty="0" smtClean="0">
                  <a:latin typeface="Candara" pitchFamily="34" charset="0"/>
                  <a:ea typeface="Calibri" pitchFamily="34" charset="0"/>
                  <a:cs typeface="Times New Roman" pitchFamily="18" charset="0"/>
                </a:rPr>
                <a:t>Potvrdu uplate kotizacije potrebno je poslati na e-mail: </a:t>
              </a:r>
              <a:r>
                <a:rPr lang="hr-HR" sz="1400" dirty="0" smtClean="0">
                  <a:solidFill>
                    <a:srgbClr val="0070C0"/>
                  </a:solidFill>
                  <a:latin typeface="Candara" pitchFamily="34" charset="0"/>
                  <a:ea typeface="Calibri" pitchFamily="34" charset="0"/>
                  <a:cs typeface="Times New Roman" pitchFamily="18" charset="0"/>
                  <a:hlinkClick r:id="rId3"/>
                </a:rPr>
                <a:t>alivancic@pbf.hr</a:t>
              </a:r>
              <a:endParaRPr lang="hr-HR" sz="1400" dirty="0" smtClean="0">
                <a:solidFill>
                  <a:srgbClr val="0070C0"/>
                </a:solidFill>
                <a:latin typeface="Candara" pitchFamily="34" charset="0"/>
                <a:ea typeface="Calibri" pitchFamily="34" charset="0"/>
                <a:cs typeface="Times New Roman" pitchFamily="18" charset="0"/>
              </a:endParaRPr>
            </a:p>
            <a:p>
              <a:pPr algn="just"/>
              <a:r>
                <a:rPr lang="hr-HR" sz="1400" dirty="0" smtClean="0">
                  <a:latin typeface="Candara" pitchFamily="34" charset="0"/>
                  <a:ea typeface="Calibri" pitchFamily="34" charset="0"/>
                  <a:cs typeface="Times New Roman" pitchFamily="18" charset="0"/>
                </a:rPr>
                <a:t>Potvrda prijave za sudjelovanje smatrat će se važećom nakon primljene potvrde uplate. </a:t>
              </a:r>
              <a:endParaRPr lang="hr-HR" sz="1400" dirty="0" smtClean="0">
                <a:latin typeface="Candara" pitchFamily="34" charset="0"/>
                <a:cs typeface="Arial" pitchFamily="34" charset="0"/>
              </a:endParaRPr>
            </a:p>
            <a:p>
              <a:endParaRPr lang="hr-HR" sz="1400" dirty="0" smtClean="0">
                <a:latin typeface="Candara" pitchFamily="34" charset="0"/>
              </a:endParaRPr>
            </a:p>
          </p:txBody>
        </p:sp>
      </p:grpSp>
      <p:sp>
        <p:nvSpPr>
          <p:cNvPr id="44" name="Rectangle 43"/>
          <p:cNvSpPr/>
          <p:nvPr/>
        </p:nvSpPr>
        <p:spPr>
          <a:xfrm>
            <a:off x="0" y="914400"/>
            <a:ext cx="2209800" cy="167640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Oval 19"/>
          <p:cNvSpPr/>
          <p:nvPr/>
        </p:nvSpPr>
        <p:spPr>
          <a:xfrm>
            <a:off x="762000" y="4648200"/>
            <a:ext cx="76200" cy="76200"/>
          </a:xfrm>
          <a:prstGeom prst="ellipse">
            <a:avLst/>
          </a:prstGeom>
          <a:solidFill>
            <a:srgbClr val="339966"/>
          </a:solidFill>
          <a:ln>
            <a:solidFill>
              <a:srgbClr val="33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1" name="Oval 20"/>
          <p:cNvSpPr/>
          <p:nvPr/>
        </p:nvSpPr>
        <p:spPr>
          <a:xfrm>
            <a:off x="762000" y="5029200"/>
            <a:ext cx="76200" cy="76200"/>
          </a:xfrm>
          <a:prstGeom prst="ellipse">
            <a:avLst/>
          </a:prstGeom>
          <a:solidFill>
            <a:srgbClr val="339966"/>
          </a:solidFill>
          <a:ln>
            <a:solidFill>
              <a:srgbClr val="33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2" name="Oval 21"/>
          <p:cNvSpPr/>
          <p:nvPr/>
        </p:nvSpPr>
        <p:spPr>
          <a:xfrm>
            <a:off x="762000" y="5486400"/>
            <a:ext cx="76200" cy="76200"/>
          </a:xfrm>
          <a:prstGeom prst="ellipse">
            <a:avLst/>
          </a:prstGeom>
          <a:solidFill>
            <a:srgbClr val="339966"/>
          </a:solidFill>
          <a:ln>
            <a:solidFill>
              <a:srgbClr val="33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3" name="Oval 22"/>
          <p:cNvSpPr/>
          <p:nvPr/>
        </p:nvSpPr>
        <p:spPr>
          <a:xfrm>
            <a:off x="762000" y="5715000"/>
            <a:ext cx="76200" cy="76200"/>
          </a:xfrm>
          <a:prstGeom prst="ellipse">
            <a:avLst/>
          </a:prstGeom>
          <a:solidFill>
            <a:srgbClr val="339966"/>
          </a:solidFill>
          <a:ln>
            <a:solidFill>
              <a:srgbClr val="33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4" name="Oval 23"/>
          <p:cNvSpPr/>
          <p:nvPr/>
        </p:nvSpPr>
        <p:spPr>
          <a:xfrm>
            <a:off x="762000" y="5943600"/>
            <a:ext cx="76200" cy="76200"/>
          </a:xfrm>
          <a:prstGeom prst="ellipse">
            <a:avLst/>
          </a:prstGeom>
          <a:solidFill>
            <a:srgbClr val="339966"/>
          </a:solidFill>
          <a:ln>
            <a:solidFill>
              <a:srgbClr val="33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5" name="Rectangle 24"/>
          <p:cNvSpPr/>
          <p:nvPr/>
        </p:nvSpPr>
        <p:spPr>
          <a:xfrm>
            <a:off x="1371600" y="2057400"/>
            <a:ext cx="6172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134" algn="l"/>
              </a:tabLst>
            </a:pPr>
            <a:r>
              <a:rPr lang="hr-HR" sz="1600" b="1" i="1" dirty="0" smtClean="0">
                <a:latin typeface="Candara" pitchFamily="34" charset="0"/>
                <a:cs typeface="Vijaya" pitchFamily="34" charset="0"/>
              </a:rPr>
              <a:t>Sinergija znanosti, tehnologije i tržišnih tendencija</a:t>
            </a:r>
            <a:endParaRPr lang="hr-HR" sz="1600" b="1" dirty="0"/>
          </a:p>
        </p:txBody>
      </p:sp>
      <p:grpSp>
        <p:nvGrpSpPr>
          <p:cNvPr id="26" name="Group 25"/>
          <p:cNvGrpSpPr/>
          <p:nvPr/>
        </p:nvGrpSpPr>
        <p:grpSpPr>
          <a:xfrm>
            <a:off x="152400" y="8063805"/>
            <a:ext cx="6400800" cy="1600438"/>
            <a:chOff x="152400" y="7620000"/>
            <a:chExt cx="6400800" cy="1600438"/>
          </a:xfrm>
        </p:grpSpPr>
        <p:sp>
          <p:nvSpPr>
            <p:cNvPr id="27" name="Parallelogram 26"/>
            <p:cNvSpPr/>
            <p:nvPr/>
          </p:nvSpPr>
          <p:spPr>
            <a:xfrm>
              <a:off x="152400" y="7620000"/>
              <a:ext cx="2819400" cy="304800"/>
            </a:xfrm>
            <a:prstGeom prst="parallelogram">
              <a:avLst/>
            </a:prstGeom>
            <a:solidFill>
              <a:srgbClr val="FFCC66"/>
            </a:solidFill>
            <a:ln>
              <a:solidFill>
                <a:srgbClr val="FFCC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04800" y="7620000"/>
              <a:ext cx="6248400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1400" b="1" dirty="0" smtClean="0">
                  <a:latin typeface="Candara" pitchFamily="34" charset="0"/>
                </a:rPr>
                <a:t>VAŽNI DATUMI</a:t>
              </a:r>
            </a:p>
            <a:p>
              <a:endParaRPr lang="hr-HR" sz="1400" dirty="0" smtClean="0">
                <a:latin typeface="Candara" pitchFamily="34" charset="0"/>
              </a:endParaRPr>
            </a:p>
            <a:p>
              <a:r>
                <a:rPr lang="hr-HR" sz="1400" dirty="0" smtClean="0">
                  <a:latin typeface="Candara" pitchFamily="34" charset="0"/>
                </a:rPr>
                <a:t>                02. 05. 2016.   Prijava tema izlaganja</a:t>
              </a:r>
            </a:p>
            <a:p>
              <a:r>
                <a:rPr lang="hr-HR" sz="1400" dirty="0" smtClean="0">
                  <a:latin typeface="Candara" pitchFamily="34" charset="0"/>
                </a:rPr>
                <a:t>                03. 06. 2016.   Prijava sudjelovanja na skupu</a:t>
              </a:r>
            </a:p>
            <a:p>
              <a:r>
                <a:rPr lang="hr-HR" sz="1400" dirty="0" smtClean="0">
                  <a:latin typeface="Candara" pitchFamily="34" charset="0"/>
                </a:rPr>
                <a:t>                10. 06. 2016.    Uplata kotizacije</a:t>
              </a:r>
            </a:p>
            <a:p>
              <a:r>
                <a:rPr lang="hr-HR" sz="1400" dirty="0" smtClean="0">
                  <a:latin typeface="Candara" pitchFamily="34" charset="0"/>
                </a:rPr>
                <a:t>                03. 06. 2016.   Dostava cjelovitih radova za predavače</a:t>
              </a:r>
            </a:p>
            <a:p>
              <a:endParaRPr lang="hr-HR" sz="1400" dirty="0" smtClean="0">
                <a:latin typeface="Candara" pitchFamily="34" charset="0"/>
              </a:endParaRPr>
            </a:p>
          </p:txBody>
        </p:sp>
      </p:grpSp>
      <p:sp>
        <p:nvSpPr>
          <p:cNvPr id="29" name="Oval 28"/>
          <p:cNvSpPr/>
          <p:nvPr/>
        </p:nvSpPr>
        <p:spPr>
          <a:xfrm>
            <a:off x="762000" y="8610600"/>
            <a:ext cx="76200" cy="76200"/>
          </a:xfrm>
          <a:prstGeom prst="ellipse">
            <a:avLst/>
          </a:prstGeom>
          <a:solidFill>
            <a:srgbClr val="339966"/>
          </a:solidFill>
          <a:ln>
            <a:solidFill>
              <a:srgbClr val="33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30" name="Oval 29"/>
          <p:cNvSpPr/>
          <p:nvPr/>
        </p:nvSpPr>
        <p:spPr>
          <a:xfrm>
            <a:off x="762000" y="8839200"/>
            <a:ext cx="76200" cy="76200"/>
          </a:xfrm>
          <a:prstGeom prst="ellipse">
            <a:avLst/>
          </a:prstGeom>
          <a:solidFill>
            <a:srgbClr val="339966"/>
          </a:solidFill>
          <a:ln>
            <a:solidFill>
              <a:srgbClr val="33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33" name="Oval 32"/>
          <p:cNvSpPr/>
          <p:nvPr/>
        </p:nvSpPr>
        <p:spPr>
          <a:xfrm>
            <a:off x="762000" y="9067800"/>
            <a:ext cx="76200" cy="76200"/>
          </a:xfrm>
          <a:prstGeom prst="ellipse">
            <a:avLst/>
          </a:prstGeom>
          <a:solidFill>
            <a:srgbClr val="339966"/>
          </a:solidFill>
          <a:ln>
            <a:solidFill>
              <a:srgbClr val="33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35" name="Oval 34"/>
          <p:cNvSpPr/>
          <p:nvPr/>
        </p:nvSpPr>
        <p:spPr>
          <a:xfrm>
            <a:off x="762000" y="9296400"/>
            <a:ext cx="76200" cy="76200"/>
          </a:xfrm>
          <a:prstGeom prst="ellipse">
            <a:avLst/>
          </a:prstGeom>
          <a:solidFill>
            <a:srgbClr val="339966"/>
          </a:solidFill>
          <a:ln>
            <a:solidFill>
              <a:srgbClr val="33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31" name="Oval 30"/>
          <p:cNvSpPr/>
          <p:nvPr/>
        </p:nvSpPr>
        <p:spPr>
          <a:xfrm>
            <a:off x="762000" y="6172200"/>
            <a:ext cx="76200" cy="76200"/>
          </a:xfrm>
          <a:prstGeom prst="ellipse">
            <a:avLst/>
          </a:prstGeom>
          <a:solidFill>
            <a:srgbClr val="339966"/>
          </a:solidFill>
          <a:ln>
            <a:solidFill>
              <a:srgbClr val="33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335</Words>
  <Application>Microsoft Office PowerPoint</Application>
  <PresentationFormat>A4 Paper (210x297 mm)</PresentationFormat>
  <Paragraphs>57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</dc:creator>
  <cp:lastModifiedBy>AB</cp:lastModifiedBy>
  <cp:revision>41</cp:revision>
  <dcterms:created xsi:type="dcterms:W3CDTF">2006-08-16T00:00:00Z</dcterms:created>
  <dcterms:modified xsi:type="dcterms:W3CDTF">2016-03-04T09:59:50Z</dcterms:modified>
</cp:coreProperties>
</file>